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</p:sldMasterIdLst>
  <p:notesMasterIdLst>
    <p:notesMasterId r:id="rId19"/>
  </p:notesMasterIdLst>
  <p:sldIdLst>
    <p:sldId id="336" r:id="rId3"/>
    <p:sldId id="337" r:id="rId4"/>
    <p:sldId id="293" r:id="rId5"/>
    <p:sldId id="555" r:id="rId6"/>
    <p:sldId id="556" r:id="rId7"/>
    <p:sldId id="557" r:id="rId8"/>
    <p:sldId id="263" r:id="rId9"/>
    <p:sldId id="566" r:id="rId10"/>
    <p:sldId id="569" r:id="rId11"/>
    <p:sldId id="572" r:id="rId12"/>
    <p:sldId id="570" r:id="rId13"/>
    <p:sldId id="571" r:id="rId14"/>
    <p:sldId id="552" r:id="rId15"/>
    <p:sldId id="564" r:id="rId16"/>
    <p:sldId id="331" r:id="rId17"/>
    <p:sldId id="5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A8378-2B6D-B94A-AD0E-33E373E8DCF1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A768F-6F62-C040-8C30-903BBBD5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4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there are some few example of the provided products and it's important to underlying</a:t>
            </a:r>
            <a:r>
              <a:rPr lang="en-GB" baseline="0" dirty="0"/>
              <a:t> that there are value added information based on satellite data.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5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10" Type="http://schemas.openxmlformats.org/officeDocument/2006/relationships/image" Target="../media/image2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4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4800" y="679277"/>
            <a:ext cx="4224469" cy="49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67" b="0" dirty="0">
                <a:solidFill>
                  <a:schemeClr val="bg1"/>
                </a:solidFill>
              </a:rPr>
              <a:t>Atmosphere</a:t>
            </a:r>
            <a:r>
              <a:rPr lang="es-ES" sz="1867" b="0" baseline="0" dirty="0">
                <a:solidFill>
                  <a:schemeClr val="bg1"/>
                </a:solidFill>
              </a:rPr>
              <a:t> </a:t>
            </a:r>
            <a:r>
              <a:rPr lang="es-ES" sz="1867" b="0" dirty="0">
                <a:solidFill>
                  <a:schemeClr val="bg1"/>
                </a:solidFill>
              </a:rPr>
              <a:t>Monitoring</a:t>
            </a:r>
            <a:endParaRPr lang="en-US" sz="1867" b="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575821" y="5877512"/>
            <a:ext cx="11112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 err="1">
                <a:solidFill>
                  <a:schemeClr val="bg1"/>
                </a:solidFill>
              </a:rPr>
              <a:t>Copernicus</a:t>
            </a:r>
            <a:r>
              <a:rPr lang="es-ES" sz="1067" dirty="0">
                <a:solidFill>
                  <a:schemeClr val="bg1"/>
                </a:solidFill>
              </a:rPr>
              <a:t> EU</a:t>
            </a:r>
            <a:endParaRPr lang="en-US" sz="1067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575821" y="6371619"/>
            <a:ext cx="11112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 err="1">
                <a:solidFill>
                  <a:schemeClr val="bg1"/>
                </a:solidFill>
              </a:rPr>
              <a:t>Copernicus</a:t>
            </a:r>
            <a:r>
              <a:rPr lang="es-ES" sz="1067" dirty="0">
                <a:solidFill>
                  <a:schemeClr val="bg1"/>
                </a:solidFill>
              </a:rPr>
              <a:t> EU</a:t>
            </a:r>
            <a:endParaRPr lang="en-US" sz="1067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172013" y="6381319"/>
            <a:ext cx="14446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>
                <a:solidFill>
                  <a:schemeClr val="bg1"/>
                </a:solidFill>
              </a:rPr>
              <a:t>www.copernicus.eu</a:t>
            </a:r>
            <a:endParaRPr lang="en-US" sz="1067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172012" y="5889048"/>
            <a:ext cx="11112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 err="1">
                <a:solidFill>
                  <a:schemeClr val="bg1"/>
                </a:solidFill>
              </a:rPr>
              <a:t>Copernicus</a:t>
            </a:r>
            <a:r>
              <a:rPr lang="es-ES" sz="1067" dirty="0">
                <a:solidFill>
                  <a:schemeClr val="bg1"/>
                </a:solidFill>
              </a:rPr>
              <a:t> EU</a:t>
            </a:r>
            <a:endParaRPr lang="en-US" sz="1067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06628" y="6347248"/>
            <a:ext cx="336000" cy="33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5829267"/>
            <a:ext cx="383811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32" y="5819569"/>
            <a:ext cx="396531" cy="4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04438" y="6325153"/>
            <a:ext cx="384633" cy="38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3695733" y="6415779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6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84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8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1301522"/>
            <a:ext cx="3589867" cy="5319411"/>
          </a:xfrm>
        </p:spPr>
        <p:txBody>
          <a:bodyPr rtlCol="0"/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93B854-9279-4566-A5D6-921517371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2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55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485117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3695733" y="6415779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1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5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6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2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60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94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03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gi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hyperlink" Target="https://www.wired.com/story/is-californias-smoke-getting-worse-its-complicated/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insideclimatenews.org/news/23082018/extreme-wildfires-climate-change-global-warming-air-pollution-fire-management-black-carbon-co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3417427" y="4579950"/>
            <a:ext cx="6240693" cy="384043"/>
          </a:xfrm>
        </p:spPr>
        <p:txBody>
          <a:bodyPr>
            <a:noAutofit/>
          </a:bodyPr>
          <a:lstStyle/>
          <a:p>
            <a:r>
              <a:rPr lang="en-US" sz="1800" dirty="0"/>
              <a:t>Mark Parrington (</a:t>
            </a:r>
            <a:r>
              <a:rPr lang="en-US" sz="1800" dirty="0" err="1"/>
              <a:t>mark.parrington@ecmwf.int</a:t>
            </a:r>
            <a:r>
              <a:rPr lang="en-US" sz="1800" dirty="0"/>
              <a:t>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7426" y="471172"/>
            <a:ext cx="6237717" cy="270915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Using social media to communicate about science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8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6024C9AD-4289-2A4B-B291-415C184471E3}"/>
              </a:ext>
            </a:extLst>
          </p:cNvPr>
          <p:cNvSpPr txBox="1">
            <a:spLocks/>
          </p:cNvSpPr>
          <p:nvPr/>
        </p:nvSpPr>
        <p:spPr>
          <a:xfrm>
            <a:off x="3417426" y="3652872"/>
            <a:ext cx="6240693" cy="57606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CAFE ESRs webinar, 28 April 2020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9565D5A4-CC70-E244-A10C-EC8B812FD7CC}"/>
              </a:ext>
            </a:extLst>
          </p:cNvPr>
          <p:cNvSpPr txBox="1">
            <a:spLocks/>
          </p:cNvSpPr>
          <p:nvPr/>
        </p:nvSpPr>
        <p:spPr>
          <a:xfrm>
            <a:off x="7824192" y="6363613"/>
            <a:ext cx="2592288" cy="57606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m_parrington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F7FC3-02B4-EB49-B86D-E2CBF4D2D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49" y="6405331"/>
            <a:ext cx="384043" cy="3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6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6C8C-2B7E-904C-B2A5-B5EDE866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Science by Social Media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28302F2-53DA-EE45-96A5-52F99E4C2B02}"/>
              </a:ext>
            </a:extLst>
          </p:cNvPr>
          <p:cNvSpPr txBox="1">
            <a:spLocks/>
          </p:cNvSpPr>
          <p:nvPr/>
        </p:nvSpPr>
        <p:spPr>
          <a:xfrm>
            <a:off x="1849396" y="922784"/>
            <a:ext cx="9733004" cy="4802155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Social media does not replace peer review or published research</a:t>
            </a:r>
          </a:p>
          <a:p>
            <a:endParaRPr lang="en-US" sz="2000" dirty="0"/>
          </a:p>
          <a:p>
            <a:r>
              <a:rPr lang="en-US" sz="2000" dirty="0"/>
              <a:t>It is a valuable resource for quickly finding, and sharing, scientific information with a diverse audience</a:t>
            </a:r>
          </a:p>
          <a:p>
            <a:endParaRPr lang="en-US" sz="2000" dirty="0"/>
          </a:p>
          <a:p>
            <a:r>
              <a:rPr lang="en-US" sz="2000" dirty="0"/>
              <a:t>Don’t be afraid to tag or tweet at other experts or organizations</a:t>
            </a:r>
          </a:p>
          <a:p>
            <a:pPr lvl="1"/>
            <a:r>
              <a:rPr lang="en-US" sz="2000" dirty="0"/>
              <a:t>”Science on the fly”</a:t>
            </a:r>
          </a:p>
          <a:p>
            <a:pPr lvl="1"/>
            <a:r>
              <a:rPr lang="en-US" sz="2000" dirty="0"/>
              <a:t>Raises your profile, and that of your research, with other scientists/communicators</a:t>
            </a:r>
          </a:p>
          <a:p>
            <a:pPr lvl="1"/>
            <a:r>
              <a:rPr lang="en-US" sz="2000" dirty="0"/>
              <a:t>Engages with interested parties in your field and related fields</a:t>
            </a:r>
          </a:p>
          <a:p>
            <a:pPr lvl="1"/>
            <a:r>
              <a:rPr lang="en-US" sz="2000" dirty="0"/>
              <a:t>Builds collaborative networks and creates opportunities</a:t>
            </a:r>
          </a:p>
          <a:p>
            <a:endParaRPr lang="en-US" sz="2000" dirty="0"/>
          </a:p>
          <a:p>
            <a:r>
              <a:rPr lang="en-US" sz="2000" dirty="0"/>
              <a:t>Retweet related or interesting content</a:t>
            </a:r>
          </a:p>
          <a:p>
            <a:pPr lvl="1"/>
            <a:r>
              <a:rPr lang="en-US" sz="2000" dirty="0"/>
              <a:t>Always read/watch any content first and make sure you are comfortable passing it on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286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698EA-4BD5-3C42-8907-D97301C9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779DE-2169-9844-A12F-99C6A6A476ED}"/>
              </a:ext>
            </a:extLst>
          </p:cNvPr>
          <p:cNvSpPr txBox="1">
            <a:spLocks/>
          </p:cNvSpPr>
          <p:nvPr/>
        </p:nvSpPr>
        <p:spPr>
          <a:xfrm>
            <a:off x="600359" y="1267675"/>
            <a:ext cx="6015790" cy="55903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Social media is an excellent tool for providing </a:t>
            </a:r>
            <a:r>
              <a:rPr lang="en-US" dirty="0">
                <a:solidFill>
                  <a:srgbClr val="FF0000"/>
                </a:solidFill>
              </a:rPr>
              <a:t>and finding</a:t>
            </a:r>
            <a:r>
              <a:rPr lang="en-US" dirty="0"/>
              <a:t> information on wildfires and smoke</a:t>
            </a:r>
          </a:p>
          <a:p>
            <a:r>
              <a:rPr lang="en-US" dirty="0">
                <a:solidFill>
                  <a:srgbClr val="FF0000"/>
                </a:solidFill>
              </a:rPr>
              <a:t>Factual, data-driven</a:t>
            </a:r>
            <a:r>
              <a:rPr lang="en-US" dirty="0"/>
              <a:t> messages</a:t>
            </a:r>
          </a:p>
          <a:p>
            <a:pPr lvl="1"/>
            <a:r>
              <a:rPr lang="en-US" dirty="0"/>
              <a:t>Provide context</a:t>
            </a:r>
          </a:p>
          <a:p>
            <a:pPr lvl="1"/>
            <a:r>
              <a:rPr lang="en-US" dirty="0"/>
              <a:t>Link to actual on-the-ground information or other experts</a:t>
            </a:r>
          </a:p>
          <a:p>
            <a:pPr lvl="1"/>
            <a:r>
              <a:rPr lang="en-US" dirty="0"/>
              <a:t>Trustworthy for social media users and journalists</a:t>
            </a:r>
          </a:p>
          <a:p>
            <a:r>
              <a:rPr lang="en-US" dirty="0">
                <a:solidFill>
                  <a:srgbClr val="FF0000"/>
                </a:solidFill>
              </a:rPr>
              <a:t>Elevate</a:t>
            </a:r>
            <a:r>
              <a:rPr lang="en-US" dirty="0"/>
              <a:t> regional and local expertise</a:t>
            </a:r>
          </a:p>
          <a:p>
            <a:pPr lvl="1"/>
            <a:r>
              <a:rPr lang="en-US" dirty="0"/>
              <a:t>Locations reported in local media (Chernobyl fires, April 2020)</a:t>
            </a:r>
          </a:p>
          <a:p>
            <a:pPr lvl="1"/>
            <a:r>
              <a:rPr lang="en-US" dirty="0"/>
              <a:t>Official communication channels and emergency response</a:t>
            </a:r>
          </a:p>
          <a:p>
            <a:r>
              <a:rPr lang="en-US" dirty="0">
                <a:solidFill>
                  <a:srgbClr val="FF0000"/>
                </a:solidFill>
              </a:rPr>
              <a:t>Engage/share</a:t>
            </a:r>
            <a:r>
              <a:rPr lang="en-US" dirty="0"/>
              <a:t> information with local experts as much as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AA2B2-0550-4B43-AA00-C7507CD7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4" t="21501" r="39386" b="6140"/>
          <a:stretch/>
        </p:blipFill>
        <p:spPr>
          <a:xfrm>
            <a:off x="6669331" y="1263486"/>
            <a:ext cx="5414211" cy="48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3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5452-C77E-3849-B69E-3F53B4F4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And if you are wrong…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F3156-EA44-9A4A-9EE6-997F62EF0C49}"/>
              </a:ext>
            </a:extLst>
          </p:cNvPr>
          <p:cNvSpPr txBox="1">
            <a:spLocks/>
          </p:cNvSpPr>
          <p:nvPr/>
        </p:nvSpPr>
        <p:spPr>
          <a:xfrm>
            <a:off x="822158" y="1409055"/>
            <a:ext cx="4423611" cy="4351338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Admit</a:t>
            </a:r>
            <a:r>
              <a:rPr lang="en-US" dirty="0"/>
              <a:t> it, </a:t>
            </a:r>
            <a:r>
              <a:rPr lang="en-US" dirty="0">
                <a:solidFill>
                  <a:srgbClr val="FF0000"/>
                </a:solidFill>
              </a:rPr>
              <a:t>correct</a:t>
            </a:r>
            <a:r>
              <a:rPr lang="en-US" dirty="0"/>
              <a:t> it, but </a:t>
            </a:r>
            <a:r>
              <a:rPr lang="en-US" dirty="0">
                <a:solidFill>
                  <a:srgbClr val="FF0000"/>
                </a:solidFill>
              </a:rPr>
              <a:t>don’t delete </a:t>
            </a:r>
            <a:r>
              <a:rPr lang="en-US" dirty="0"/>
              <a:t>it. </a:t>
            </a:r>
          </a:p>
          <a:p>
            <a:pPr lvl="1"/>
            <a:r>
              <a:rPr lang="en-US" dirty="0"/>
              <a:t>Screenshots are forever.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EC75C-748A-D441-9428-C2E18A7C4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9" r="37017" b="6919"/>
          <a:stretch/>
        </p:blipFill>
        <p:spPr>
          <a:xfrm>
            <a:off x="6513095" y="721895"/>
            <a:ext cx="5507265" cy="4103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89C40-F7C8-FE4D-8402-F4DBEF253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9" t="24932" r="39210" b="29377"/>
          <a:stretch/>
        </p:blipFill>
        <p:spPr>
          <a:xfrm>
            <a:off x="541981" y="2760518"/>
            <a:ext cx="6660925" cy="36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B7C089-201A-8E47-8E9A-DAD8E907C9C1}"/>
              </a:ext>
            </a:extLst>
          </p:cNvPr>
          <p:cNvSpPr/>
          <p:nvPr/>
        </p:nvSpPr>
        <p:spPr>
          <a:xfrm>
            <a:off x="7357072" y="6213309"/>
            <a:ext cx="469158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4EDCB-F2DA-9F4E-8AA9-80BCB346C073}"/>
              </a:ext>
            </a:extLst>
          </p:cNvPr>
          <p:cNvSpPr/>
          <p:nvPr/>
        </p:nvSpPr>
        <p:spPr>
          <a:xfrm>
            <a:off x="3865317" y="3717032"/>
            <a:ext cx="4435321" cy="25600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EF5A1-0038-F948-B692-E4F56969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 err="1"/>
              <a:t>Targetted</a:t>
            </a:r>
            <a:r>
              <a:rPr lang="en-US" spc="300" dirty="0"/>
              <a:t> monitoring/communication: Ozone layer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FFEAA-F31A-4C48-8727-5E712DB5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5" r="8100"/>
          <a:stretch/>
        </p:blipFill>
        <p:spPr>
          <a:xfrm>
            <a:off x="8323077" y="1229645"/>
            <a:ext cx="3853159" cy="16071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DBBE7-1DB5-5145-9298-F21C9181F31A}"/>
              </a:ext>
            </a:extLst>
          </p:cNvPr>
          <p:cNvSpPr/>
          <p:nvPr/>
        </p:nvSpPr>
        <p:spPr>
          <a:xfrm>
            <a:off x="5857293" y="727337"/>
            <a:ext cx="6096000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1200" cap="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INTERNATIONAL DAY FOR THE PRESERVATION OF THE OZONE LAYER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1200" cap="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KEEP COOL AND CARRY ON: MONTREAL PROTOCOL – 16 SEPTEMBER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4A84A5-A335-7447-B3DA-F4E46852245A}"/>
              </a:ext>
            </a:extLst>
          </p:cNvPr>
          <p:cNvGrpSpPr>
            <a:grpSpLocks noChangeAspect="1"/>
          </p:cNvGrpSpPr>
          <p:nvPr/>
        </p:nvGrpSpPr>
        <p:grpSpPr>
          <a:xfrm>
            <a:off x="7719014" y="1548268"/>
            <a:ext cx="680804" cy="624000"/>
            <a:chOff x="4139952" y="987574"/>
            <a:chExt cx="864096" cy="7920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7DA05E-BD94-B547-B4AE-593D54C8A242}"/>
                </a:ext>
              </a:extLst>
            </p:cNvPr>
            <p:cNvSpPr/>
            <p:nvPr/>
          </p:nvSpPr>
          <p:spPr>
            <a:xfrm>
              <a:off x="4139952" y="987574"/>
              <a:ext cx="864096" cy="792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EDE799-B444-6443-8553-FF2958B0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400" y="1080301"/>
              <a:ext cx="711200" cy="622300"/>
            </a:xfrm>
            <a:prstGeom prst="rect">
              <a:avLst/>
            </a:prstGeom>
            <a:solidFill>
              <a:schemeClr val="tx2"/>
            </a:solidFill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F3A679-3127-FC4D-88F5-5DA73DD62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72" y="3717032"/>
            <a:ext cx="2400000" cy="12198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DE5479-1E54-BE4A-BD69-9AC4830EA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72" y="5057144"/>
            <a:ext cx="2400000" cy="12199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3762DD-FD5D-C84D-B6B8-9C2C181BD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72" y="1352653"/>
            <a:ext cx="5184576" cy="22440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F3624D-92D3-6C4E-88EA-2DC0C95B1595}"/>
              </a:ext>
            </a:extLst>
          </p:cNvPr>
          <p:cNvSpPr txBox="1"/>
          <p:nvPr/>
        </p:nvSpPr>
        <p:spPr>
          <a:xfrm>
            <a:off x="8409907" y="3208701"/>
            <a:ext cx="3558511" cy="20617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Having highest quality data is not enough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 current ozone hole in the longer term context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Explanatory animation to explain what to look for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335EC-5202-A14B-92F6-C1BDB4AC2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68" y="3704670"/>
            <a:ext cx="4149493" cy="25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1AD4BC-0E22-C847-9E13-34D05D7BA14E}"/>
              </a:ext>
            </a:extLst>
          </p:cNvPr>
          <p:cNvSpPr/>
          <p:nvPr/>
        </p:nvSpPr>
        <p:spPr>
          <a:xfrm>
            <a:off x="8688288" y="6021288"/>
            <a:ext cx="3264363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EF5A1-0038-F948-B692-E4F56969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EDUCATIONAL VIDEOS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32996-025C-414F-A882-C69411C96108}"/>
              </a:ext>
            </a:extLst>
          </p:cNvPr>
          <p:cNvGrpSpPr/>
          <p:nvPr/>
        </p:nvGrpSpPr>
        <p:grpSpPr>
          <a:xfrm>
            <a:off x="1475093" y="836713"/>
            <a:ext cx="10093515" cy="5780092"/>
            <a:chOff x="1250056" y="825005"/>
            <a:chExt cx="7570136" cy="43350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CAF9190-A69B-594F-A8AF-5B68AB720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628" y="825005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270B67-8FA4-4C42-9CB9-F409BADBB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825005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920BED-013F-914F-A894-4575B16B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056" y="825005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23BBC1-63C4-D843-8794-82F18C107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2270657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A6222B-8052-234F-9CA1-C3499E6A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056" y="2270657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A38275-07D8-F748-AEC4-A0674AFC2452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628" y="2270657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BDACAF-8EFF-0F47-9F9E-5B1FEA9B0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3720074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7E96F6-222E-D543-A22E-EF07A68E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628" y="3720074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7249D3-1AEC-0343-8A14-A75B73D66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056" y="3720074"/>
              <a:ext cx="2520000" cy="14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372912-1CF4-8D47-9544-39D7B4AC40D4}"/>
              </a:ext>
            </a:extLst>
          </p:cNvPr>
          <p:cNvSpPr/>
          <p:nvPr/>
        </p:nvSpPr>
        <p:spPr>
          <a:xfrm>
            <a:off x="911424" y="1412777"/>
            <a:ext cx="576064" cy="5204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395C6B-3115-3749-8455-C072C82232DF}"/>
              </a:ext>
            </a:extLst>
          </p:cNvPr>
          <p:cNvGrpSpPr/>
          <p:nvPr/>
        </p:nvGrpSpPr>
        <p:grpSpPr>
          <a:xfrm>
            <a:off x="994726" y="1508787"/>
            <a:ext cx="409461" cy="4978520"/>
            <a:chOff x="736512" y="1131590"/>
            <a:chExt cx="307096" cy="37338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6CF572-EB13-924A-B84C-082C7B7DC6AA}"/>
                </a:ext>
              </a:extLst>
            </p:cNvPr>
            <p:cNvSpPr/>
            <p:nvPr/>
          </p:nvSpPr>
          <p:spPr>
            <a:xfrm>
              <a:off x="755576" y="1131590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DF0614-157C-2549-B4BC-C627384C71CF}"/>
                </a:ext>
              </a:extLst>
            </p:cNvPr>
            <p:cNvSpPr/>
            <p:nvPr/>
          </p:nvSpPr>
          <p:spPr>
            <a:xfrm>
              <a:off x="755576" y="140773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5BD823-1F06-0F47-AB14-26CC75D1E162}"/>
                </a:ext>
              </a:extLst>
            </p:cNvPr>
            <p:cNvSpPr/>
            <p:nvPr/>
          </p:nvSpPr>
          <p:spPr>
            <a:xfrm>
              <a:off x="750928" y="1683878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C0BC86-3B28-2341-AA32-D8D8AA112B84}"/>
                </a:ext>
              </a:extLst>
            </p:cNvPr>
            <p:cNvSpPr/>
            <p:nvPr/>
          </p:nvSpPr>
          <p:spPr>
            <a:xfrm>
              <a:off x="750928" y="1960022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947E323-238B-F440-AD81-3A4B14DE89AD}"/>
                </a:ext>
              </a:extLst>
            </p:cNvPr>
            <p:cNvSpPr/>
            <p:nvPr/>
          </p:nvSpPr>
          <p:spPr>
            <a:xfrm>
              <a:off x="744082" y="2236166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99BF312-5FD5-4344-BF45-6152F81EBE9B}"/>
                </a:ext>
              </a:extLst>
            </p:cNvPr>
            <p:cNvSpPr/>
            <p:nvPr/>
          </p:nvSpPr>
          <p:spPr>
            <a:xfrm>
              <a:off x="744082" y="2512310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C25DDFD-5B49-C04C-A861-73215289A693}"/>
                </a:ext>
              </a:extLst>
            </p:cNvPr>
            <p:cNvSpPr/>
            <p:nvPr/>
          </p:nvSpPr>
          <p:spPr>
            <a:xfrm>
              <a:off x="739434" y="278845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7D24F72-ADD4-4F47-ACF9-8137C7FCE236}"/>
                </a:ext>
              </a:extLst>
            </p:cNvPr>
            <p:cNvSpPr/>
            <p:nvPr/>
          </p:nvSpPr>
          <p:spPr>
            <a:xfrm>
              <a:off x="739434" y="3064598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E60AE03-0EF8-AA49-84A3-F01D9576447C}"/>
                </a:ext>
              </a:extLst>
            </p:cNvPr>
            <p:cNvSpPr/>
            <p:nvPr/>
          </p:nvSpPr>
          <p:spPr>
            <a:xfrm>
              <a:off x="741160" y="3340742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A8CE428-F955-E540-89DF-D3BE8116E599}"/>
                </a:ext>
              </a:extLst>
            </p:cNvPr>
            <p:cNvSpPr/>
            <p:nvPr/>
          </p:nvSpPr>
          <p:spPr>
            <a:xfrm>
              <a:off x="741160" y="3616886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A484DF2-A6F7-4247-A555-C118448DD158}"/>
                </a:ext>
              </a:extLst>
            </p:cNvPr>
            <p:cNvSpPr/>
            <p:nvPr/>
          </p:nvSpPr>
          <p:spPr>
            <a:xfrm>
              <a:off x="736512" y="3893030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23FB9D-982B-4845-9021-599A6E7A1601}"/>
                </a:ext>
              </a:extLst>
            </p:cNvPr>
            <p:cNvSpPr/>
            <p:nvPr/>
          </p:nvSpPr>
          <p:spPr>
            <a:xfrm>
              <a:off x="736512" y="416917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6B56973-1B8D-EC4A-9383-2F5806433EA0}"/>
                </a:ext>
              </a:extLst>
            </p:cNvPr>
            <p:cNvSpPr/>
            <p:nvPr/>
          </p:nvSpPr>
          <p:spPr>
            <a:xfrm>
              <a:off x="744082" y="4445318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D6D2D1-16F7-B446-B119-AAFECD2A72D2}"/>
                </a:ext>
              </a:extLst>
            </p:cNvPr>
            <p:cNvSpPr/>
            <p:nvPr/>
          </p:nvSpPr>
          <p:spPr>
            <a:xfrm>
              <a:off x="744082" y="472146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9EABDC71-8E93-CB44-8B60-35C66D08E080}"/>
              </a:ext>
            </a:extLst>
          </p:cNvPr>
          <p:cNvSpPr/>
          <p:nvPr/>
        </p:nvSpPr>
        <p:spPr>
          <a:xfrm>
            <a:off x="11568997" y="836713"/>
            <a:ext cx="576064" cy="5780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C69BEE-0D4F-174D-B86B-5D7272168AB9}"/>
              </a:ext>
            </a:extLst>
          </p:cNvPr>
          <p:cNvSpPr/>
          <p:nvPr/>
        </p:nvSpPr>
        <p:spPr>
          <a:xfrm>
            <a:off x="11677717" y="932723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193F37-0673-D743-835A-A6A4C13B8603}"/>
              </a:ext>
            </a:extLst>
          </p:cNvPr>
          <p:cNvSpPr/>
          <p:nvPr/>
        </p:nvSpPr>
        <p:spPr>
          <a:xfrm>
            <a:off x="11677717" y="1300915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BCDCB68-4CBC-1A4B-9272-D498C95F8990}"/>
              </a:ext>
            </a:extLst>
          </p:cNvPr>
          <p:cNvSpPr/>
          <p:nvPr/>
        </p:nvSpPr>
        <p:spPr>
          <a:xfrm>
            <a:off x="11671520" y="1669107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B1CBD74-D026-5749-8388-73C636E8A65F}"/>
              </a:ext>
            </a:extLst>
          </p:cNvPr>
          <p:cNvSpPr/>
          <p:nvPr/>
        </p:nvSpPr>
        <p:spPr>
          <a:xfrm>
            <a:off x="11671520" y="2037299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53DE92-B548-404D-8713-547A329441FD}"/>
              </a:ext>
            </a:extLst>
          </p:cNvPr>
          <p:cNvSpPr/>
          <p:nvPr/>
        </p:nvSpPr>
        <p:spPr>
          <a:xfrm>
            <a:off x="11662392" y="2405491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5B98BE-209D-BB43-9050-1D5D5EABACBB}"/>
              </a:ext>
            </a:extLst>
          </p:cNvPr>
          <p:cNvSpPr/>
          <p:nvPr/>
        </p:nvSpPr>
        <p:spPr>
          <a:xfrm>
            <a:off x="11662392" y="2773683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5F6370-1A62-D84F-A955-15A44F7CFD74}"/>
              </a:ext>
            </a:extLst>
          </p:cNvPr>
          <p:cNvSpPr/>
          <p:nvPr/>
        </p:nvSpPr>
        <p:spPr>
          <a:xfrm>
            <a:off x="11656195" y="3141875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C7FA27-837F-9245-8FE8-76A93031674F}"/>
              </a:ext>
            </a:extLst>
          </p:cNvPr>
          <p:cNvSpPr/>
          <p:nvPr/>
        </p:nvSpPr>
        <p:spPr>
          <a:xfrm>
            <a:off x="11656195" y="3510067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B7E194-A918-8545-8B20-39116DC101AE}"/>
              </a:ext>
            </a:extLst>
          </p:cNvPr>
          <p:cNvSpPr/>
          <p:nvPr/>
        </p:nvSpPr>
        <p:spPr>
          <a:xfrm>
            <a:off x="11658496" y="3878259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02C991-E015-5E43-8308-A30340AD8859}"/>
              </a:ext>
            </a:extLst>
          </p:cNvPr>
          <p:cNvSpPr/>
          <p:nvPr/>
        </p:nvSpPr>
        <p:spPr>
          <a:xfrm>
            <a:off x="11658496" y="4246451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B4FDA5E-1591-F846-9EB1-7B178F2096C0}"/>
              </a:ext>
            </a:extLst>
          </p:cNvPr>
          <p:cNvSpPr/>
          <p:nvPr/>
        </p:nvSpPr>
        <p:spPr>
          <a:xfrm>
            <a:off x="11652299" y="4614643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0187443-9203-1940-8555-199D2044F53E}"/>
              </a:ext>
            </a:extLst>
          </p:cNvPr>
          <p:cNvSpPr/>
          <p:nvPr/>
        </p:nvSpPr>
        <p:spPr>
          <a:xfrm>
            <a:off x="11652299" y="4982835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A30AC8D-8F49-3946-BD9E-BB580D863526}"/>
              </a:ext>
            </a:extLst>
          </p:cNvPr>
          <p:cNvSpPr/>
          <p:nvPr/>
        </p:nvSpPr>
        <p:spPr>
          <a:xfrm>
            <a:off x="11662392" y="5351027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717D75-EF7D-E045-99EA-7BF2197C46AF}"/>
              </a:ext>
            </a:extLst>
          </p:cNvPr>
          <p:cNvSpPr/>
          <p:nvPr/>
        </p:nvSpPr>
        <p:spPr>
          <a:xfrm>
            <a:off x="11662392" y="5719222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3282589-65CB-3A40-9074-9FD2095F62B5}"/>
              </a:ext>
            </a:extLst>
          </p:cNvPr>
          <p:cNvSpPr/>
          <p:nvPr/>
        </p:nvSpPr>
        <p:spPr>
          <a:xfrm>
            <a:off x="11671520" y="6058355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BE57CC1-D2D5-AE42-9E65-58B03DFA4F4D}"/>
              </a:ext>
            </a:extLst>
          </p:cNvPr>
          <p:cNvSpPr/>
          <p:nvPr/>
        </p:nvSpPr>
        <p:spPr>
          <a:xfrm>
            <a:off x="11671520" y="6383795"/>
            <a:ext cx="384043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57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17FB5D-4A14-8943-A85D-BCE38C4A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Visualizing CAMS forecasts on </a:t>
            </a:r>
            <a:r>
              <a:rPr lang="en-US" spc="0" dirty="0" err="1"/>
              <a:t>Windy.com</a:t>
            </a:r>
            <a:endParaRPr lang="en-US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D1683-0E42-714E-833E-D40F8AE6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76" y="712424"/>
            <a:ext cx="4372324" cy="2997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515EC8-320F-0448-820B-F389E7852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48" y="712424"/>
            <a:ext cx="4372324" cy="2997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25CB8-CF1E-7644-94B2-14E5CCB7C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76" y="3710415"/>
            <a:ext cx="4372324" cy="2997991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D1A3F7F3-4F45-AF46-8442-8B8EED96BF37}"/>
              </a:ext>
            </a:extLst>
          </p:cNvPr>
          <p:cNvSpPr>
            <a:spLocks/>
          </p:cNvSpPr>
          <p:nvPr/>
        </p:nvSpPr>
        <p:spPr bwMode="auto">
          <a:xfrm>
            <a:off x="1092538" y="1965198"/>
            <a:ext cx="6955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NO2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7AB114F0-025A-5B44-B587-ED54C25F39BF}"/>
              </a:ext>
            </a:extLst>
          </p:cNvPr>
          <p:cNvSpPr>
            <a:spLocks/>
          </p:cNvSpPr>
          <p:nvPr/>
        </p:nvSpPr>
        <p:spPr bwMode="auto">
          <a:xfrm>
            <a:off x="10948650" y="1965197"/>
            <a:ext cx="6955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PM2.5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48319ABE-24D4-BE4D-AC1C-B1971632DBF0}"/>
              </a:ext>
            </a:extLst>
          </p:cNvPr>
          <p:cNvSpPr>
            <a:spLocks/>
          </p:cNvSpPr>
          <p:nvPr/>
        </p:nvSpPr>
        <p:spPr bwMode="auto">
          <a:xfrm>
            <a:off x="1156939" y="4968615"/>
            <a:ext cx="6955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0B884-501A-8D49-80EE-605938EC822B}"/>
              </a:ext>
            </a:extLst>
          </p:cNvPr>
          <p:cNvSpPr txBox="1"/>
          <p:nvPr/>
        </p:nvSpPr>
        <p:spPr>
          <a:xfrm>
            <a:off x="6657975" y="4326809"/>
            <a:ext cx="492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Latest CAMS 5-day global forecasts and fire emissions visualized via website and mobile app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windy.com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756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A4000-5CE1-C04D-A168-13B192EB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38" y="4639177"/>
            <a:ext cx="3886724" cy="218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A4E85-1E9A-8A43-9698-BA25FB136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024"/>
            <a:ext cx="3413333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428EF-FE0D-8549-BFA2-21734B76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93" y="1362670"/>
            <a:ext cx="5693582" cy="3435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CEE15-2606-A244-8305-421D79669D50}"/>
              </a:ext>
            </a:extLst>
          </p:cNvPr>
          <p:cNvSpPr/>
          <p:nvPr/>
        </p:nvSpPr>
        <p:spPr>
          <a:xfrm>
            <a:off x="7824192" y="6092870"/>
            <a:ext cx="4224469" cy="74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624FBC-A7B6-DC43-8DC4-35D7A22F6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3231" y="2818936"/>
            <a:ext cx="3886724" cy="2186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E84DE-2CD8-0842-B42A-FCA02E2D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ATMOSPHERE MOOC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8DA737-ABF0-DA4F-A13E-85ED6B34FA35}"/>
              </a:ext>
            </a:extLst>
          </p:cNvPr>
          <p:cNvSpPr txBox="1"/>
          <p:nvPr/>
        </p:nvSpPr>
        <p:spPr>
          <a:xfrm>
            <a:off x="8740673" y="821740"/>
            <a:ext cx="214392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AtmosphereMOOC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7276A-6088-2D4F-A7EF-77FEAAE4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7677" y="4665374"/>
            <a:ext cx="3898001" cy="21926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15420B-8969-974D-8EAB-2C9EE6A09B12}"/>
              </a:ext>
            </a:extLst>
          </p:cNvPr>
          <p:cNvSpPr txBox="1"/>
          <p:nvPr/>
        </p:nvSpPr>
        <p:spPr>
          <a:xfrm>
            <a:off x="1307407" y="833169"/>
            <a:ext cx="578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www.atmospheremooc.org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/course-overview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B4BFF-9CB9-A94F-B5D8-C02AEE4FB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577" y="1861819"/>
            <a:ext cx="9741060" cy="49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9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83708-1DC3-C740-A610-13B8A4FD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E9504-C716-E34E-9323-AAA95D0C2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Quick overview of CAMS products</a:t>
            </a:r>
          </a:p>
          <a:p>
            <a:endParaRPr lang="en-US" dirty="0"/>
          </a:p>
          <a:p>
            <a:r>
              <a:rPr lang="en-US" dirty="0"/>
              <a:t>My experience of communicating CAMS products</a:t>
            </a:r>
          </a:p>
          <a:p>
            <a:pPr lvl="1"/>
            <a:r>
              <a:rPr lang="en-US" dirty="0"/>
              <a:t>Moving from traditional to NRT communication</a:t>
            </a:r>
          </a:p>
          <a:p>
            <a:pPr lvl="1"/>
            <a:r>
              <a:rPr lang="en-US" dirty="0"/>
              <a:t>Social media informing news media</a:t>
            </a:r>
          </a:p>
          <a:p>
            <a:pPr lvl="1"/>
            <a:r>
              <a:rPr lang="en-US" dirty="0"/>
              <a:t>Recent examples</a:t>
            </a:r>
          </a:p>
          <a:p>
            <a:endParaRPr lang="en-US" dirty="0"/>
          </a:p>
          <a:p>
            <a:r>
              <a:rPr lang="en-US" dirty="0"/>
              <a:t>Science by social media</a:t>
            </a:r>
          </a:p>
          <a:p>
            <a:endParaRPr lang="en-US" dirty="0"/>
          </a:p>
          <a:p>
            <a:r>
              <a:rPr lang="en-US" dirty="0"/>
              <a:t>Thoughts on best practices</a:t>
            </a:r>
          </a:p>
          <a:p>
            <a:endParaRPr lang="en-US" dirty="0"/>
          </a:p>
          <a:p>
            <a:r>
              <a:rPr lang="en-US" dirty="0"/>
              <a:t>Monitoring, tools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61999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404254" y="6510062"/>
            <a:ext cx="1171801" cy="351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468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1218446"/>
            <a:r>
              <a:rPr lang="en-GB" spc="400" dirty="0">
                <a:solidFill>
                  <a:srgbClr val="FFFFFF"/>
                </a:solidFill>
                <a:latin typeface="Calibri" charset="0"/>
                <a:ea typeface="Geneva" charset="0"/>
                <a:cs typeface="Verdana" charset="0"/>
              </a:rPr>
              <a:t>CAMS: COPERNICUS ATMOSPHERE MONITORING SERVICE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44121" y="881217"/>
            <a:ext cx="5039532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7094301" y="1712979"/>
            <a:ext cx="1065880" cy="0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6045862" y="3813045"/>
            <a:ext cx="530193" cy="471811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9198102" y="5157083"/>
            <a:ext cx="2230967" cy="66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Solar radiation and UV index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094299" y="3237351"/>
            <a:ext cx="1401968" cy="287660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9380362" y="4631233"/>
            <a:ext cx="2652183" cy="39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ts val="2533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Ozone layer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1706125" y="3770501"/>
            <a:ext cx="384043" cy="739436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801602" y="5925278"/>
            <a:ext cx="2030036" cy="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Emissions and surface fluxes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4463788" y="3788227"/>
            <a:ext cx="123091" cy="696891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119669" y="6309320"/>
            <a:ext cx="4978472" cy="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Global analyses, forecasts and reanalyses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1449052" y="960458"/>
            <a:ext cx="567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</a:t>
            </a:r>
            <a:r>
              <a:rPr kumimoji="0" lang="en-GB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0484966" y="810165"/>
            <a:ext cx="1392105" cy="17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ts val="2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European Air Quality</a:t>
            </a:r>
          </a:p>
          <a:p>
            <a:pPr marL="0" marR="0" lvl="0" indent="0" algn="l" defTabSz="1219170" rtl="0" eaLnBrk="1" fontAlgn="auto" latinLnBrk="0" hangingPunct="1">
              <a:lnSpc>
                <a:spcPts val="2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LBCs for regional models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8475" r="17660" b="4076"/>
          <a:stretch/>
        </p:blipFill>
        <p:spPr>
          <a:xfrm>
            <a:off x="872556" y="4669567"/>
            <a:ext cx="2045488" cy="1255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35" y="4679226"/>
            <a:ext cx="3166307" cy="153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34" y="4237907"/>
            <a:ext cx="2385537" cy="156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362" y="3013469"/>
            <a:ext cx="2586269" cy="161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97" y="900027"/>
            <a:ext cx="2039728" cy="190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054770" y="1596558"/>
            <a:ext cx="4430207" cy="51749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839DB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http://atmosphere.copernicus.eu</a:t>
            </a:r>
          </a:p>
        </p:txBody>
      </p:sp>
    </p:spTree>
    <p:extLst>
      <p:ext uri="{BB962C8B-B14F-4D97-AF65-F5344CB8AC3E}">
        <p14:creationId xmlns:p14="http://schemas.microsoft.com/office/powerpoint/2010/main" val="84838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83708-1DC3-C740-A610-13B8A4FD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Where it all began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E9504-C716-E34E-9323-AAA95D0C2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732" y="932723"/>
            <a:ext cx="10116273" cy="50974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Atmospheric composition (&amp; meteorology ) is highly interdisciplinary and effective science communication requires breadth of knowledge and experience.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PhD on satellite observations of ozone in the UTLS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10 years postdoctoral experience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Numerical modelling and assimilating satellite observations of atmospheric composition in the stratosphere and troposphere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Aircraft measurements of atmospheric chemistry related to wildfire emissions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6 years “operational” experience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Atmospheric composition assimilation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Maintaining Global Fire Assimilation System, and routinely monitoring wildfires worldwide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social media for user engagement and promoting CAMS products</a:t>
            </a:r>
          </a:p>
          <a:p>
            <a:pPr lvl="1"/>
            <a:r>
              <a:rPr lang="en-US" dirty="0"/>
              <a:t>Monitoring/evaluation of CAMS forecasts</a:t>
            </a:r>
          </a:p>
        </p:txBody>
      </p:sp>
    </p:spTree>
    <p:extLst>
      <p:ext uri="{BB962C8B-B14F-4D97-AF65-F5344CB8AC3E}">
        <p14:creationId xmlns:p14="http://schemas.microsoft.com/office/powerpoint/2010/main" val="339037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64F45-4D6B-264C-A0E1-B03C865E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1</a:t>
            </a:r>
            <a:r>
              <a:rPr lang="en-US" spc="300" baseline="30000" dirty="0"/>
              <a:t>st</a:t>
            </a:r>
            <a:r>
              <a:rPr lang="en-US" spc="300" dirty="0"/>
              <a:t> case study: Smoke transport to the Arctic, July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AE517-6C3E-D547-BBEF-B2A2C9D0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75" y="1017157"/>
            <a:ext cx="5209653" cy="3256033"/>
          </a:xfrm>
          <a:prstGeom prst="rect">
            <a:avLst/>
          </a:prstGeom>
        </p:spPr>
      </p:pic>
      <p:pic>
        <p:nvPicPr>
          <p:cNvPr id="5" name="Picture">
            <a:extLst>
              <a:ext uri="{FF2B5EF4-FFF2-40B4-BE49-F238E27FC236}">
                <a16:creationId xmlns:a16="http://schemas.microsoft.com/office/drawing/2014/main" id="{C50A00B4-28A7-C044-9B7C-29E7998B900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8295" y="3828126"/>
            <a:ext cx="2606675" cy="19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4D803A2-508C-E24B-BF6B-FAFD20F7287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4970" y="3828126"/>
            <a:ext cx="2606675" cy="19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41AA4C-17B4-7948-AD1E-848A38D90A2A}"/>
              </a:ext>
            </a:extLst>
          </p:cNvPr>
          <p:cNvCxnSpPr/>
          <p:nvPr/>
        </p:nvCxnSpPr>
        <p:spPr>
          <a:xfrm flipH="1">
            <a:off x="1322509" y="2962278"/>
            <a:ext cx="2708818" cy="8658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20FC53-CDC4-B34F-8AE0-DF63C102EB50}"/>
              </a:ext>
            </a:extLst>
          </p:cNvPr>
          <p:cNvCxnSpPr/>
          <p:nvPr/>
        </p:nvCxnSpPr>
        <p:spPr>
          <a:xfrm>
            <a:off x="4031326" y="2962278"/>
            <a:ext cx="2466620" cy="8658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15D84E-1E36-4A44-9B69-C50B7D8BEA08}"/>
              </a:ext>
            </a:extLst>
          </p:cNvPr>
          <p:cNvSpPr txBox="1"/>
          <p:nvPr/>
        </p:nvSpPr>
        <p:spPr>
          <a:xfrm>
            <a:off x="1288295" y="5817632"/>
            <a:ext cx="5209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courtesy of Per Erik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Hanevold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(Norwegian Polar Institute)</a:t>
            </a:r>
          </a:p>
        </p:txBody>
      </p:sp>
      <p:pic>
        <p:nvPicPr>
          <p:cNvPr id="10" name="Picture">
            <a:extLst>
              <a:ext uri="{FF2B5EF4-FFF2-40B4-BE49-F238E27FC236}">
                <a16:creationId xmlns:a16="http://schemas.microsoft.com/office/drawing/2014/main" id="{31B99712-400D-D64D-A9BC-2D2A17BBD43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8858" y="2423330"/>
            <a:ext cx="3965096" cy="385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65077-CA79-7842-899D-DE16898BFC30}"/>
              </a:ext>
            </a:extLst>
          </p:cNvPr>
          <p:cNvSpPr txBox="1"/>
          <p:nvPr/>
        </p:nvSpPr>
        <p:spPr>
          <a:xfrm>
            <a:off x="5382228" y="804189"/>
            <a:ext cx="6324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Smoke from wildfires in Alaska transported across eastern Arctic Ocean starting 6 July 2015.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Observed as haze at Zeppelin Observatory on Spitsbergen 10 July.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ECMWF Autumn newsletter article by M. Parrington, A.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Bozzo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S. Remy and I.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Tsonovsky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69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B04B25-9790-0A40-A04B-895C2599A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2</a:t>
            </a:r>
            <a:r>
              <a:rPr lang="en-US" spc="300" baseline="30000" dirty="0"/>
              <a:t>nd</a:t>
            </a:r>
            <a:r>
              <a:rPr lang="en-US" spc="300" dirty="0"/>
              <a:t> case study: Indonesia fires in 2015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59B2C0-A884-0A49-A425-754E40472DD4}"/>
              </a:ext>
            </a:extLst>
          </p:cNvPr>
          <p:cNvGrpSpPr/>
          <p:nvPr/>
        </p:nvGrpSpPr>
        <p:grpSpPr>
          <a:xfrm>
            <a:off x="2000917" y="868429"/>
            <a:ext cx="4340654" cy="2617714"/>
            <a:chOff x="1218954" y="942738"/>
            <a:chExt cx="4340654" cy="26177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7F66F8-688A-FC4D-B8AA-A2B19697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954" y="942738"/>
              <a:ext cx="4055066" cy="22809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5B5E0D-D7E3-2443-ABB8-7CAF4426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439" y="2369744"/>
              <a:ext cx="2114169" cy="11907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734D01-A24A-B14B-90BD-E8A8770E0875}"/>
                </a:ext>
              </a:extLst>
            </p:cNvPr>
            <p:cNvSpPr txBox="1"/>
            <p:nvPr/>
          </p:nvSpPr>
          <p:spPr>
            <a:xfrm>
              <a:off x="1218954" y="2965098"/>
              <a:ext cx="24965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Source: David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Gaveau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(CIFOR)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1D1E6-2AF2-B94C-8103-FCC639658BA6}"/>
              </a:ext>
            </a:extLst>
          </p:cNvPr>
          <p:cNvGrpSpPr/>
          <p:nvPr/>
        </p:nvGrpSpPr>
        <p:grpSpPr>
          <a:xfrm>
            <a:off x="0" y="3624459"/>
            <a:ext cx="6341571" cy="3186626"/>
            <a:chOff x="239343" y="783490"/>
            <a:chExt cx="7956246" cy="36221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F36DF8-B99F-184F-8F3C-AD5383D45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975" y="1097933"/>
              <a:ext cx="3967897" cy="33077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F5B8AC-530E-6448-BA4D-24C75E6E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343" y="1104369"/>
              <a:ext cx="4039913" cy="33012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B70CA8-8418-114E-BBDA-04E20091EE8A}"/>
                </a:ext>
              </a:extLst>
            </p:cNvPr>
            <p:cNvSpPr txBox="1"/>
            <p:nvPr/>
          </p:nvSpPr>
          <p:spPr>
            <a:xfrm>
              <a:off x="261576" y="783490"/>
              <a:ext cx="4029389" cy="31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Organic matter aerosol optical depth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C6D4E3-A7F1-624F-94E5-09C4BD1E4DC0}"/>
                </a:ext>
              </a:extLst>
            </p:cNvPr>
            <p:cNvSpPr txBox="1"/>
            <p:nvPr/>
          </p:nvSpPr>
          <p:spPr>
            <a:xfrm>
              <a:off x="4166200" y="783490"/>
              <a:ext cx="4029389" cy="31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Carbon monoxide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E4E889-44D8-DB4F-A6DA-E046B7C64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519647" y="296122"/>
            <a:ext cx="2885973" cy="39153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DC0FDB-5183-FE4E-8092-BB39EABF9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082" y="3696784"/>
            <a:ext cx="4790317" cy="31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0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D2D1-8CAC-4C06-9ED4-C96D0E8D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/>
              <a:t>Media interest: summer 2018</a:t>
            </a:r>
          </a:p>
        </p:txBody>
      </p:sp>
      <p:pic>
        <p:nvPicPr>
          <p:cNvPr id="5" name="ifs_omaod_an_animation_20180801_20180831_npolar">
            <a:hlinkClick r:id="" action="ppaction://media"/>
            <a:extLst>
              <a:ext uri="{FF2B5EF4-FFF2-40B4-BE49-F238E27FC236}">
                <a16:creationId xmlns:a16="http://schemas.microsoft.com/office/drawing/2014/main" id="{D885CC7F-EB44-4506-8946-D6BA1A660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5610" y="835715"/>
            <a:ext cx="4185603" cy="4185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4212F-7D4D-4150-914C-AB242FE7B963}"/>
              </a:ext>
            </a:extLst>
          </p:cNvPr>
          <p:cNvSpPr txBox="1"/>
          <p:nvPr/>
        </p:nvSpPr>
        <p:spPr>
          <a:xfrm>
            <a:off x="1790565" y="773307"/>
            <a:ext cx="4997115" cy="267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Smoke pollution regularly reached the Arctic from large wildfires in Siberia.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Smoke pollution from intense wildfires between California and British Columbia covered large parts of North America and reached as far as Europe.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monitoring of these fires featured in news articles by El </a:t>
            </a:r>
            <a:r>
              <a:rPr kumimoji="0" lang="en-GB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Pais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Euronews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Earther, </a:t>
            </a:r>
            <a:r>
              <a:rPr kumimoji="0" lang="en-GB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InsideClimate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Guardian and WIRED.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748A0-6EF6-46BB-BDC5-ADD6F31C0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" y="3542623"/>
            <a:ext cx="3907220" cy="11768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9B0A0-F80F-4E69-B6C8-EAD04D579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90" y="4316776"/>
            <a:ext cx="2132375" cy="2374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93829B-FC20-4A31-9012-91076CF32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65" y="4994104"/>
            <a:ext cx="2408887" cy="1603248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719F53-C51D-E54C-91D1-5AAED8847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703" y="5074706"/>
            <a:ext cx="4947419" cy="1034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C380C8-8AC4-C741-8375-B0F021A16ACE}"/>
              </a:ext>
            </a:extLst>
          </p:cNvPr>
          <p:cNvSpPr txBox="1"/>
          <p:nvPr/>
        </p:nvSpPr>
        <p:spPr>
          <a:xfrm>
            <a:off x="138896" y="6597533"/>
            <a:ext cx="7882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/>
              </a:rPr>
              <a:t>https://insideclimatenews.org/news/23082018/extreme-wildfires-climate-change-global-warming-air-pollution-fire-management-black-carbon-co2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701B8-D905-BB44-97E0-AE3AFAC55587}"/>
              </a:ext>
            </a:extLst>
          </p:cNvPr>
          <p:cNvSpPr txBox="1"/>
          <p:nvPr/>
        </p:nvSpPr>
        <p:spPr>
          <a:xfrm>
            <a:off x="7265610" y="6019008"/>
            <a:ext cx="452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https://www.wired.com/story/is-californias-smoke-getting-worse-its-complicated/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B73F-9FE2-BE43-8BEC-8A3DBA80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Growing media interest: Arctic wildfires summer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FB835-15DF-8840-9076-53ACBA68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7" y="801788"/>
            <a:ext cx="4086590" cy="327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359CD-10DC-F846-8849-D13A6078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597" y="712424"/>
            <a:ext cx="5290710" cy="3677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9FA2D-C1CD-E149-99F2-61BB5B42361D}"/>
              </a:ext>
            </a:extLst>
          </p:cNvPr>
          <p:cNvSpPr txBox="1"/>
          <p:nvPr/>
        </p:nvSpPr>
        <p:spPr>
          <a:xfrm>
            <a:off x="1551007" y="4774082"/>
            <a:ext cx="6607092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Coverage: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1434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pieces of coverage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worldwide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87 countries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of coverage: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major international key broadcasters and publications: CNN, Washington Post, BBC, Zeit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 inquiries and interviews: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32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Visibility of CAMS increased.</a:t>
            </a:r>
          </a:p>
        </p:txBody>
      </p:sp>
    </p:spTree>
    <p:extLst>
      <p:ext uri="{BB962C8B-B14F-4D97-AF65-F5344CB8AC3E}">
        <p14:creationId xmlns:p14="http://schemas.microsoft.com/office/powerpoint/2010/main" val="10002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FBC-6A3E-6D45-977F-2C83A20E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Chernobyl fires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E3CB338-B149-714A-BEC3-68CE24B2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5" y="1350067"/>
            <a:ext cx="4357533" cy="5288692"/>
          </a:xfrm>
          <a:prstGeom prst="rect">
            <a:avLst/>
          </a:prstGeom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63FB20B-3D9C-F845-A527-3A93689B260B}"/>
              </a:ext>
            </a:extLst>
          </p:cNvPr>
          <p:cNvSpPr txBox="1">
            <a:spLocks/>
          </p:cNvSpPr>
          <p:nvPr/>
        </p:nvSpPr>
        <p:spPr>
          <a:xfrm>
            <a:off x="4492909" y="5037288"/>
            <a:ext cx="7505502" cy="1481395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General communication, based on satellite/remote sensing, via social media</a:t>
            </a:r>
          </a:p>
          <a:p>
            <a:r>
              <a:rPr lang="en-US" sz="2000" dirty="0"/>
              <a:t>Accessible by anybody, quick communication can link to journalists and local experts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9C1D67-53E1-9942-8CD4-FA204FC38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909" y="520402"/>
            <a:ext cx="3206181" cy="432486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C02B45-256F-3241-B83B-83DCBA70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023" y="231847"/>
            <a:ext cx="3819638" cy="48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8538"/>
      </p:ext>
    </p:extLst>
  </p:cSld>
  <p:clrMapOvr>
    <a:masterClrMapping/>
  </p:clrMapOvr>
</p:sld>
</file>

<file path=ppt/theme/theme1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773</Words>
  <Application>Microsoft Macintosh PowerPoint</Application>
  <PresentationFormat>Widescreen</PresentationFormat>
  <Paragraphs>105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 Sans</vt:lpstr>
      <vt:lpstr>Atmosphere</vt:lpstr>
      <vt:lpstr>1_Atmosphere</vt:lpstr>
      <vt:lpstr>PowerPoint Presentation</vt:lpstr>
      <vt:lpstr>Summary</vt:lpstr>
      <vt:lpstr>CAMS: COPERNICUS ATMOSPHERE MONITORING SERVICE</vt:lpstr>
      <vt:lpstr>Where it all began</vt:lpstr>
      <vt:lpstr>1st case study: Smoke transport to the Arctic, July 2015</vt:lpstr>
      <vt:lpstr>2nd case study: Indonesia fires in 2015</vt:lpstr>
      <vt:lpstr>Media interest: summer 2018</vt:lpstr>
      <vt:lpstr>Growing media interest: Arctic wildfires summer 2019</vt:lpstr>
      <vt:lpstr>Chernobyl fires</vt:lpstr>
      <vt:lpstr>Science by Social Media</vt:lpstr>
      <vt:lpstr>Best practices</vt:lpstr>
      <vt:lpstr>And if you are wrong…</vt:lpstr>
      <vt:lpstr>Targetted monitoring/communication: Ozone layer</vt:lpstr>
      <vt:lpstr>EDUCATIONAL VIDEOS</vt:lpstr>
      <vt:lpstr>Visualizing CAMS forecasts on Windy.com</vt:lpstr>
      <vt:lpstr>THE ATMOSPHERE MOOC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Parrington</dc:creator>
  <cp:lastModifiedBy>Mark Parrington</cp:lastModifiedBy>
  <cp:revision>9</cp:revision>
  <dcterms:created xsi:type="dcterms:W3CDTF">2020-04-27T12:36:49Z</dcterms:created>
  <dcterms:modified xsi:type="dcterms:W3CDTF">2020-04-28T08:20:41Z</dcterms:modified>
</cp:coreProperties>
</file>