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1" r:id="rId1"/>
  </p:sldMasterIdLst>
  <p:notesMasterIdLst>
    <p:notesMasterId r:id="rId6"/>
  </p:notesMasterIdLst>
  <p:sldIdLst>
    <p:sldId id="260" r:id="rId2"/>
    <p:sldId id="259" r:id="rId3"/>
    <p:sldId id="257" r:id="rId4"/>
    <p:sldId id="258" r:id="rId5"/>
  </p:sldIdLst>
  <p:sldSz cx="9144000" cy="5143500" type="screen16x9"/>
  <p:notesSz cx="7099300" cy="10234613"/>
  <p:defaultTextStyle>
    <a:defPPr>
      <a:defRPr lang="x-non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/>
  </p:normalViewPr>
  <p:slideViewPr>
    <p:cSldViewPr snapToGrid="0">
      <p:cViewPr>
        <p:scale>
          <a:sx n="130" d="100"/>
          <a:sy n="130" d="100"/>
        </p:scale>
        <p:origin x="111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73DB3-13D2-413A-BA5A-8CB18742BB81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97EB5-2AB3-471E-9497-47CD6B11D7A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32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2592000"/>
          </a:xfrm>
          <a:solidFill>
            <a:schemeClr val="tx2"/>
          </a:solidFill>
        </p:spPr>
        <p:txBody>
          <a:bodyPr tIns="720000" anchor="t" anchorCtr="1"/>
          <a:lstStyle>
            <a:lvl1pPr marL="0" marR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de-DE" dirty="0"/>
              <a:t>Klicken Sie auf das Icon in der Mitte, um ein Titelbild einzufügen.</a:t>
            </a:r>
            <a:br>
              <a:rPr lang="de-DE" dirty="0"/>
            </a:br>
            <a:r>
              <a:rPr lang="de-DE" dirty="0"/>
              <a:t>Anstatt eines Bildes kann auch eine Farbe ausgewählt werden.</a:t>
            </a:r>
          </a:p>
        </p:txBody>
      </p:sp>
      <p:pic>
        <p:nvPicPr>
          <p:cNvPr id="13" name="MR Logo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9600" y="4363200"/>
            <a:ext cx="1512000" cy="34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6000" y="2808000"/>
            <a:ext cx="6372000" cy="864000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2400" baseline="0"/>
            </a:lvl1pPr>
          </a:lstStyle>
          <a:p>
            <a:r>
              <a:rPr lang="de-DE" dirty="0"/>
              <a:t>Titel 24 pt,</a:t>
            </a:r>
            <a:br>
              <a:rPr lang="de-DE" dirty="0"/>
            </a:br>
            <a:r>
              <a:rPr lang="de-DE" dirty="0"/>
              <a:t>max. zweizeilig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306000" y="4320000"/>
            <a:ext cx="6372000" cy="432000"/>
          </a:xfrm>
        </p:spPr>
        <p:txBody>
          <a:bodyPr anchor="b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lvl1pPr>
          </a:lstStyle>
          <a:p>
            <a:r>
              <a:rPr lang="de-DE" dirty="0"/>
              <a:t>Datum: TT.MM.JJJ</a:t>
            </a:r>
            <a:br>
              <a:rPr lang="de-DE" dirty="0"/>
            </a:br>
            <a:r>
              <a:rPr lang="de-DE" dirty="0"/>
              <a:t>Name des Redners</a:t>
            </a:r>
          </a:p>
        </p:txBody>
      </p:sp>
      <p:sp>
        <p:nvSpPr>
          <p:cNvPr id="7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2376000"/>
            <a:ext cx="2376000" cy="216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Quelle: Bitte Bildquelle angeben / Name des Fotografen</a:t>
            </a:r>
          </a:p>
        </p:txBody>
      </p:sp>
    </p:spTree>
    <p:extLst>
      <p:ext uri="{BB962C8B-B14F-4D97-AF65-F5344CB8AC3E}">
        <p14:creationId xmlns:p14="http://schemas.microsoft.com/office/powerpoint/2010/main" val="343922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1AB0-E02E-49FF-B4E8-05C9F16750EB}" type="datetime4">
              <a:rPr lang="de-DE" smtClean="0"/>
              <a:t>27. September 2022</a:t>
            </a:fld>
            <a:endParaRPr lang="de-DE" dirty="0"/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Titel 20 pt, max. zweizeilig und zwei Inhaltsblöcke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306000" y="1512000"/>
            <a:ext cx="4212000" cy="3240000"/>
          </a:xfrm>
          <a:noFill/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de-DE" dirty="0"/>
              <a:t>Um die Hierarchie der Unterpunkte anzupassen, verwenden Sie Start &gt; Absatz &gt; Listenebene verringern/erhöhen.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4626000" y="1511300"/>
            <a:ext cx="4212000" cy="3240000"/>
          </a:xfrm>
          <a:noFill/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de-DE" dirty="0"/>
              <a:t>Um die Hierarchie der Unterpunkte anzupassen, verwenden Sie Start &gt; Absatz &gt; Listenebene verringern/erhöhen.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3" name="Heading Placeholder 1"/>
          <p:cNvSpPr>
            <a:spLocks noGrp="1"/>
          </p:cNvSpPr>
          <p:nvPr>
            <p:ph type="body" idx="1" hasCustomPrompt="1"/>
          </p:nvPr>
        </p:nvSpPr>
        <p:spPr>
          <a:xfrm>
            <a:off x="306000" y="1080000"/>
            <a:ext cx="4212000" cy="252000"/>
          </a:xfrm>
          <a:noFill/>
        </p:spPr>
        <p:txBody>
          <a:bodyPr wrap="square" lIns="0" tIns="0" rIns="0" bIns="0" anchor="t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Überschrift 16 pt, einzeilig</a:t>
            </a:r>
          </a:p>
        </p:txBody>
      </p:sp>
      <p:sp>
        <p:nvSpPr>
          <p:cNvPr id="5" name="Heading Placeholder 2"/>
          <p:cNvSpPr>
            <a:spLocks noGrp="1"/>
          </p:cNvSpPr>
          <p:nvPr>
            <p:ph type="body" sz="quarter" idx="3" hasCustomPrompt="1"/>
          </p:nvPr>
        </p:nvSpPr>
        <p:spPr>
          <a:xfrm>
            <a:off x="4626610" y="1080000"/>
            <a:ext cx="4212000" cy="252000"/>
          </a:xfrm>
          <a:noFill/>
        </p:spPr>
        <p:txBody>
          <a:bodyPr wrap="square" lIns="0" tIns="0" rIns="0" bIns="0" anchor="t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Überschrift 16 pt, einzeilig</a:t>
            </a:r>
          </a:p>
        </p:txBody>
      </p:sp>
    </p:spTree>
    <p:extLst>
      <p:ext uri="{BB962C8B-B14F-4D97-AF65-F5344CB8AC3E}">
        <p14:creationId xmlns:p14="http://schemas.microsoft.com/office/powerpoint/2010/main" val="258528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914">
          <p15:clr>
            <a:srgbClr val="A4A3A4"/>
          </p15:clr>
        </p15:guide>
        <p15:guide id="2" pos="2846">
          <p15:clr>
            <a:srgbClr val="A4A3A4"/>
          </p15:clr>
        </p15:guide>
        <p15:guide id="3" orient="horz" pos="952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BB63-A722-46F2-A0AA-DE4DD3684A8F}" type="datetime4">
              <a:rPr lang="de-DE" smtClean="0"/>
              <a:t>27. September 2022</a:t>
            </a:fld>
            <a:endParaRPr lang="de-DE" dirty="0"/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Titel 20 pt, max. zweizeilig und zwei Inhaltsblöcke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0" y="1404000"/>
            <a:ext cx="4572000" cy="3348000"/>
          </a:xfrm>
          <a:solidFill>
            <a:schemeClr val="tx2"/>
          </a:solidFill>
        </p:spPr>
        <p:txBody>
          <a:bodyPr lIns="306000" tIns="108000" rIns="108000" bIns="108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Um die Hierarchie der Unterpunkte anzupassen, verwenden Sie Start &gt; Absatz &gt; Listenebene verringern/erhöhen.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4572000" y="1404000"/>
            <a:ext cx="4572000" cy="3348000"/>
          </a:xfrm>
          <a:solidFill>
            <a:schemeClr val="tx2"/>
          </a:solidFill>
        </p:spPr>
        <p:txBody>
          <a:bodyPr lIns="108000" tIns="108000" rIns="360000" bIns="108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Um die Hierarchie der Unterpunkte anzupassen, verwenden Sie Start &gt; Absatz &gt; Listenebene verringern/erhöhen.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3" name="Heading Placeholder 1"/>
          <p:cNvSpPr>
            <a:spLocks noGrp="1"/>
          </p:cNvSpPr>
          <p:nvPr>
            <p:ph type="body" idx="1" hasCustomPrompt="1"/>
          </p:nvPr>
        </p:nvSpPr>
        <p:spPr>
          <a:xfrm>
            <a:off x="0" y="1080000"/>
            <a:ext cx="4572000" cy="324000"/>
          </a:xfrm>
          <a:noFill/>
        </p:spPr>
        <p:txBody>
          <a:bodyPr wrap="square" lIns="306000" tIns="0" rIns="108000" bIns="0" anchor="t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Überschrift 16 pt, einzeilig</a:t>
            </a:r>
          </a:p>
        </p:txBody>
      </p:sp>
      <p:sp>
        <p:nvSpPr>
          <p:cNvPr id="5" name="Heading  Placeholder 2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080000"/>
            <a:ext cx="4572000" cy="324000"/>
          </a:xfrm>
          <a:noFill/>
        </p:spPr>
        <p:txBody>
          <a:bodyPr wrap="square" lIns="108000" tIns="0" rIns="360000" bIns="0" anchor="t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Überschrift 16 pt, einzeilig</a:t>
            </a:r>
          </a:p>
        </p:txBody>
      </p:sp>
    </p:spTree>
    <p:extLst>
      <p:ext uri="{BB962C8B-B14F-4D97-AF65-F5344CB8AC3E}">
        <p14:creationId xmlns:p14="http://schemas.microsoft.com/office/powerpoint/2010/main" val="422406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pos="2880">
          <p15:clr>
            <a:srgbClr val="A4A3A4"/>
          </p15:clr>
        </p15:guide>
        <p15:guide id="4" orient="horz" pos="884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95A42-97BE-4ADB-90A7-6994C141192E}" type="datetime4">
              <a:rPr lang="de-DE" smtClean="0"/>
              <a:t>27. September 2022</a:t>
            </a:fld>
            <a:endParaRPr lang="de-DE" dirty="0"/>
          </a:p>
        </p:txBody>
      </p:sp>
      <p:sp>
        <p:nvSpPr>
          <p:cNvPr id="18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0" dirty="0"/>
              <a:t>Titel 20 pt, max. zweizeilig und drei Bilder mit Text</a:t>
            </a:r>
          </a:p>
        </p:txBody>
      </p:sp>
      <p:sp>
        <p:nvSpPr>
          <p:cNvPr id="1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080000"/>
            <a:ext cx="3078000" cy="21600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de-DE" noProof="0" dirty="0"/>
              <a:t>Klicken Sie auf das Icon in der Mitte, um ein Bild einzufügen.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3078000" y="1080000"/>
            <a:ext cx="2988000" cy="21600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tabLst/>
              <a:defRPr/>
            </a:lvl1pPr>
          </a:lstStyle>
          <a:p>
            <a:r>
              <a:rPr lang="de-DE" noProof="0" dirty="0"/>
              <a:t>Klicken Sie auf das Icon in der Mitte, um ein Bild einzufügen.</a:t>
            </a:r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066000" y="1080000"/>
            <a:ext cx="3078000" cy="21600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de-DE" noProof="0" dirty="0"/>
              <a:t>Klicken Sie auf das Icon in der Mitte, um ein Bild einzufügen.</a:t>
            </a:r>
          </a:p>
        </p:txBody>
      </p:sp>
      <p:sp>
        <p:nvSpPr>
          <p:cNvPr id="23" name="Text  Placeholder 1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3348000"/>
            <a:ext cx="3078000" cy="1404000"/>
          </a:xfrm>
        </p:spPr>
        <p:txBody>
          <a:bodyPr vert="horz" lIns="360000" tIns="0" rIns="108000" bIns="0" rtlCol="0">
            <a:noAutofit/>
          </a:bodyPr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  <a:lvl4pPr>
              <a:spcAft>
                <a:spcPts val="0"/>
              </a:spcAft>
              <a:defRPr/>
            </a:lvl4pPr>
            <a:lvl5pPr>
              <a:spcAft>
                <a:spcPts val="0"/>
              </a:spcAft>
              <a:defRPr/>
            </a:lvl5pPr>
            <a:lvl6pPr>
              <a:spcAft>
                <a:spcPts val="0"/>
              </a:spcAft>
              <a:defRPr/>
            </a:lvl6pPr>
            <a:lvl7pPr>
              <a:spcAft>
                <a:spcPts val="0"/>
              </a:spcAft>
            </a:lvl7pPr>
            <a:lvl8pPr>
              <a:spcAft>
                <a:spcPts val="0"/>
              </a:spcAft>
            </a:lvl8pPr>
            <a:lvl9pPr>
              <a:spcAft>
                <a:spcPts val="0"/>
              </a:spcAft>
            </a:lvl9pPr>
          </a:lstStyle>
          <a:p>
            <a:pPr lvl="0"/>
            <a:r>
              <a:rPr lang="de-DE" noProof="0" dirty="0"/>
              <a:t>Um die Hierarchie der Unterpunkte anzupassen, verwenden Sie Start &gt; Absatz &gt; Listenebene verringern/erhöhen</a:t>
            </a:r>
          </a:p>
          <a:p>
            <a:pPr lvl="1"/>
            <a:r>
              <a:rPr lang="de-DE" noProof="0" dirty="0"/>
              <a:t>Zweite Ebene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078000" y="3348000"/>
            <a:ext cx="2988000" cy="1404000"/>
          </a:xfrm>
        </p:spPr>
        <p:txBody>
          <a:bodyPr vert="horz" lIns="108000" tIns="0" rIns="108000" bIns="0" rtlCol="0">
            <a:noAutofit/>
          </a:bodyPr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  <a:lvl4pPr>
              <a:spcAft>
                <a:spcPts val="0"/>
              </a:spcAft>
              <a:defRPr/>
            </a:lvl4pPr>
            <a:lvl5pPr>
              <a:spcAft>
                <a:spcPts val="0"/>
              </a:spcAft>
              <a:defRPr/>
            </a:lvl5pPr>
            <a:lvl6pPr>
              <a:spcAft>
                <a:spcPts val="0"/>
              </a:spcAft>
              <a:defRPr/>
            </a:lvl6pPr>
            <a:lvl7pPr>
              <a:spcAft>
                <a:spcPts val="0"/>
              </a:spcAft>
            </a:lvl7pPr>
            <a:lvl8pPr>
              <a:spcAft>
                <a:spcPts val="0"/>
              </a:spcAft>
            </a:lvl8pPr>
            <a:lvl9pPr>
              <a:spcAft>
                <a:spcPts val="0"/>
              </a:spcAft>
            </a:lvl9pPr>
          </a:lstStyle>
          <a:p>
            <a:pPr lvl="0"/>
            <a:r>
              <a:rPr lang="de-DE" noProof="0" dirty="0"/>
              <a:t>Um die Hierarchie der Unterpunkte anzupassen, verwenden Sie Start &gt; Absatz &gt; Listenebene verringern/erhöhen.</a:t>
            </a:r>
          </a:p>
          <a:p>
            <a:pPr lvl="1"/>
            <a:r>
              <a:rPr lang="de-DE" noProof="0" dirty="0"/>
              <a:t>Zweite Ebene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6066000" y="3348000"/>
            <a:ext cx="3078000" cy="1404000"/>
          </a:xfrm>
        </p:spPr>
        <p:txBody>
          <a:bodyPr vert="horz" lIns="108000" tIns="0" rIns="360000" bIns="0" rtlCol="0">
            <a:noAutofit/>
          </a:bodyPr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  <a:lvl4pPr>
              <a:spcAft>
                <a:spcPts val="0"/>
              </a:spcAft>
              <a:defRPr/>
            </a:lvl4pPr>
            <a:lvl5pPr>
              <a:spcAft>
                <a:spcPts val="0"/>
              </a:spcAft>
              <a:defRPr/>
            </a:lvl5pPr>
            <a:lvl6pPr>
              <a:spcAft>
                <a:spcPts val="0"/>
              </a:spcAft>
              <a:defRPr/>
            </a:lvl6pPr>
            <a:lvl7pPr>
              <a:spcAft>
                <a:spcPts val="0"/>
              </a:spcAft>
            </a:lvl7pPr>
            <a:lvl8pPr>
              <a:spcAft>
                <a:spcPts val="0"/>
              </a:spcAft>
            </a:lvl8pPr>
            <a:lvl9pPr>
              <a:spcAft>
                <a:spcPts val="0"/>
              </a:spcAft>
            </a:lvl9pPr>
          </a:lstStyle>
          <a:p>
            <a:pPr lvl="0">
              <a:spcAft>
                <a:spcPts val="0"/>
              </a:spcAft>
            </a:pPr>
            <a:r>
              <a:rPr lang="de-DE" noProof="0" dirty="0"/>
              <a:t>Um die Hierarchie der Unterpunkte anzupassen, verwenden Sie Start &gt; Absatz &gt; Listenebene verringern/erhöhen.</a:t>
            </a:r>
          </a:p>
          <a:p>
            <a:pPr lvl="1"/>
            <a:r>
              <a:rPr lang="de-DE" noProof="0" dirty="0"/>
              <a:t>Zweite Ebene</a:t>
            </a:r>
          </a:p>
        </p:txBody>
      </p:sp>
      <p:sp>
        <p:nvSpPr>
          <p:cNvPr id="15" name="Source 1"/>
          <p:cNvSpPr>
            <a:spLocks noGrp="1"/>
          </p:cNvSpPr>
          <p:nvPr>
            <p:ph type="body" sz="quarter" idx="23" hasCustomPrompt="1"/>
          </p:nvPr>
        </p:nvSpPr>
        <p:spPr>
          <a:xfrm>
            <a:off x="702000" y="3078000"/>
            <a:ext cx="2376000" cy="162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Quelle: Bitte Bildquelle angeben / Name des Fotografen</a:t>
            </a:r>
          </a:p>
        </p:txBody>
      </p:sp>
      <p:sp>
        <p:nvSpPr>
          <p:cNvPr id="14" name="Source 2"/>
          <p:cNvSpPr>
            <a:spLocks noGrp="1"/>
          </p:cNvSpPr>
          <p:nvPr>
            <p:ph type="body" sz="quarter" idx="22" hasCustomPrompt="1"/>
          </p:nvPr>
        </p:nvSpPr>
        <p:spPr>
          <a:xfrm>
            <a:off x="3690000" y="3078000"/>
            <a:ext cx="2376000" cy="162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Quelle: Bitte Bildquelle angeben / Name des Fotografen</a:t>
            </a:r>
          </a:p>
        </p:txBody>
      </p:sp>
      <p:sp>
        <p:nvSpPr>
          <p:cNvPr id="13" name="Source 3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3078000"/>
            <a:ext cx="2376000" cy="162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Quelle: Bitte Bildquelle angeben / Name des Fotografen</a:t>
            </a:r>
          </a:p>
        </p:txBody>
      </p:sp>
    </p:spTree>
    <p:extLst>
      <p:ext uri="{BB962C8B-B14F-4D97-AF65-F5344CB8AC3E}">
        <p14:creationId xmlns:p14="http://schemas.microsoft.com/office/powerpoint/2010/main" val="212218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041">
          <p15:clr>
            <a:srgbClr val="A4A3A4"/>
          </p15:clr>
        </p15:guide>
        <p15:guide id="2" orient="horz" pos="2109">
          <p15:clr>
            <a:srgbClr val="A4A3A4"/>
          </p15:clr>
        </p15:guide>
        <p15:guide id="3" pos="1939">
          <p15:clr>
            <a:srgbClr val="A4A3A4"/>
          </p15:clr>
        </p15:guide>
        <p15:guide id="4" pos="3821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3BE6-B7F7-4CC1-8251-66953FE4E8DA}" type="datetime4">
              <a:rPr lang="de-DE" smtClean="0"/>
              <a:t>27. September 2022</a:t>
            </a:fld>
            <a:endParaRPr lang="de-DE" dirty="0"/>
          </a:p>
        </p:txBody>
      </p:sp>
      <p:sp>
        <p:nvSpPr>
          <p:cNvPr id="18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0" dirty="0"/>
              <a:t>Titel 20 pt, max. zweizeilig and three pictures with text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306000" y="1080000"/>
            <a:ext cx="2772000" cy="3672000"/>
          </a:xfrm>
          <a:noFill/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de-DE" dirty="0"/>
              <a:t>Um die Hierarchie der Unterpunkte anzupassen, verwenden Sie Start &gt; Absatz &gt; Listenebene verringern/erhöhen.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5" hasCustomPrompt="1"/>
          </p:nvPr>
        </p:nvSpPr>
        <p:spPr>
          <a:xfrm>
            <a:off x="6066000" y="1080000"/>
            <a:ext cx="2772000" cy="3672000"/>
          </a:xfrm>
          <a:noFill/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de-DE" dirty="0"/>
              <a:t>Um die Hierarchie der Unterpunkte anzupassen, verwenden Sie Start &gt; Absatz &gt; Listenebene verringern/erhöhen.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3186000" y="1080000"/>
            <a:ext cx="2772000" cy="3672000"/>
          </a:xfrm>
          <a:noFill/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de-DE" dirty="0"/>
              <a:t>Um die Hierarchie der Unterpunkte anzupassen, verwenden Sie Start &gt; Absatz &gt; Listenebene verringern/erhöhen.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02922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pos="1939">
          <p15:clr>
            <a:srgbClr val="A4A3A4"/>
          </p15:clr>
        </p15:guide>
        <p15:guide id="4" pos="2007">
          <p15:clr>
            <a:srgbClr val="A4A3A4"/>
          </p15:clr>
        </p15:guide>
        <p15:guide id="5" pos="3753">
          <p15:clr>
            <a:srgbClr val="A4A3A4"/>
          </p15:clr>
        </p15:guide>
        <p15:guide id="6" pos="3821">
          <p15:clr>
            <a:srgbClr val="A4A3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9B80-8447-45C2-98A4-83679A1F6F03}" type="datetime4">
              <a:rPr lang="de-DE" smtClean="0"/>
              <a:t>27. September 2022</a:t>
            </a:fld>
            <a:endParaRPr lang="de-DE" dirty="0"/>
          </a:p>
        </p:txBody>
      </p:sp>
      <p:sp>
        <p:nvSpPr>
          <p:cNvPr id="18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Titel 20 pt, max. zweizeilig und zwei Inhaltsblöcke horizontal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306000" y="1080000"/>
            <a:ext cx="8532000" cy="1728000"/>
          </a:xfrm>
          <a:noFill/>
        </p:spPr>
        <p:txBody>
          <a:bodyPr lIns="0" tIns="0" rIns="1656000" bIns="0"/>
          <a:lstStyle>
            <a:lvl1pPr>
              <a:defRPr/>
            </a:lvl1pPr>
          </a:lstStyle>
          <a:p>
            <a:pPr lvl="0"/>
            <a:r>
              <a:rPr lang="de-DE" dirty="0"/>
              <a:t>Um die Hierarchie der Unterpunkte anzupassen, verwenden Sie Start &gt; Absatz &gt; Listenebene verringern/erhöhen.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306000" y="3024000"/>
            <a:ext cx="8532000" cy="1728000"/>
          </a:xfrm>
          <a:noFill/>
        </p:spPr>
        <p:txBody>
          <a:bodyPr lIns="0" tIns="0" rIns="1656000" bIns="0"/>
          <a:lstStyle>
            <a:lvl1pPr>
              <a:defRPr/>
            </a:lvl1pPr>
          </a:lstStyle>
          <a:p>
            <a:pPr lvl="0"/>
            <a:r>
              <a:rPr lang="de-DE" dirty="0"/>
              <a:t>Um die Hierarchie der Unterpunkte anzupassen, verwenden Sie Start &gt; Absatz &gt; Listenebene verringern/erhöhen.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9654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5" orient="horz" pos="1769">
          <p15:clr>
            <a:srgbClr val="A4A3A4"/>
          </p15:clr>
        </p15:guide>
        <p15:guide id="6" orient="horz" pos="1905">
          <p15:clr>
            <a:srgbClr val="A4A3A4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4032D-66B4-43D0-913A-FE3827C8D0F9}" type="datetime4">
              <a:rPr lang="de-DE" smtClean="0"/>
              <a:t>27. September 2022</a:t>
            </a:fld>
            <a:endParaRPr lang="de-DE" dirty="0"/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Titel 20 pt, max. zweizeilig und vier Inhaltsblöcke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306000" y="1080000"/>
            <a:ext cx="4212000" cy="1728000"/>
          </a:xfrm>
          <a:noFill/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de-DE" dirty="0"/>
              <a:t>Um die Hierarchie der Unterpunkte anzupassen, verwenden Sie Start &gt; Absatz &gt; Listenebene verringern/erhöhen.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306000" y="3024000"/>
            <a:ext cx="4212000" cy="1728000"/>
          </a:xfrm>
          <a:noFill/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de-DE" dirty="0"/>
              <a:t>Um die Hierarchie der Unterpunkte anzupassen, verwenden Sie Start &gt; Absatz &gt; Listenebene verringern/erhöhen.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76" name="Content Placeholder 3"/>
          <p:cNvSpPr>
            <a:spLocks noGrp="1"/>
          </p:cNvSpPr>
          <p:nvPr>
            <p:ph sz="quarter" idx="15" hasCustomPrompt="1"/>
          </p:nvPr>
        </p:nvSpPr>
        <p:spPr>
          <a:xfrm>
            <a:off x="4626000" y="1080000"/>
            <a:ext cx="4212000" cy="1728000"/>
          </a:xfrm>
          <a:noFill/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de-DE" dirty="0"/>
              <a:t>Um die Hierarchie der Unterpunkte anzupassen, verwenden Sie Start &gt; Absatz &gt; Listenebene verringern/erhöhen.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77" name="Content Placeholder 4">
            <a:extLst>
              <a:ext uri="{FF2B5EF4-FFF2-40B4-BE49-F238E27FC236}">
                <a16:creationId xmlns:a16="http://schemas.microsoft.com/office/drawing/2014/main" id="{4900E005-09BF-4AA0-A122-10A29CE35E41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26000" y="3024000"/>
            <a:ext cx="4212000" cy="1728000"/>
          </a:xfrm>
          <a:noFill/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de-DE" dirty="0"/>
              <a:t>Um die Hierarchie der Unterpunkte anzupassen, verwenden Sie Start &gt; Absatz &gt; Listenebene verringern/erhöhen.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86020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5" orient="horz" pos="1905">
          <p15:clr>
            <a:srgbClr val="A4A3A4"/>
          </p15:clr>
        </p15:guide>
        <p15:guide id="6" pos="2914">
          <p15:clr>
            <a:srgbClr val="A4A3A4"/>
          </p15:clr>
        </p15:guide>
        <p15:guide id="7" pos="2846">
          <p15:clr>
            <a:srgbClr val="A4A3A4"/>
          </p15:clr>
        </p15:guide>
        <p15:guide id="8" orient="horz" pos="1769">
          <p15:clr>
            <a:srgbClr val="A4A3A4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itle and conten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D5A5-005A-468F-8FFA-3BA56F52B43F}" type="datetime4">
              <a:rPr lang="de-DE" smtClean="0"/>
              <a:t>27. September 2022</a:t>
            </a:fld>
            <a:endParaRPr lang="de-DE" dirty="0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0" dirty="0"/>
              <a:t>Titel 20 pt, max. zweizeilig und Inhalt mit Kommentarspalte</a:t>
            </a:r>
          </a:p>
        </p:txBody>
      </p:sp>
      <p:sp>
        <p:nvSpPr>
          <p:cNvPr id="12" name="Heading Placeholder 1"/>
          <p:cNvSpPr>
            <a:spLocks noGrp="1"/>
          </p:cNvSpPr>
          <p:nvPr>
            <p:ph type="body" sz="quarter" idx="1" hasCustomPrompt="1"/>
          </p:nvPr>
        </p:nvSpPr>
        <p:spPr>
          <a:xfrm>
            <a:off x="306000" y="1080000"/>
            <a:ext cx="8532000" cy="252000"/>
          </a:xfrm>
          <a:noFill/>
        </p:spPr>
        <p:txBody>
          <a:bodyPr wrap="square"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noProof="0" dirty="0"/>
              <a:t>Überschrift 16 pt, einzeilig</a:t>
            </a:r>
          </a:p>
        </p:txBody>
      </p:sp>
      <p:sp>
        <p:nvSpPr>
          <p:cNvPr id="14" name="Content Placeholder 1"/>
          <p:cNvSpPr>
            <a:spLocks noGrp="1"/>
          </p:cNvSpPr>
          <p:nvPr>
            <p:ph sz="quarter" idx="19" hasCustomPrompt="1"/>
          </p:nvPr>
        </p:nvSpPr>
        <p:spPr>
          <a:xfrm>
            <a:off x="306000" y="1512000"/>
            <a:ext cx="5526000" cy="3240000"/>
          </a:xfrm>
          <a:noFill/>
          <a:effectLst/>
        </p:spPr>
        <p:txBody>
          <a:bodyPr lIns="0" tIns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/>
            </a:lvl1pPr>
          </a:lstStyle>
          <a:p>
            <a:pPr lvl="0"/>
            <a:r>
              <a:rPr lang="de-DE" dirty="0"/>
              <a:t>Klicken Sie auf das Icon in der Mitte, um eine Tabelle, Diagramm, SmartArt Grafik, Bild oder Onlinegrafik einzufügen.</a:t>
            </a:r>
            <a:endParaRPr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048000" y="1512000"/>
            <a:ext cx="2790000" cy="3240000"/>
          </a:xfrm>
          <a:noFill/>
          <a:effectLst/>
        </p:spPr>
        <p:txBody>
          <a:bodyPr lIns="0" tIns="0" rIns="108000" bIns="0">
            <a:noAutofit/>
          </a:bodyPr>
          <a:lstStyle/>
          <a:p>
            <a:pPr lvl="0"/>
            <a:r>
              <a:rPr lang="de-DE" noProof="0" dirty="0"/>
              <a:t>Um die Hierarchie der Unterpunkte anzupassen, verwenden Sie Start &gt; Absatz &gt; Listenebene verringern/erhöhen.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324297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pos="3810">
          <p15:clr>
            <a:srgbClr val="A4A3A4"/>
          </p15:clr>
        </p15:guide>
        <p15:guide id="3" orient="horz" pos="839">
          <p15:clr>
            <a:srgbClr val="A4A3A4"/>
          </p15:clr>
        </p15:guide>
        <p15:guide id="4" pos="3674">
          <p15:clr>
            <a:srgbClr val="A4A3A4"/>
          </p15:clr>
        </p15:guide>
        <p15:guide id="5" orient="horz" pos="952">
          <p15:clr>
            <a:srgbClr val="A4A3A4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672000"/>
            <a:ext cx="9144000" cy="1472000"/>
          </a:xfrm>
          <a:solidFill>
            <a:schemeClr val="tx2"/>
          </a:solidFill>
        </p:spPr>
        <p:txBody>
          <a:bodyPr lIns="306000" tIns="216000" rIns="28800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2200" i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buFontTx/>
              <a:buNone/>
              <a:defRPr sz="220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buFontTx/>
              <a:buNone/>
              <a:defRPr sz="22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buFontTx/>
              <a:buNone/>
              <a:defRPr sz="22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buFontTx/>
              <a:buNone/>
              <a:defRPr sz="220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buFontTx/>
              <a:buNone/>
              <a:defRPr sz="220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buFontTx/>
              <a:buNone/>
              <a:defRPr sz="220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buFontTx/>
              <a:buNone/>
              <a:defRPr sz="22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buFontTx/>
              <a:buNone/>
              <a:defRPr sz="22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noProof="0" dirty="0"/>
              <a:t>Autor, max. zweizeilig (Hintergrundfarbe wie gewünscht auswählen.)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0" y="1080000"/>
            <a:ext cx="9144000" cy="2592000"/>
          </a:xfrm>
          <a:solidFill>
            <a:schemeClr val="tx2">
              <a:lumMod val="40000"/>
              <a:lumOff val="60000"/>
            </a:schemeClr>
          </a:solidFill>
        </p:spPr>
        <p:txBody>
          <a:bodyPr lIns="306000" tIns="216000" rIns="648000" anchor="ctr" anchorCtr="0">
            <a:noAutofit/>
          </a:bodyPr>
          <a:lstStyle>
            <a:lvl1pPr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de-DE" noProof="0" dirty="0"/>
              <a:t>Trennfolie 40 pt, mit mehrzeiligem Zitat (Hintergrundfarbe wie gewünscht auswählen,)</a:t>
            </a:r>
          </a:p>
        </p:txBody>
      </p:sp>
    </p:spTree>
    <p:extLst>
      <p:ext uri="{BB962C8B-B14F-4D97-AF65-F5344CB8AC3E}">
        <p14:creationId xmlns:p14="http://schemas.microsoft.com/office/powerpoint/2010/main" val="37081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313">
          <p15:clr>
            <a:srgbClr val="A4A3A4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paration slide with picture se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076400"/>
            <a:ext cx="9144000" cy="4068000"/>
          </a:xfrm>
          <a:solidFill>
            <a:schemeClr val="tx2"/>
          </a:solidFill>
        </p:spPr>
        <p:txBody>
          <a:bodyPr tIns="1260000" anchor="t" anchorCtr="1"/>
          <a:lstStyle>
            <a:lvl1pPr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Klicken Sie auf das Icon in der Mitte, um ein Bild einzufügen.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Trennfolie 20 pt, max. zweizeilig mit Bild und Nummer</a:t>
            </a:r>
          </a:p>
        </p:txBody>
      </p:sp>
      <p:sp>
        <p:nvSpPr>
          <p:cNvPr id="5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4927680"/>
            <a:ext cx="2376000" cy="216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Quelle: Bitte Bildquelle angeben / Name des Fotografen</a:t>
            </a:r>
          </a:p>
        </p:txBody>
      </p:sp>
      <p:sp>
        <p:nvSpPr>
          <p:cNvPr id="13" name="Text Placeholder 1"/>
          <p:cNvSpPr>
            <a:spLocks noGrp="1"/>
          </p:cNvSpPr>
          <p:nvPr>
            <p:ph type="body" sz="quarter" idx="11" hasCustomPrompt="1"/>
          </p:nvPr>
        </p:nvSpPr>
        <p:spPr>
          <a:xfrm>
            <a:off x="306000" y="2052000"/>
            <a:ext cx="3492000" cy="3096000"/>
          </a:xfrm>
        </p:spPr>
        <p:txBody>
          <a:bodyPr wrap="none" anchor="t">
            <a:noAutofit/>
          </a:bodyPr>
          <a:lstStyle>
            <a:lvl1pPr marL="0" indent="0" algn="dist">
              <a:lnSpc>
                <a:spcPct val="100000"/>
              </a:lnSpc>
              <a:spcAft>
                <a:spcPts val="0"/>
              </a:spcAft>
              <a:buFontTx/>
              <a:buNone/>
              <a:defRPr sz="200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5307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parating slide with backgrou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700"/>
          </a:xfrm>
          <a:custGeom>
            <a:avLst/>
            <a:gdLst>
              <a:gd name="connsiteX0" fmla="*/ 0 w 9144000"/>
              <a:gd name="connsiteY0" fmla="*/ 2592000 h 5143700"/>
              <a:gd name="connsiteX1" fmla="*/ 9144000 w 9144000"/>
              <a:gd name="connsiteY1" fmla="*/ 2592000 h 5143700"/>
              <a:gd name="connsiteX2" fmla="*/ 9144000 w 9144000"/>
              <a:gd name="connsiteY2" fmla="*/ 5143700 h 5143700"/>
              <a:gd name="connsiteX3" fmla="*/ 0 w 9144000"/>
              <a:gd name="connsiteY3" fmla="*/ 5143700 h 5143700"/>
              <a:gd name="connsiteX4" fmla="*/ 0 w 9144000"/>
              <a:gd name="connsiteY4" fmla="*/ 0 h 5143700"/>
              <a:gd name="connsiteX5" fmla="*/ 9144000 w 9144000"/>
              <a:gd name="connsiteY5" fmla="*/ 0 h 5143700"/>
              <a:gd name="connsiteX6" fmla="*/ 9144000 w 9144000"/>
              <a:gd name="connsiteY6" fmla="*/ 648000 h 5143700"/>
              <a:gd name="connsiteX7" fmla="*/ 0 w 9144000"/>
              <a:gd name="connsiteY7" fmla="*/ 648000 h 514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5143700">
                <a:moveTo>
                  <a:pt x="0" y="2592000"/>
                </a:moveTo>
                <a:lnTo>
                  <a:pt x="9144000" y="2592000"/>
                </a:lnTo>
                <a:lnTo>
                  <a:pt x="9144000" y="5143700"/>
                </a:lnTo>
                <a:lnTo>
                  <a:pt x="0" y="5143700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48000"/>
                </a:lnTo>
                <a:lnTo>
                  <a:pt x="0" y="6480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Klicken Sie auf das Icon in der Mitte, um ein Bild einzufügen.</a:t>
            </a:r>
            <a:br>
              <a:rPr lang="de-DE" dirty="0"/>
            </a:br>
            <a:r>
              <a:rPr lang="de-DE" dirty="0"/>
              <a:t>Anstatt eines Bildes kann auch eine Farbe ausgewählt werden.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1440000" y="1404000"/>
            <a:ext cx="4518000" cy="1188000"/>
          </a:xfrm>
          <a:noFill/>
        </p:spPr>
        <p:txBody>
          <a:bodyPr lIns="0" tIns="0" rIns="0" bIns="0">
            <a:noAutofit/>
          </a:bodyPr>
          <a:lstStyle>
            <a:lvl1pPr>
              <a:defRPr sz="2000" b="0" cap="none" baseline="0"/>
            </a:lvl1pPr>
          </a:lstStyle>
          <a:p>
            <a:r>
              <a:rPr lang="de-DE" noProof="0" dirty="0"/>
              <a:t>Trennfolie 20 pt, max. dreizeilig mit Hintergrundbild</a:t>
            </a:r>
          </a:p>
        </p:txBody>
      </p:sp>
      <p:sp>
        <p:nvSpPr>
          <p:cNvPr id="9" name="Text Placeholder 1"/>
          <p:cNvSpPr>
            <a:spLocks noGrp="1"/>
          </p:cNvSpPr>
          <p:nvPr>
            <p:ph type="body" sz="quarter" idx="24" hasCustomPrompt="1"/>
          </p:nvPr>
        </p:nvSpPr>
        <p:spPr>
          <a:xfrm>
            <a:off x="0" y="648000"/>
            <a:ext cx="1332000" cy="1728000"/>
          </a:xfrm>
          <a:noFill/>
        </p:spPr>
        <p:txBody>
          <a:bodyPr>
            <a:noAutofit/>
          </a:bodyPr>
          <a:lstStyle>
            <a:lvl1pPr marL="0" indent="0" algn="r">
              <a:buFontTx/>
              <a:buNone/>
              <a:defRPr sz="80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1</a:t>
            </a:r>
          </a:p>
        </p:txBody>
      </p:sp>
      <p:sp>
        <p:nvSpPr>
          <p:cNvPr id="5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4927680"/>
            <a:ext cx="2376000" cy="216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Quelle: Bitte Bildquelle angeben / Name des Fotografen</a:t>
            </a:r>
          </a:p>
        </p:txBody>
      </p:sp>
    </p:spTree>
    <p:extLst>
      <p:ext uri="{BB962C8B-B14F-4D97-AF65-F5344CB8AC3E}">
        <p14:creationId xmlns:p14="http://schemas.microsoft.com/office/powerpoint/2010/main" val="427499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2592000"/>
          </a:xfrm>
          <a:solidFill>
            <a:schemeClr val="tx2"/>
          </a:solidFill>
        </p:spPr>
        <p:txBody>
          <a:bodyPr tIns="720000" anchor="t" anchorCtr="1"/>
          <a:lstStyle>
            <a:lvl1pPr marL="0" marR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de-DE" dirty="0"/>
              <a:t>Klicken Sie auf das Icon in der Mitte, um ein Titelbild einzufügen..</a:t>
            </a:r>
            <a:br>
              <a:rPr lang="de-DE" dirty="0"/>
            </a:br>
            <a:r>
              <a:rPr lang="de-DE" dirty="0"/>
              <a:t>Anstatt eines Bildes kann auch eine Farbe ausgewählt werden.</a:t>
            </a:r>
          </a:p>
        </p:txBody>
      </p:sp>
      <p:pic>
        <p:nvPicPr>
          <p:cNvPr id="30" name="MR Logo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9600" y="4363200"/>
            <a:ext cx="1512000" cy="34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6000" y="2808000"/>
            <a:ext cx="6372000" cy="864000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2400" baseline="0"/>
            </a:lvl1pPr>
          </a:lstStyle>
          <a:p>
            <a:r>
              <a:rPr lang="de-DE" dirty="0"/>
              <a:t>Titel 24 pt,</a:t>
            </a:r>
            <a:br>
              <a:rPr lang="de-DE" dirty="0"/>
            </a:br>
            <a:r>
              <a:rPr lang="de-DE" dirty="0"/>
              <a:t>max. zweizeilig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306000" y="4104000"/>
            <a:ext cx="6372000" cy="216000"/>
          </a:xfrm>
        </p:spPr>
        <p:txBody>
          <a:bodyPr anchor="b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lvl1pPr>
          </a:lstStyle>
          <a:p>
            <a:r>
              <a:rPr lang="de-DE" dirty="0"/>
              <a:t>Datum: TT.MM.JJJ | Name des Redners</a:t>
            </a: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25" hasCustomPrompt="1"/>
          </p:nvPr>
        </p:nvSpPr>
        <p:spPr>
          <a:xfrm>
            <a:off x="306000" y="4535000"/>
            <a:ext cx="2556000" cy="216000"/>
          </a:xfrm>
        </p:spPr>
        <p:txBody>
          <a:bodyPr wrap="non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589A"/>
                </a:solidFill>
              </a:defRPr>
            </a:lvl1pPr>
          </a:lstStyle>
          <a:p>
            <a:pPr lvl="0"/>
            <a:r>
              <a:rPr kumimoji="0" lang="de-DE" kern="1200" spc="0" dirty="0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</a:rPr>
              <a:t>Risk carrier name (only for PI specialty, non-insurance related business)</a:t>
            </a:r>
            <a:endParaRPr lang="de-DE" dirty="0"/>
          </a:p>
        </p:txBody>
      </p:sp>
      <p:sp>
        <p:nvSpPr>
          <p:cNvPr id="7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2376000"/>
            <a:ext cx="2376000" cy="216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Quelle: Bitte Bildquelle angeben / Name des Fotografen</a:t>
            </a:r>
          </a:p>
        </p:txBody>
      </p:sp>
    </p:spTree>
    <p:extLst>
      <p:ext uri="{BB962C8B-B14F-4D97-AF65-F5344CB8AC3E}">
        <p14:creationId xmlns:p14="http://schemas.microsoft.com/office/powerpoint/2010/main" val="261695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itle, Background Picture and Comments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"/>
          <p:cNvSpPr>
            <a:spLocks noGrp="1"/>
          </p:cNvSpPr>
          <p:nvPr>
            <p:ph type="pic" sz="quarter" idx="19" hasCustomPrompt="1"/>
          </p:nvPr>
        </p:nvSpPr>
        <p:spPr>
          <a:xfrm>
            <a:off x="0" y="1080000"/>
            <a:ext cx="9144000" cy="4067000"/>
          </a:xfrm>
          <a:solidFill>
            <a:schemeClr val="tx2"/>
          </a:solidFill>
        </p:spPr>
        <p:txBody>
          <a:bodyPr rIns="3888000" anchor="ctr"/>
          <a:lstStyle>
            <a:lvl1pPr marL="3135313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noProof="0" dirty="0"/>
              <a:t>Klicken Sie auf das Icon in der Mitte, </a:t>
            </a:r>
            <a:br>
              <a:rPr lang="de-DE" noProof="0" dirty="0"/>
            </a:br>
            <a:r>
              <a:rPr lang="de-DE" noProof="0" dirty="0"/>
              <a:t>um ein Titelbild einzufügen.</a:t>
            </a:r>
          </a:p>
          <a:p>
            <a:endParaRPr lang="de-DE" noProof="0" dirty="0"/>
          </a:p>
          <a:p>
            <a:endParaRPr lang="de-DE" noProof="0" dirty="0"/>
          </a:p>
          <a:p>
            <a:endParaRPr lang="de-DE" noProof="0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0" dirty="0"/>
              <a:t>Titel 20 pt, max. zweizeilig und Hintergrundbild mit Kommentarspalte</a:t>
            </a:r>
          </a:p>
        </p:txBody>
      </p:sp>
      <p:sp>
        <p:nvSpPr>
          <p:cNvPr id="13" name="Text Placeholder 1"/>
          <p:cNvSpPr>
            <a:spLocks noGrp="1"/>
          </p:cNvSpPr>
          <p:nvPr>
            <p:ph type="body" sz="quarter" idx="14" hasCustomPrompt="1"/>
          </p:nvPr>
        </p:nvSpPr>
        <p:spPr>
          <a:xfrm>
            <a:off x="5346000" y="1080000"/>
            <a:ext cx="3492000" cy="4068000"/>
          </a:xfrm>
          <a:solidFill>
            <a:schemeClr val="bg1"/>
          </a:solidFill>
          <a:effectLst/>
        </p:spPr>
        <p:txBody>
          <a:bodyPr lIns="108000" tIns="216000" rIns="108000" bIns="360000">
            <a:noAutofit/>
          </a:bodyPr>
          <a:lstStyle>
            <a:lvl1pPr>
              <a:defRPr/>
            </a:lvl1pPr>
          </a:lstStyle>
          <a:p>
            <a:pPr lvl="0"/>
            <a:r>
              <a:rPr lang="de-DE" noProof="0" dirty="0"/>
              <a:t>Fügen Sie einen Text ein und formatieren Sie den Hintergrund in Weiß oder Grau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</p:txBody>
      </p:sp>
      <p:sp>
        <p:nvSpPr>
          <p:cNvPr id="9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2970000" y="4927680"/>
            <a:ext cx="2376000" cy="216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/>
              <a:t>Quelle: Bitte Bildquelle angeben / Name des Fotografen</a:t>
            </a:r>
          </a:p>
        </p:txBody>
      </p:sp>
      <p:sp>
        <p:nvSpPr>
          <p:cNvPr id="10" name="Heading Placeholder 1"/>
          <p:cNvSpPr>
            <a:spLocks noGrp="1"/>
          </p:cNvSpPr>
          <p:nvPr>
            <p:ph type="body" sz="quarter" idx="11" hasCustomPrompt="1"/>
          </p:nvPr>
        </p:nvSpPr>
        <p:spPr>
          <a:xfrm>
            <a:off x="306000" y="1080000"/>
            <a:ext cx="4932000" cy="504000"/>
          </a:xfrm>
          <a:noFill/>
        </p:spPr>
        <p:txBody>
          <a:bodyPr wrap="square" lIns="0" tIns="21600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/>
              <a:t>Überschrift 16 pt, einzeilig</a:t>
            </a:r>
          </a:p>
        </p:txBody>
      </p:sp>
    </p:spTree>
    <p:extLst>
      <p:ext uri="{BB962C8B-B14F-4D97-AF65-F5344CB8AC3E}">
        <p14:creationId xmlns:p14="http://schemas.microsoft.com/office/powerpoint/2010/main" val="259229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368">
          <p15:clr>
            <a:srgbClr val="A4A3A4"/>
          </p15:clr>
        </p15:guide>
        <p15:guide id="2" orient="horz" pos="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ckgrou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9" hasCustomPrompt="1"/>
          </p:nvPr>
        </p:nvSpPr>
        <p:spPr>
          <a:xfrm>
            <a:off x="0" y="0"/>
            <a:ext cx="9144000" cy="5143700"/>
          </a:xfrm>
          <a:solidFill>
            <a:schemeClr val="tx2"/>
          </a:solidFill>
        </p:spPr>
        <p:txBody>
          <a:bodyPr wrap="none" lIns="0" tIns="1440000" rIns="0" bIns="0" anchor="t" anchorCtr="1"/>
          <a:lstStyle>
            <a:lvl1pPr marL="0" marR="0" indent="0" algn="ctr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r>
              <a:rPr lang="de-DE" noProof="0" dirty="0"/>
              <a:t>Klicken Sie auf das Icon in der Mitte, um ein Bild einzufügen</a:t>
            </a:r>
            <a:r>
              <a:rPr lang="de-DE" dirty="0"/>
              <a:t>.</a:t>
            </a:r>
          </a:p>
        </p:txBody>
      </p:sp>
      <p:pic>
        <p:nvPicPr>
          <p:cNvPr id="5" name="MR Logo whit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1200" y="306000"/>
            <a:ext cx="1306800" cy="302400"/>
          </a:xfrm>
          <a:prstGeom prst="rect">
            <a:avLst/>
          </a:prstGeom>
        </p:spPr>
      </p:pic>
      <p:sp>
        <p:nvSpPr>
          <p:cNvPr id="20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4927680"/>
            <a:ext cx="2376000" cy="216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Quelle: Bitte Bildquelle angeben / Name des Fotografen</a:t>
            </a:r>
          </a:p>
        </p:txBody>
      </p:sp>
    </p:spTree>
    <p:extLst>
      <p:ext uri="{BB962C8B-B14F-4D97-AF65-F5344CB8AC3E}">
        <p14:creationId xmlns:p14="http://schemas.microsoft.com/office/powerpoint/2010/main" val="30751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E65-B845-4C53-B8E4-E7479ACC2528}" type="datetime4">
              <a:rPr lang="de-DE" smtClean="0"/>
              <a:t>27. September 2022</a:t>
            </a:fld>
            <a:endParaRPr lang="de-DE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Nur Titel 20 pt, max. zweizeilig </a:t>
            </a:r>
          </a:p>
        </p:txBody>
      </p:sp>
    </p:spTree>
    <p:extLst>
      <p:ext uri="{BB962C8B-B14F-4D97-AF65-F5344CB8AC3E}">
        <p14:creationId xmlns:p14="http://schemas.microsoft.com/office/powerpoint/2010/main" val="278808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5" pos="578">
          <p15:clr>
            <a:srgbClr val="A4A3A4"/>
          </p15:clr>
        </p15:guide>
        <p15:guide id="6" pos="646">
          <p15:clr>
            <a:srgbClr val="A4A3A4"/>
          </p15:clr>
        </p15:guide>
        <p15:guide id="7" pos="1032">
          <p15:clr>
            <a:srgbClr val="A4A3A4"/>
          </p15:clr>
        </p15:guide>
        <p15:guide id="8" pos="1485">
          <p15:clr>
            <a:srgbClr val="A4A3A4"/>
          </p15:clr>
        </p15:guide>
        <p15:guide id="9" pos="1553">
          <p15:clr>
            <a:srgbClr val="A4A3A4"/>
          </p15:clr>
        </p15:guide>
        <p15:guide id="10" pos="1939">
          <p15:clr>
            <a:srgbClr val="A4A3A4"/>
          </p15:clr>
        </p15:guide>
        <p15:guide id="11" pos="2007">
          <p15:clr>
            <a:srgbClr val="A4A3A4"/>
          </p15:clr>
        </p15:guide>
        <p15:guide id="12" pos="2392">
          <p15:clr>
            <a:srgbClr val="A4A3A4"/>
          </p15:clr>
        </p15:guide>
        <p15:guide id="13" pos="2460">
          <p15:clr>
            <a:srgbClr val="A4A3A4"/>
          </p15:clr>
        </p15:guide>
        <p15:guide id="14" pos="2846">
          <p15:clr>
            <a:srgbClr val="A4A3A4"/>
          </p15:clr>
        </p15:guide>
        <p15:guide id="15" pos="2914">
          <p15:clr>
            <a:srgbClr val="A4A3A4"/>
          </p15:clr>
        </p15:guide>
        <p15:guide id="16" pos="3300">
          <p15:clr>
            <a:srgbClr val="A4A3A4"/>
          </p15:clr>
        </p15:guide>
        <p15:guide id="17" pos="3368">
          <p15:clr>
            <a:srgbClr val="A4A3A4"/>
          </p15:clr>
        </p15:guide>
        <p15:guide id="18" pos="3753">
          <p15:clr>
            <a:srgbClr val="A4A3A4"/>
          </p15:clr>
        </p15:guide>
        <p15:guide id="19" pos="3821">
          <p15:clr>
            <a:srgbClr val="A4A3A4"/>
          </p15:clr>
        </p15:guide>
        <p15:guide id="20" pos="4207">
          <p15:clr>
            <a:srgbClr val="A4A3A4"/>
          </p15:clr>
        </p15:guide>
        <p15:guide id="21" pos="4275">
          <p15:clr>
            <a:srgbClr val="A4A3A4"/>
          </p15:clr>
        </p15:guide>
        <p15:guide id="22" pos="4660">
          <p15:clr>
            <a:srgbClr val="A4A3A4"/>
          </p15:clr>
        </p15:guide>
        <p15:guide id="23" pos="4728">
          <p15:clr>
            <a:srgbClr val="A4A3A4"/>
          </p15:clr>
        </p15:guide>
        <p15:guide id="24" pos="5114">
          <p15:clr>
            <a:srgbClr val="A4A3A4"/>
          </p15:clr>
        </p15:guide>
        <p15:guide id="25" pos="5182">
          <p15:clr>
            <a:srgbClr val="A4A3A4"/>
          </p15:clr>
        </p15:guide>
        <p15:guide id="28" pos="1100">
          <p15:clr>
            <a:srgbClr val="A4A3A4"/>
          </p15:clr>
        </p15:guide>
        <p15:guide id="42" orient="horz" pos="680">
          <p15:clr>
            <a:srgbClr val="A4A3A4"/>
          </p15:clr>
        </p15:guide>
        <p15:guide id="43" orient="horz" pos="816">
          <p15:clr>
            <a:srgbClr val="A4A3A4"/>
          </p15:clr>
        </p15:guide>
        <p15:guide id="44" orient="horz" pos="952">
          <p15:clr>
            <a:srgbClr val="A4A3A4"/>
          </p15:clr>
        </p15:guide>
        <p15:guide id="45" orient="horz" pos="1089">
          <p15:clr>
            <a:srgbClr val="A4A3A4"/>
          </p15:clr>
        </p15:guide>
        <p15:guide id="46" orient="horz" pos="1225">
          <p15:clr>
            <a:srgbClr val="A4A3A4"/>
          </p15:clr>
        </p15:guide>
        <p15:guide id="47" orient="horz" pos="1361">
          <p15:clr>
            <a:srgbClr val="A4A3A4"/>
          </p15:clr>
        </p15:guide>
        <p15:guide id="48" orient="horz" pos="1497">
          <p15:clr>
            <a:srgbClr val="A4A3A4"/>
          </p15:clr>
        </p15:guide>
        <p15:guide id="49" orient="horz" pos="1633">
          <p15:clr>
            <a:srgbClr val="A4A3A4"/>
          </p15:clr>
        </p15:guide>
        <p15:guide id="50" orient="horz" pos="1769">
          <p15:clr>
            <a:srgbClr val="A4A3A4"/>
          </p15:clr>
        </p15:guide>
        <p15:guide id="51" orient="horz" pos="1905">
          <p15:clr>
            <a:srgbClr val="A4A3A4"/>
          </p15:clr>
        </p15:guide>
        <p15:guide id="52" orient="horz" pos="2041">
          <p15:clr>
            <a:srgbClr val="A4A3A4"/>
          </p15:clr>
        </p15:guide>
        <p15:guide id="53" orient="horz" pos="2177">
          <p15:clr>
            <a:srgbClr val="A4A3A4"/>
          </p15:clr>
        </p15:guide>
        <p15:guide id="54" orient="horz" pos="2313">
          <p15:clr>
            <a:srgbClr val="A4A3A4"/>
          </p15:clr>
        </p15:guide>
        <p15:guide id="55" orient="horz" pos="2449">
          <p15:clr>
            <a:srgbClr val="A4A3A4"/>
          </p15:clr>
        </p15:guide>
        <p15:guide id="56" orient="horz" pos="2585">
          <p15:clr>
            <a:srgbClr val="A4A3A4"/>
          </p15:clr>
        </p15:guide>
        <p15:guide id="57" orient="horz" pos="2721">
          <p15:clr>
            <a:srgbClr val="A4A3A4"/>
          </p15:clr>
        </p15:guide>
        <p15:guide id="58" orient="horz" pos="2857">
          <p15:clr>
            <a:srgbClr val="A4A3A4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F08C-B358-49F7-A064-77455CCC8F84}" type="datetime4">
              <a:rPr lang="de-DE" smtClean="0"/>
              <a:t>27. September 2022</a:t>
            </a:fld>
            <a:endParaRPr lang="de-DE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458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5" pos="578">
          <p15:clr>
            <a:srgbClr val="A4A3A4"/>
          </p15:clr>
        </p15:guide>
        <p15:guide id="6" pos="646">
          <p15:clr>
            <a:srgbClr val="A4A3A4"/>
          </p15:clr>
        </p15:guide>
        <p15:guide id="7" pos="1032">
          <p15:clr>
            <a:srgbClr val="A4A3A4"/>
          </p15:clr>
        </p15:guide>
        <p15:guide id="8" pos="1485">
          <p15:clr>
            <a:srgbClr val="A4A3A4"/>
          </p15:clr>
        </p15:guide>
        <p15:guide id="9" pos="1553">
          <p15:clr>
            <a:srgbClr val="A4A3A4"/>
          </p15:clr>
        </p15:guide>
        <p15:guide id="10" pos="1939">
          <p15:clr>
            <a:srgbClr val="A4A3A4"/>
          </p15:clr>
        </p15:guide>
        <p15:guide id="11" pos="2007">
          <p15:clr>
            <a:srgbClr val="A4A3A4"/>
          </p15:clr>
        </p15:guide>
        <p15:guide id="12" pos="2392">
          <p15:clr>
            <a:srgbClr val="A4A3A4"/>
          </p15:clr>
        </p15:guide>
        <p15:guide id="13" pos="2460">
          <p15:clr>
            <a:srgbClr val="A4A3A4"/>
          </p15:clr>
        </p15:guide>
        <p15:guide id="14" pos="2846">
          <p15:clr>
            <a:srgbClr val="A4A3A4"/>
          </p15:clr>
        </p15:guide>
        <p15:guide id="15" pos="2914">
          <p15:clr>
            <a:srgbClr val="A4A3A4"/>
          </p15:clr>
        </p15:guide>
        <p15:guide id="16" pos="3300">
          <p15:clr>
            <a:srgbClr val="A4A3A4"/>
          </p15:clr>
        </p15:guide>
        <p15:guide id="17" pos="3368">
          <p15:clr>
            <a:srgbClr val="A4A3A4"/>
          </p15:clr>
        </p15:guide>
        <p15:guide id="18" pos="3753">
          <p15:clr>
            <a:srgbClr val="A4A3A4"/>
          </p15:clr>
        </p15:guide>
        <p15:guide id="19" pos="3821">
          <p15:clr>
            <a:srgbClr val="A4A3A4"/>
          </p15:clr>
        </p15:guide>
        <p15:guide id="20" pos="4207">
          <p15:clr>
            <a:srgbClr val="A4A3A4"/>
          </p15:clr>
        </p15:guide>
        <p15:guide id="21" pos="4275">
          <p15:clr>
            <a:srgbClr val="A4A3A4"/>
          </p15:clr>
        </p15:guide>
        <p15:guide id="22" pos="4660">
          <p15:clr>
            <a:srgbClr val="A4A3A4"/>
          </p15:clr>
        </p15:guide>
        <p15:guide id="23" pos="4728">
          <p15:clr>
            <a:srgbClr val="A4A3A4"/>
          </p15:clr>
        </p15:guide>
        <p15:guide id="24" pos="5114">
          <p15:clr>
            <a:srgbClr val="A4A3A4"/>
          </p15:clr>
        </p15:guide>
        <p15:guide id="25" pos="5182">
          <p15:clr>
            <a:srgbClr val="A4A3A4"/>
          </p15:clr>
        </p15:guide>
        <p15:guide id="28" pos="1100">
          <p15:clr>
            <a:srgbClr val="A4A3A4"/>
          </p15:clr>
        </p15:guide>
        <p15:guide id="42" orient="horz" pos="680">
          <p15:clr>
            <a:srgbClr val="A4A3A4"/>
          </p15:clr>
        </p15:guide>
        <p15:guide id="43" orient="horz" pos="816">
          <p15:clr>
            <a:srgbClr val="A4A3A4"/>
          </p15:clr>
        </p15:guide>
        <p15:guide id="44" orient="horz" pos="952">
          <p15:clr>
            <a:srgbClr val="A4A3A4"/>
          </p15:clr>
        </p15:guide>
        <p15:guide id="45" orient="horz" pos="1089">
          <p15:clr>
            <a:srgbClr val="A4A3A4"/>
          </p15:clr>
        </p15:guide>
        <p15:guide id="46" orient="horz" pos="1225">
          <p15:clr>
            <a:srgbClr val="A4A3A4"/>
          </p15:clr>
        </p15:guide>
        <p15:guide id="47" orient="horz" pos="1361">
          <p15:clr>
            <a:srgbClr val="A4A3A4"/>
          </p15:clr>
        </p15:guide>
        <p15:guide id="48" orient="horz" pos="1497">
          <p15:clr>
            <a:srgbClr val="A4A3A4"/>
          </p15:clr>
        </p15:guide>
        <p15:guide id="49" orient="horz" pos="1633">
          <p15:clr>
            <a:srgbClr val="A4A3A4"/>
          </p15:clr>
        </p15:guide>
        <p15:guide id="50" orient="horz" pos="1769">
          <p15:clr>
            <a:srgbClr val="A4A3A4"/>
          </p15:clr>
        </p15:guide>
        <p15:guide id="51" orient="horz" pos="1905">
          <p15:clr>
            <a:srgbClr val="A4A3A4"/>
          </p15:clr>
        </p15:guide>
        <p15:guide id="52" orient="horz" pos="2041">
          <p15:clr>
            <a:srgbClr val="A4A3A4"/>
          </p15:clr>
        </p15:guide>
        <p15:guide id="53" orient="horz" pos="2177">
          <p15:clr>
            <a:srgbClr val="A4A3A4"/>
          </p15:clr>
        </p15:guide>
        <p15:guide id="54" orient="horz" pos="2313">
          <p15:clr>
            <a:srgbClr val="A4A3A4"/>
          </p15:clr>
        </p15:guide>
        <p15:guide id="55" orient="horz" pos="2449">
          <p15:clr>
            <a:srgbClr val="A4A3A4"/>
          </p15:clr>
        </p15:guide>
        <p15:guide id="56" orient="horz" pos="2585">
          <p15:clr>
            <a:srgbClr val="A4A3A4"/>
          </p15:clr>
        </p15:guide>
        <p15:guide id="57" orient="horz" pos="2721">
          <p15:clr>
            <a:srgbClr val="A4A3A4"/>
          </p15:clr>
        </p15:guide>
        <p15:guide id="58" orient="horz" pos="2857">
          <p15:clr>
            <a:srgbClr val="A4A3A4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media cli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dia Placeholder 1"/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9144000" cy="5143700"/>
          </a:xfrm>
          <a:solidFill>
            <a:schemeClr val="tx2"/>
          </a:solidFill>
        </p:spPr>
        <p:txBody>
          <a:bodyPr tIns="1620000" anchor="t" anchorCtr="1">
            <a:noAutofit/>
          </a:bodyPr>
          <a:lstStyle>
            <a:lvl1pPr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noProof="0" dirty="0"/>
              <a:t>Klicken Sie auf das Icon in der Mitte, um ein Video einzufügen.</a:t>
            </a:r>
          </a:p>
        </p:txBody>
      </p:sp>
    </p:spTree>
    <p:extLst>
      <p:ext uri="{BB962C8B-B14F-4D97-AF65-F5344CB8AC3E}">
        <p14:creationId xmlns:p14="http://schemas.microsoft.com/office/powerpoint/2010/main" val="59870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print Mun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0092-EF87-4453-ABFF-9BCFDFE4AABC}" type="datetime4">
              <a:rPr lang="de-DE" smtClean="0"/>
              <a:t>27. September 2022</a:t>
            </a:fld>
            <a:endParaRPr lang="de-DE" dirty="0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  <a:endParaRPr lang="de-DE" dirty="0"/>
          </a:p>
        </p:txBody>
      </p:sp>
      <p:sp>
        <p:nvSpPr>
          <p:cNvPr id="13" name="Text Box 1"/>
          <p:cNvSpPr txBox="1">
            <a:spLocks/>
          </p:cNvSpPr>
          <p:nvPr/>
        </p:nvSpPr>
        <p:spPr>
          <a:xfrm>
            <a:off x="306000" y="360000"/>
            <a:ext cx="6768000" cy="612000"/>
          </a:xfrm>
          <a:prstGeom prst="rect">
            <a:avLst/>
          </a:prstGeom>
          <a:noFill/>
          <a:effectLst/>
        </p:spPr>
        <p:txBody>
          <a:bodyPr wrap="none" lIns="0" tIns="0" rIns="0" bIns="0" rtlCol="0">
            <a:noAutofit/>
          </a:bodyPr>
          <a:lstStyle/>
          <a:p>
            <a:pPr algn="l" defTabSz="685800" rtl="0" eaLnBrk="1" latinLnBrk="0" hangingPunct="1">
              <a:spcBef>
                <a:spcPct val="0"/>
              </a:spcBef>
              <a:buNone/>
            </a:pPr>
            <a:r>
              <a:rPr lang="de-DE" sz="2000" kern="1200" noProof="0" dirty="0">
                <a:solidFill>
                  <a:schemeClr val="tx2"/>
                </a:solidFill>
              </a:rPr>
              <a:t>Imprint</a:t>
            </a:r>
          </a:p>
        </p:txBody>
      </p:sp>
      <p:sp>
        <p:nvSpPr>
          <p:cNvPr id="15" name="Text Placeholder 1"/>
          <p:cNvSpPr>
            <a:spLocks noGrp="1"/>
          </p:cNvSpPr>
          <p:nvPr>
            <p:ph type="body" sz="quarter" idx="25" hasCustomPrompt="1"/>
          </p:nvPr>
        </p:nvSpPr>
        <p:spPr>
          <a:xfrm>
            <a:off x="306000" y="1080000"/>
            <a:ext cx="8532000" cy="216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589A"/>
                </a:solidFill>
              </a:defRPr>
            </a:lvl1pPr>
          </a:lstStyle>
          <a:p>
            <a:pPr lvl="0"/>
            <a:r>
              <a:rPr lang="de-DE" noProof="0" dirty="0"/>
              <a:t>If applicable: insert risk carrier name for primary insurance specialty, non-insurance related business only</a:t>
            </a:r>
          </a:p>
          <a:p>
            <a:endParaRPr lang="de-DE" dirty="0"/>
          </a:p>
        </p:txBody>
      </p:sp>
      <p:sp>
        <p:nvSpPr>
          <p:cNvPr id="8" name="Text Box 3"/>
          <p:cNvSpPr txBox="1">
            <a:spLocks/>
          </p:cNvSpPr>
          <p:nvPr/>
        </p:nvSpPr>
        <p:spPr>
          <a:xfrm>
            <a:off x="306000" y="1512000"/>
            <a:ext cx="8532000" cy="129600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lvl1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Münchener Rückversicherungs-Gesellschaft</a:t>
            </a:r>
            <a:b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</a:b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Aktiengesellschaft in München</a:t>
            </a:r>
            <a:b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</a:b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Königinstr. 107</a:t>
            </a:r>
            <a:b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</a:b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80802 München</a:t>
            </a:r>
            <a:b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</a:b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Germany</a:t>
            </a:r>
          </a:p>
        </p:txBody>
      </p:sp>
      <p:grpSp>
        <p:nvGrpSpPr>
          <p:cNvPr id="19" name="Group 1"/>
          <p:cNvGrpSpPr/>
          <p:nvPr/>
        </p:nvGrpSpPr>
        <p:grpSpPr>
          <a:xfrm>
            <a:off x="306000" y="3016600"/>
            <a:ext cx="8532000" cy="482000"/>
            <a:chOff x="338000" y="2862000"/>
            <a:chExt cx="8501000" cy="482200"/>
          </a:xfrm>
        </p:grpSpPr>
        <p:sp>
          <p:nvSpPr>
            <p:cNvPr id="20" name="Date"/>
            <p:cNvSpPr txBox="1">
              <a:spLocks/>
            </p:cNvSpPr>
            <p:nvPr/>
          </p:nvSpPr>
          <p:spPr>
            <a:xfrm>
              <a:off x="338038" y="2862000"/>
              <a:ext cx="1491972" cy="482183"/>
            </a:xfrm>
            <a:prstGeom prst="rect">
              <a:avLst/>
            </a:prstGeom>
            <a:noFill/>
          </p:spPr>
          <p:txBody>
            <a:bodyPr vert="horz" lIns="0" tIns="0" rIns="36000" bIns="0" rtlCol="0" anchor="ctr">
              <a:noAutofit/>
            </a:bodyPr>
            <a:lstStyle>
              <a:defPPr>
                <a:defRPr lang="de-DE"/>
              </a:defPPr>
              <a:lvl1pPr marL="0" algn="r" defTabSz="685800" rtl="0" eaLnBrk="1" latinLnBrk="0" hangingPunct="1">
                <a:defRPr sz="600" kern="1200">
                  <a:solidFill>
                    <a:schemeClr val="accent4">
                      <a:lumMod val="75000"/>
                    </a:schemeClr>
                  </a:solidFill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</a:defRPr>
              </a:lvl9pPr>
            </a:lstStyle>
            <a:p>
              <a:pPr algn="l">
                <a:spcBef>
                  <a:spcPts val="400"/>
                </a:spcBef>
              </a:pPr>
              <a:r>
                <a:rPr lang="de-DE" altLang="zh-CN" sz="1400" i="0" spc="0" baseline="0" dirty="0">
                  <a:solidFill>
                    <a:schemeClr val="tx2"/>
                  </a:solidFill>
                </a:rPr>
                <a:t>© 2019/12/11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endParaRPr>
            </a:p>
            <a:p>
              <a:pPr algn="l">
                <a:spcBef>
                  <a:spcPts val="400"/>
                </a:spcBef>
              </a:pPr>
              <a:r>
                <a:rPr lang="de-DE" altLang="zh-CN" sz="1400" i="0" spc="0" baseline="0" dirty="0">
                  <a:solidFill>
                    <a:schemeClr val="tx2"/>
                  </a:solidFill>
                </a:rPr>
                <a:t>© 2019/12/11</a:t>
              </a:r>
              <a:endParaRPr lang="de-DE" sz="1400" spc="0" baseline="0" dirty="0">
                <a:solidFill>
                  <a:schemeClr val="tx2"/>
                </a:solidFill>
              </a:endParaRPr>
            </a:p>
          </p:txBody>
        </p:sp>
        <p:sp>
          <p:nvSpPr>
            <p:cNvPr id="21" name="Text Box 4"/>
            <p:cNvSpPr txBox="1"/>
            <p:nvPr/>
          </p:nvSpPr>
          <p:spPr>
            <a:xfrm>
              <a:off x="911017" y="2862002"/>
              <a:ext cx="7928093" cy="482183"/>
            </a:xfrm>
            <a:prstGeom prst="rect">
              <a:avLst/>
            </a:prstGeom>
            <a:solidFill>
              <a:schemeClr val="bg1"/>
            </a:solidFill>
            <a:effectLst/>
          </p:spPr>
          <p:txBody>
            <a:bodyPr wrap="square" lIns="0" tIns="0" rIns="0" bIns="0" rtlCol="0">
              <a:spAutoFit/>
            </a:bodyPr>
            <a:lstStyle/>
            <a:p>
              <a:pPr algn="l">
                <a:spcBef>
                  <a:spcPts val="400"/>
                </a:spcBef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</a:rPr>
                <a:t> </a:t>
              </a:r>
              <a:r>
                <a:rPr kumimoji="0" lang="de-DE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</a:rPr>
                <a:t>Münchener</a:t>
              </a: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</a:rPr>
                <a:t> Rückversicherungs-Gesellschaft</a:t>
              </a:r>
            </a:p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</a:rPr>
                <a:t> Munich Reinsurance Company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404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950">
          <p15:clr>
            <a:srgbClr val="A4A3A4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pr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393B-B411-4BD0-83A6-3E9C5B1E624F}" type="datetime4">
              <a:rPr lang="de-DE" smtClean="0"/>
              <a:t>27. September 2022</a:t>
            </a:fld>
            <a:endParaRPr lang="de-DE" dirty="0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  <a:endParaRPr lang="de-DE" dirty="0"/>
          </a:p>
        </p:txBody>
      </p:sp>
      <p:sp>
        <p:nvSpPr>
          <p:cNvPr id="13" name="Text Box Title 1"/>
          <p:cNvSpPr txBox="1">
            <a:spLocks/>
          </p:cNvSpPr>
          <p:nvPr/>
        </p:nvSpPr>
        <p:spPr>
          <a:xfrm>
            <a:off x="306000" y="360000"/>
            <a:ext cx="6768000" cy="612000"/>
          </a:xfrm>
          <a:prstGeom prst="rect">
            <a:avLst/>
          </a:prstGeom>
          <a:noFill/>
          <a:effectLst/>
        </p:spPr>
        <p:txBody>
          <a:bodyPr wrap="none" lIns="0" tIns="0" rIns="0" bIns="0" rtlCol="0">
            <a:noAutofit/>
          </a:bodyPr>
          <a:lstStyle/>
          <a:p>
            <a:pPr algn="l" defTabSz="685800" rtl="0" eaLnBrk="1" latinLnBrk="0" hangingPunct="1">
              <a:spcBef>
                <a:spcPct val="0"/>
              </a:spcBef>
              <a:buNone/>
            </a:pPr>
            <a:r>
              <a:rPr lang="de-DE" sz="2000" kern="1200" noProof="0" dirty="0">
                <a:solidFill>
                  <a:schemeClr val="tx2"/>
                </a:solidFill>
              </a:rPr>
              <a:t>Imprint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000" y="1512000"/>
            <a:ext cx="8532000" cy="1296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lvl="0"/>
            <a:r>
              <a:rPr lang="de-DE" noProof="0" dirty="0"/>
              <a:t>Bitte tragen Sie hier die Angaben zur Juristischen Person ein.</a:t>
            </a:r>
          </a:p>
          <a:p>
            <a:endParaRPr lang="de-DE" dirty="0"/>
          </a:p>
        </p:txBody>
      </p:sp>
      <p:sp>
        <p:nvSpPr>
          <p:cNvPr id="15" name="Text Placeholder 1"/>
          <p:cNvSpPr>
            <a:spLocks noGrp="1"/>
          </p:cNvSpPr>
          <p:nvPr>
            <p:ph type="body" sz="quarter" idx="25" hasCustomPrompt="1"/>
          </p:nvPr>
        </p:nvSpPr>
        <p:spPr>
          <a:xfrm>
            <a:off x="306000" y="1080000"/>
            <a:ext cx="8532000" cy="216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589A"/>
                </a:solidFill>
              </a:defRPr>
            </a:lvl1pPr>
          </a:lstStyle>
          <a:p>
            <a:pPr lvl="0"/>
            <a:r>
              <a:rPr lang="de-DE" noProof="0" dirty="0" err="1"/>
              <a:t>If applicable: insert risk carrier name for primary insurance specialty, non-insurance related business only</a:t>
            </a:r>
          </a:p>
          <a:p>
            <a:endParaRPr lang="de-DE" dirty="0"/>
          </a:p>
        </p:txBody>
      </p:sp>
      <p:grpSp>
        <p:nvGrpSpPr>
          <p:cNvPr id="19" name="Group 1"/>
          <p:cNvGrpSpPr/>
          <p:nvPr/>
        </p:nvGrpSpPr>
        <p:grpSpPr>
          <a:xfrm>
            <a:off x="306000" y="3016600"/>
            <a:ext cx="8532000" cy="482000"/>
            <a:chOff x="338000" y="2862000"/>
            <a:chExt cx="8501000" cy="482200"/>
          </a:xfrm>
        </p:grpSpPr>
        <p:sp>
          <p:nvSpPr>
            <p:cNvPr id="20" name="Date"/>
            <p:cNvSpPr txBox="1">
              <a:spLocks/>
            </p:cNvSpPr>
            <p:nvPr/>
          </p:nvSpPr>
          <p:spPr>
            <a:xfrm>
              <a:off x="338038" y="2862000"/>
              <a:ext cx="1491972" cy="482183"/>
            </a:xfrm>
            <a:prstGeom prst="rect">
              <a:avLst/>
            </a:prstGeom>
            <a:noFill/>
          </p:spPr>
          <p:txBody>
            <a:bodyPr vert="horz" lIns="0" tIns="0" rIns="36000" bIns="0" rtlCol="0" anchor="ctr">
              <a:noAutofit/>
            </a:bodyPr>
            <a:lstStyle>
              <a:defPPr>
                <a:defRPr lang="de-DE"/>
              </a:defPPr>
              <a:lvl1pPr marL="0" algn="r" defTabSz="685800" rtl="0" eaLnBrk="1" latinLnBrk="0" hangingPunct="1">
                <a:defRPr sz="600" kern="1200">
                  <a:solidFill>
                    <a:schemeClr val="accent4">
                      <a:lumMod val="75000"/>
                    </a:schemeClr>
                  </a:solidFill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</a:defRPr>
              </a:lvl9pPr>
            </a:lstStyle>
            <a:p>
              <a:pPr algn="l">
                <a:spcBef>
                  <a:spcPts val="400"/>
                </a:spcBef>
              </a:pPr>
              <a:r>
                <a:rPr lang="de-DE" altLang="zh-CN" sz="1400" i="0" spc="0" baseline="0" dirty="0">
                  <a:solidFill>
                    <a:schemeClr val="tx2"/>
                  </a:solidFill>
                </a:rPr>
                <a:t>© 2019/12/11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endParaRPr>
            </a:p>
            <a:p>
              <a:pPr algn="l">
                <a:spcBef>
                  <a:spcPts val="400"/>
                </a:spcBef>
              </a:pPr>
              <a:r>
                <a:rPr lang="de-DE" altLang="zh-CN" sz="1400" i="0" spc="0" baseline="0" dirty="0">
                  <a:solidFill>
                    <a:schemeClr val="tx2"/>
                  </a:solidFill>
                </a:rPr>
                <a:t>© 2019/12/11</a:t>
              </a:r>
              <a:endParaRPr lang="de-DE" sz="1400" spc="0" baseline="0" dirty="0">
                <a:solidFill>
                  <a:schemeClr val="tx2"/>
                </a:solidFill>
              </a:endParaRPr>
            </a:p>
          </p:txBody>
        </p:sp>
        <p:sp>
          <p:nvSpPr>
            <p:cNvPr id="21" name="Text Box 2"/>
            <p:cNvSpPr txBox="1"/>
            <p:nvPr/>
          </p:nvSpPr>
          <p:spPr>
            <a:xfrm>
              <a:off x="911017" y="2862002"/>
              <a:ext cx="8232984" cy="482183"/>
            </a:xfrm>
            <a:prstGeom prst="rect">
              <a:avLst/>
            </a:prstGeom>
            <a:solidFill>
              <a:schemeClr val="bg1"/>
            </a:solidFill>
            <a:effectLst/>
          </p:spPr>
          <p:txBody>
            <a:bodyPr wrap="square" lIns="0" tIns="0" rIns="0" bIns="0" rtlCol="0">
              <a:spAutoFit/>
            </a:bodyPr>
            <a:lstStyle/>
            <a:p>
              <a:pPr algn="l">
                <a:spcBef>
                  <a:spcPts val="400"/>
                </a:spcBef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</a:rPr>
                <a:t> </a:t>
              </a:r>
              <a:r>
                <a:rPr kumimoji="0" lang="de-DE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</a:rPr>
                <a:t>Münchener Rückversicherungs-Gesellschaft</a:t>
              </a:r>
            </a:p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</a:rPr>
                <a:t> Munich Reinsurance Company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280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950">
          <p15:clr>
            <a:srgbClr val="A4A3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with sma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700"/>
          </a:xfrm>
          <a:custGeom>
            <a:avLst/>
            <a:gdLst>
              <a:gd name="connsiteX0" fmla="*/ 0 w 9144000"/>
              <a:gd name="connsiteY0" fmla="*/ 4752000 h 5143700"/>
              <a:gd name="connsiteX1" fmla="*/ 9144000 w 9144000"/>
              <a:gd name="connsiteY1" fmla="*/ 4752000 h 5143700"/>
              <a:gd name="connsiteX2" fmla="*/ 9144000 w 9144000"/>
              <a:gd name="connsiteY2" fmla="*/ 5143500 h 5143700"/>
              <a:gd name="connsiteX3" fmla="*/ 0 w 9144000"/>
              <a:gd name="connsiteY3" fmla="*/ 5143500 h 5143700"/>
              <a:gd name="connsiteX4" fmla="*/ 0 w 9144000"/>
              <a:gd name="connsiteY4" fmla="*/ 0 h 5143500"/>
              <a:gd name="connsiteX5" fmla="*/ 9144000 w 9144000"/>
              <a:gd name="connsiteY5" fmla="*/ 0 h 5143500"/>
              <a:gd name="connsiteX6" fmla="*/ 9144000 w 9144000"/>
              <a:gd name="connsiteY6" fmla="*/ 2808000 h 5143700"/>
              <a:gd name="connsiteX7" fmla="*/ 0 w 9144000"/>
              <a:gd name="connsiteY7" fmla="*/ 2808000 h 514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5143700">
                <a:moveTo>
                  <a:pt x="0" y="4752000"/>
                </a:moveTo>
                <a:lnTo>
                  <a:pt x="9144000" y="4752000"/>
                </a:lnTo>
                <a:lnTo>
                  <a:pt x="9144000" y="5143700"/>
                </a:lnTo>
                <a:lnTo>
                  <a:pt x="0" y="5143700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808000"/>
                </a:lnTo>
                <a:lnTo>
                  <a:pt x="0" y="28080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tIns="720000" anchor="t" anchorCtr="1">
            <a:noAutofit/>
          </a:bodyPr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Klicken Sie auf das Icon in der Mitte, um ein Titelbild einzufügen.</a:t>
            </a:r>
            <a:br>
              <a:rPr lang="de-DE" dirty="0"/>
            </a:br>
            <a:r>
              <a:rPr lang="de-DE" dirty="0"/>
              <a:t>Anstatt eines Bildes kann auch eine Farbe ausgewählt werden.</a:t>
            </a:r>
          </a:p>
        </p:txBody>
      </p:sp>
      <p:sp>
        <p:nvSpPr>
          <p:cNvPr id="31" name="White Box 1"/>
          <p:cNvSpPr/>
          <p:nvPr/>
        </p:nvSpPr>
        <p:spPr>
          <a:xfrm>
            <a:off x="0" y="2807388"/>
            <a:ext cx="9144000" cy="194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de-DE" sz="1400" dirty="0">
              <a:solidFill>
                <a:schemeClr val="bg1"/>
              </a:solidFill>
            </a:endParaRPr>
          </a:p>
        </p:txBody>
      </p:sp>
      <p:pic>
        <p:nvPicPr>
          <p:cNvPr id="8" name="MR Logo 2">
            <a:extLst>
              <a:ext uri="{FF2B5EF4-FFF2-40B4-BE49-F238E27FC236}">
                <a16:creationId xmlns:a16="http://schemas.microsoft.com/office/drawing/2014/main" id="{C21BB1DE-005C-497E-940E-0BC403F78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9600" y="4151700"/>
            <a:ext cx="1512000" cy="3492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06000" y="2808000"/>
            <a:ext cx="6372000" cy="1296000"/>
          </a:xfrm>
          <a:noFill/>
        </p:spPr>
        <p:txBody>
          <a:bodyPr lIns="0" tIns="216000" rIns="0" bIns="0" anchor="t">
            <a:noAutofit/>
          </a:bodyPr>
          <a:lstStyle>
            <a:lvl1pPr>
              <a:lnSpc>
                <a:spcPct val="100000"/>
              </a:lnSpc>
              <a:defRPr sz="2400" baseline="0"/>
            </a:lvl1pPr>
          </a:lstStyle>
          <a:p>
            <a:r>
              <a:rPr lang="de-DE" dirty="0"/>
              <a:t>Titel 24 pt,</a:t>
            </a:r>
            <a:br>
              <a:rPr lang="de-DE" dirty="0"/>
            </a:br>
            <a:r>
              <a:rPr lang="de-DE" dirty="0"/>
              <a:t>max. zweizeilig</a:t>
            </a:r>
          </a:p>
        </p:txBody>
      </p:sp>
      <p:sp>
        <p:nvSpPr>
          <p:cNvPr id="12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306000" y="4104000"/>
            <a:ext cx="6372000" cy="432000"/>
          </a:xfrm>
        </p:spPr>
        <p:txBody>
          <a:bodyPr anchor="b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lvl1pPr>
          </a:lstStyle>
          <a:p>
            <a:r>
              <a:rPr lang="de-DE" dirty="0"/>
              <a:t>Datum: TT.MM.JJJ</a:t>
            </a:r>
            <a:br>
              <a:rPr lang="de-DE" dirty="0"/>
            </a:br>
            <a:r>
              <a:rPr lang="de-DE" dirty="0"/>
              <a:t>Name des Redners</a:t>
            </a:r>
          </a:p>
        </p:txBody>
      </p:sp>
      <p:sp>
        <p:nvSpPr>
          <p:cNvPr id="10" name="Source 1"/>
          <p:cNvSpPr>
            <a:spLocks noGrp="1"/>
          </p:cNvSpPr>
          <p:nvPr>
            <p:ph type="body" sz="quarter" idx="25" hasCustomPrompt="1"/>
          </p:nvPr>
        </p:nvSpPr>
        <p:spPr>
          <a:xfrm>
            <a:off x="6768000" y="4927700"/>
            <a:ext cx="2376000" cy="216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Quelle: Bitte Bildquelle angeben / Name des Fotografen</a:t>
            </a:r>
          </a:p>
        </p:txBody>
      </p:sp>
    </p:spTree>
    <p:extLst>
      <p:ext uri="{BB962C8B-B14F-4D97-AF65-F5344CB8AC3E}">
        <p14:creationId xmlns:p14="http://schemas.microsoft.com/office/powerpoint/2010/main" val="333982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with small pictur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700"/>
          </a:xfrm>
          <a:custGeom>
            <a:avLst/>
            <a:gdLst>
              <a:gd name="connsiteX0" fmla="*/ 0 w 9144000"/>
              <a:gd name="connsiteY0" fmla="*/ 4752000 h 5143700"/>
              <a:gd name="connsiteX1" fmla="*/ 9144000 w 9144000"/>
              <a:gd name="connsiteY1" fmla="*/ 4752000 h 5143700"/>
              <a:gd name="connsiteX2" fmla="*/ 9144000 w 9144000"/>
              <a:gd name="connsiteY2" fmla="*/ 5143500 h 5143700"/>
              <a:gd name="connsiteX3" fmla="*/ 0 w 9144000"/>
              <a:gd name="connsiteY3" fmla="*/ 5143500 h 5143700"/>
              <a:gd name="connsiteX4" fmla="*/ 0 w 9144000"/>
              <a:gd name="connsiteY4" fmla="*/ 0 h 5143500"/>
              <a:gd name="connsiteX5" fmla="*/ 9144000 w 9144000"/>
              <a:gd name="connsiteY5" fmla="*/ 0 h 5143500"/>
              <a:gd name="connsiteX6" fmla="*/ 9144000 w 9144000"/>
              <a:gd name="connsiteY6" fmla="*/ 2808000 h 5143700"/>
              <a:gd name="connsiteX7" fmla="*/ 0 w 9144000"/>
              <a:gd name="connsiteY7" fmla="*/ 2808000 h 514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5143700">
                <a:moveTo>
                  <a:pt x="0" y="4752000"/>
                </a:moveTo>
                <a:lnTo>
                  <a:pt x="9144000" y="4752000"/>
                </a:lnTo>
                <a:lnTo>
                  <a:pt x="9144000" y="5143700"/>
                </a:lnTo>
                <a:lnTo>
                  <a:pt x="0" y="5143500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808000"/>
                </a:lnTo>
                <a:lnTo>
                  <a:pt x="0" y="28080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tIns="720000" anchor="t" anchorCtr="1">
            <a:noAutofit/>
          </a:bodyPr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Klicken Sie auf das Icon in der Mitte, um ein Titelbild einzufügen.</a:t>
            </a:r>
            <a:br>
              <a:rPr lang="de-DE" dirty="0"/>
            </a:br>
            <a:r>
              <a:rPr lang="de-DE" dirty="0"/>
              <a:t>Anstatt eines Bildes kann auch eine Farbe ausgewählt werden.</a:t>
            </a:r>
          </a:p>
        </p:txBody>
      </p:sp>
      <p:sp>
        <p:nvSpPr>
          <p:cNvPr id="11" name="White Box 1"/>
          <p:cNvSpPr/>
          <p:nvPr/>
        </p:nvSpPr>
        <p:spPr>
          <a:xfrm>
            <a:off x="0" y="2808000"/>
            <a:ext cx="9144000" cy="194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4927500"/>
            <a:ext cx="2376000" cy="216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Quelle: Bitte Bildquelle angeben / Name des Fotografen</a:t>
            </a:r>
          </a:p>
        </p:txBody>
      </p:sp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306000" y="2808000"/>
            <a:ext cx="6372000" cy="1296000"/>
          </a:xfrm>
          <a:noFill/>
        </p:spPr>
        <p:txBody>
          <a:bodyPr lIns="0" tIns="216000" rIns="0" bIns="0" anchor="t">
            <a:noAutofit/>
          </a:bodyPr>
          <a:lstStyle>
            <a:lvl1pPr>
              <a:lnSpc>
                <a:spcPct val="100000"/>
              </a:lnSpc>
              <a:defRPr sz="2400" baseline="0"/>
            </a:lvl1pPr>
          </a:lstStyle>
          <a:p>
            <a:r>
              <a:rPr lang="de-DE" dirty="0"/>
              <a:t>Titel 24 pt,</a:t>
            </a:r>
            <a:br>
              <a:rPr lang="de-DE" dirty="0"/>
            </a:br>
            <a:r>
              <a:rPr lang="de-DE" dirty="0"/>
              <a:t>max. zweizeilig </a:t>
            </a:r>
            <a:br>
              <a:rPr lang="de-DE" dirty="0"/>
            </a:br>
            <a:endParaRPr lang="de-DE" dirty="0"/>
          </a:p>
        </p:txBody>
      </p:sp>
      <p:sp>
        <p:nvSpPr>
          <p:cNvPr id="12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306000" y="3888000"/>
            <a:ext cx="6372000" cy="216000"/>
          </a:xfrm>
        </p:spPr>
        <p:txBody>
          <a:bodyPr anchor="b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lvl1pPr>
          </a:lstStyle>
          <a:p>
            <a:r>
              <a:rPr lang="de-DE" dirty="0"/>
              <a:t>Datum: TT.MM.JJJ | Name des Redners</a:t>
            </a: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25" hasCustomPrompt="1"/>
          </p:nvPr>
        </p:nvSpPr>
        <p:spPr>
          <a:xfrm>
            <a:off x="306000" y="4320000"/>
            <a:ext cx="2556000" cy="216000"/>
          </a:xfrm>
        </p:spPr>
        <p:txBody>
          <a:bodyPr wrap="non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589A"/>
                </a:solidFill>
              </a:defRPr>
            </a:lvl1pPr>
          </a:lstStyle>
          <a:p>
            <a:pPr lvl="0"/>
            <a:r>
              <a:rPr kumimoji="0" lang="de-DE" kern="1200" spc="0" dirty="0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</a:rPr>
              <a:t>Risk carrier name (only for PI specialty, non-insurance related business)</a:t>
            </a:r>
            <a:endParaRPr lang="de-DE" dirty="0"/>
          </a:p>
        </p:txBody>
      </p:sp>
      <p:pic>
        <p:nvPicPr>
          <p:cNvPr id="9" name="MR Logo 2">
            <a:extLst>
              <a:ext uri="{FF2B5EF4-FFF2-40B4-BE49-F238E27FC236}">
                <a16:creationId xmlns:a16="http://schemas.microsoft.com/office/drawing/2014/main" id="{34CDA253-4975-494E-8DBA-FAD7D1AA4E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9600" y="4151700"/>
            <a:ext cx="1512000" cy="3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47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9DB6-F31B-4BEE-BC3B-579264F89962}" type="datetime4">
              <a:rPr lang="de-DE" noProof="0" smtClean="0"/>
              <a:t>27. September 2022</a:t>
            </a:fld>
            <a:endParaRPr lang="de-DE" noProof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noProof="0"/>
              <a:t>Fußzeile bearbeiten: Einfügen &gt; Kopf- und Fußzeile (Titel der Präsentation und Name des Redners)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Titel 20 pt, max. zweizeilig für Agenda</a:t>
            </a:r>
            <a:endParaRPr lang="de-DE" noProof="0" dirty="0"/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450000" indent="-450000">
              <a:spcAft>
                <a:spcPts val="900"/>
              </a:spcAft>
              <a:buClr>
                <a:schemeClr val="accent1"/>
              </a:buClr>
              <a:buSzPct val="145000"/>
              <a:buAutoNum type="arabicPeriod"/>
              <a:defRPr/>
            </a:lvl1pPr>
            <a:lvl2pPr marL="720000">
              <a:defRPr/>
            </a:lvl2pPr>
            <a:lvl3pPr marL="936000">
              <a:defRPr/>
            </a:lvl3pPr>
            <a:lvl4pPr marL="1152000">
              <a:defRPr/>
            </a:lvl4pPr>
            <a:lvl5pPr marL="1368000">
              <a:defRPr/>
            </a:lvl5pPr>
            <a:lvl6pPr marL="1584000">
              <a:defRPr/>
            </a:lvl6pPr>
            <a:lvl7pPr marL="1800000">
              <a:defRPr/>
            </a:lvl7pPr>
            <a:lvl8pPr marL="2016000">
              <a:defRPr baseline="0"/>
            </a:lvl8pPr>
            <a:lvl9pPr marL="2232000">
              <a:defRPr baseline="0"/>
            </a:lvl9pPr>
          </a:lstStyle>
          <a:p>
            <a:pPr lvl="0"/>
            <a:r>
              <a:rPr lang="de-DE" dirty="0"/>
              <a:t>Um die Hierarchie der Unterpunkte anzupassen, verwenden Sie Start &gt; Absatz &gt; Listenebene verringern/erhöhen. Alternativ Tabelle, Diagramm, SmartArt Grafik, Bild oder Onlinegrafik einfügen.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218418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C9E7-DA64-436E-B403-43C54F3441CD}" type="datetime4">
              <a:rPr lang="de-DE" noProof="0" smtClean="0"/>
              <a:t>27. September 2022</a:t>
            </a:fld>
            <a:endParaRPr lang="de-DE" noProof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noProof="0"/>
              <a:t>Fußzeile bearbeiten: Einfügen &gt; Kopf- und Fußzeile (Titel der Präsentation und Name des Redners)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Titel 20 pt, max. zweizeilig und Aufzählung</a:t>
            </a:r>
            <a:endParaRPr lang="de-DE" noProof="0" dirty="0"/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Um die Hierarchie der Unterpunkte anzupassen, verwenden Sie Start &gt; Absatz &gt; Listenebene verringern/erhöhen. Alternativ Tabelle, Diagramm, SmartArt Grafik, Bild oder Onlinegrafik einfügen.</a:t>
            </a:r>
            <a:br>
              <a:rPr lang="de-DE" dirty="0"/>
            </a:br>
            <a:r>
              <a:rPr lang="de-DE" dirty="0"/>
              <a:t>Diagrammformatierung: Sie können alle einfarbige Farben werdenden und „Farbige Palette 1“.                               Bitte nutzen Sie nur die Formatvorlagen 1, 2, 6 oder 11.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331362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numb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E10AD-7DF8-432F-8899-A4D546382373}" type="datetime4">
              <a:rPr lang="de-DE" noProof="0" smtClean="0"/>
              <a:t>27. September 2022</a:t>
            </a:fld>
            <a:endParaRPr lang="de-DE" noProof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noProof="0"/>
              <a:t>Fußzeile bearbeiten: Einfügen &gt; Kopf- und Fußzeile (Titel der Präsentation und Name des Redners)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Titel 20 pt, max. zweizeilig und Nummerierung</a:t>
            </a:r>
            <a:endParaRPr lang="de-DE" noProof="0" dirty="0"/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AutoNum type="arabicPeriod"/>
              <a:defRPr/>
            </a:lvl1pPr>
          </a:lstStyle>
          <a:p>
            <a:pPr lvl="0"/>
            <a:r>
              <a:rPr lang="de-DE" dirty="0"/>
              <a:t>Um die Hierarchie der Unterpunkte anzupassen, verwenden Sie Start &gt; Absatz &gt; Listenebene verringern/erhöhen. Alternativ Tabelle, Diagramm, SmartArt Grafik, Bild oder Onlinegrafik einfügen.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290783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  <a:lvl2pPr marL="270000" indent="0">
              <a:buNone/>
            </a:lvl2pPr>
            <a:lvl3pPr marL="540000" indent="0">
              <a:buNone/>
            </a:lvl3pPr>
            <a:lvl4pPr marL="810000" indent="0">
              <a:buNone/>
            </a:lvl4pPr>
            <a:lvl5pPr marL="1080000" indent="0">
              <a:buNone/>
            </a:lvl5pPr>
            <a:lvl6pPr marL="1350000" indent="0">
              <a:buNone/>
            </a:lvl6pPr>
            <a:lvl7pPr marL="1620000" indent="0">
              <a:buNone/>
            </a:lvl7pPr>
            <a:lvl8pPr marL="1890000" indent="0">
              <a:buNone/>
            </a:lvl8pPr>
            <a:lvl9pPr marL="2160000" indent="0">
              <a:buNone/>
            </a:lvl9pPr>
          </a:lstStyle>
          <a:p>
            <a:pPr lvl="0"/>
            <a:r>
              <a:rPr lang="de-DE" dirty="0"/>
              <a:t>Um die Hierarchie der Unterpunkte anzupassen, verwenden Sie Start &gt; Absatz &gt; Listenebene verringern/erhöhen. Alternativ Tabelle, Diagramm, SmartArt Grafik, Bild oder Onlinegrafik einfügen.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Titel 20 pt, max. zweizeilig und Standardtext</a:t>
            </a:r>
            <a:endParaRPr lang="de-DE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6219-7495-4A0F-B10C-100F425DC0EB}" type="datetime4">
              <a:rPr lang="de-DE" noProof="0" smtClean="0"/>
              <a:t>27. September 2022</a:t>
            </a:fld>
            <a:endParaRPr lang="de-DE" noProof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noProof="0"/>
              <a:t>Fußzeile bearbeiten: Einfügen &gt; Kopf- und Fußzeile (Titel der Präsentation und Name des Redners)</a:t>
            </a:r>
          </a:p>
        </p:txBody>
      </p:sp>
    </p:spTree>
    <p:extLst>
      <p:ext uri="{BB962C8B-B14F-4D97-AF65-F5344CB8AC3E}">
        <p14:creationId xmlns:p14="http://schemas.microsoft.com/office/powerpoint/2010/main" val="47978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C9EA-DAA8-4430-A626-721AA6619EC3}" type="datetime4">
              <a:rPr lang="de-DE" smtClean="0"/>
              <a:t>27. September 2022</a:t>
            </a:fld>
            <a:endParaRPr lang="de-DE" dirty="0"/>
          </a:p>
        </p:txBody>
      </p:sp>
      <p:sp>
        <p:nvSpPr>
          <p:cNvPr id="14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  <a:endParaRPr lang="de-DE" dirty="0"/>
          </a:p>
        </p:txBody>
      </p: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Titel 20 pt, max. zweizeilig und Diagramm</a:t>
            </a:r>
          </a:p>
        </p:txBody>
      </p:sp>
      <p:sp>
        <p:nvSpPr>
          <p:cNvPr id="18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306000" y="1512000"/>
            <a:ext cx="8532000" cy="3240000"/>
          </a:xfrm>
          <a:noFill/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Um die Hierarchie der Unterpunkte anzupassen, verwenden Sie Start &gt; Absatz &gt; Listenebene verringern/erhöhen. Alternativ Tabelle, Diagramm, SmartArt Grafik, Bild oder Onlinegrafik einfügen.</a:t>
            </a:r>
            <a:br>
              <a:rPr lang="de-DE" dirty="0"/>
            </a:br>
            <a:r>
              <a:rPr lang="de-DE" dirty="0"/>
              <a:t>Diagrammformatierung: Sie können alle einfarbige Farben werdenden und „Farbige Palette 1“.                               Bitte nutzen Sie nur die Formatvorlagen 1, 2, 6 oder 11.</a:t>
            </a:r>
          </a:p>
        </p:txBody>
      </p:sp>
      <p:sp>
        <p:nvSpPr>
          <p:cNvPr id="8" name="Heading Placeholder 1"/>
          <p:cNvSpPr>
            <a:spLocks noGrp="1"/>
          </p:cNvSpPr>
          <p:nvPr>
            <p:ph type="body" idx="1" hasCustomPrompt="1"/>
          </p:nvPr>
        </p:nvSpPr>
        <p:spPr>
          <a:xfrm>
            <a:off x="306000" y="1080000"/>
            <a:ext cx="8532000" cy="252000"/>
          </a:xfrm>
          <a:noFill/>
        </p:spPr>
        <p:txBody>
          <a:bodyPr wrap="square" lIns="0" tIns="0" rIns="0" bIns="0" anchor="t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Überschrift 16 pt, einzeilig</a:t>
            </a:r>
          </a:p>
        </p:txBody>
      </p:sp>
    </p:spTree>
    <p:extLst>
      <p:ext uri="{BB962C8B-B14F-4D97-AF65-F5344CB8AC3E}">
        <p14:creationId xmlns:p14="http://schemas.microsoft.com/office/powerpoint/2010/main" val="420436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952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Logo 1">
            <a:extLst>
              <a:ext uri="{FF2B5EF4-FFF2-40B4-BE49-F238E27FC236}">
                <a16:creationId xmlns:a16="http://schemas.microsoft.com/office/drawing/2014/main" id="{ECB33FF8-6057-4865-A816-0910E6D24BD6}"/>
              </a:ext>
            </a:extLst>
          </p:cNvPr>
          <p:cNvPicPr preferRelativeResize="0">
            <a:picLocks/>
          </p:cNvPicPr>
          <p:nvPr/>
        </p:nvPicPr>
        <p:blipFill>
          <a:blip r:embed="rId28"/>
          <a:stretch>
            <a:fillRect/>
          </a:stretch>
        </p:blipFill>
        <p:spPr>
          <a:xfrm>
            <a:off x="7531200" y="307350"/>
            <a:ext cx="1306800" cy="3024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478000" y="4896000"/>
            <a:ext cx="3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="1">
                <a:solidFill>
                  <a:schemeClr val="tx2"/>
                </a:solidFill>
              </a:defRPr>
            </a:lvl1pPr>
          </a:lstStyle>
          <a:p>
            <a:fld id="{D56DB8AA-803C-49D2-90AA-1140CE72DC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2"/>
          </p:nvPr>
        </p:nvSpPr>
        <p:spPr>
          <a:xfrm>
            <a:off x="7632000" y="4896000"/>
            <a:ext cx="828000" cy="180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600">
                <a:solidFill>
                  <a:schemeClr val="tx2"/>
                </a:solidFill>
              </a:defRPr>
            </a:lvl1pPr>
          </a:lstStyle>
          <a:p>
            <a:fld id="{85C3AFCB-6C9E-4D60-81C4-5AC3CD6BEA27}" type="datetime4">
              <a:rPr lang="de-DE" smtClean="0"/>
              <a:t>27. September 2022</a:t>
            </a:fld>
            <a:endParaRPr lang="de-DE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18000" y="4896000"/>
            <a:ext cx="360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2"/>
                </a:solidFill>
              </a:defRPr>
            </a:lvl1pPr>
          </a:lstStyle>
          <a:p>
            <a:r>
              <a:rPr lang="de-DE"/>
              <a:t>Fußzeile bearbeiten: Einfügen &gt; Kopf- und Fußzeile (Titel der Präsentation und Name des Redners)</a:t>
            </a:r>
            <a:endParaRPr lang="de-DE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06000" y="360000"/>
            <a:ext cx="6768000" cy="61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noProof="0" dirty="0"/>
              <a:t>Titel 20 pt,</a:t>
            </a:r>
            <a:br>
              <a:rPr lang="de-DE" noProof="0" dirty="0"/>
            </a:br>
            <a:r>
              <a:rPr lang="de-DE" noProof="0" dirty="0"/>
              <a:t>zwei Zeilen maximal.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type="body" idx="1"/>
          </p:nvPr>
        </p:nvSpPr>
        <p:spPr>
          <a:xfrm>
            <a:off x="306000" y="1080000"/>
            <a:ext cx="8532000" cy="367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Um die Hierarchie der Unterpunkte anzupassen, verwenden Sie Start &gt; Absatz &gt; Listenebene verringern/erhöhen. Alternativ Tabelle, Diagramm, SmartArt Grafik, Bild oder Onlinegrafik einfügen.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223730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  <p:sldLayoutId id="2147483838" r:id="rId17"/>
    <p:sldLayoutId id="2147483839" r:id="rId18"/>
    <p:sldLayoutId id="2147483840" r:id="rId19"/>
    <p:sldLayoutId id="2147483841" r:id="rId20"/>
    <p:sldLayoutId id="2147483842" r:id="rId21"/>
    <p:sldLayoutId id="2147483843" r:id="rId22"/>
    <p:sldLayoutId id="2147483844" r:id="rId23"/>
    <p:sldLayoutId id="2147483845" r:id="rId24"/>
    <p:sldLayoutId id="2147483846" r:id="rId25"/>
    <p:sldLayoutId id="2147483847" r:id="rId2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270000" rtl="0" eaLnBrk="1" latinLnBrk="0" hangingPunct="1">
        <a:spcBef>
          <a:spcPct val="0"/>
        </a:spcBef>
        <a:buNone/>
        <a:defRPr sz="2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432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648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864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080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296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512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28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1944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orient="horz" pos="680">
          <p15:clr>
            <a:srgbClr val="F26B43"/>
          </p15:clr>
        </p15:guide>
        <p15:guide id="4" pos="5567">
          <p15:clr>
            <a:srgbClr val="F26B43"/>
          </p15:clr>
        </p15:guide>
        <p15:guide id="5" orient="horz" pos="2993">
          <p15:clr>
            <a:srgbClr val="F26B43"/>
          </p15:clr>
        </p15:guide>
        <p15:guide id="6" orient="horz" pos="22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platzhalter 6">
            <a:extLst>
              <a:ext uri="{FF2B5EF4-FFF2-40B4-BE49-F238E27FC236}">
                <a16:creationId xmlns:a16="http://schemas.microsoft.com/office/drawing/2014/main" id="{2C8D568D-3A11-4274-9A26-75671D891AB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l="987" r="987"/>
          <a:stretch/>
        </p:blipFill>
        <p:spPr/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0F394D69-16B2-4111-B1D8-2C591040F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000" y="2808000"/>
            <a:ext cx="7805188" cy="864000"/>
          </a:xfrm>
        </p:spPr>
        <p:txBody>
          <a:bodyPr/>
          <a:lstStyle/>
          <a:p>
            <a:r>
              <a:rPr lang="en-US" dirty="0"/>
              <a:t>Importance of Improved Forecasting of Sub-seasonal Extreme Events for the Insurance Sector</a:t>
            </a:r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2F77EAFD-C8AB-44D7-BD19-E739E71432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 Eichner</a:t>
            </a:r>
          </a:p>
          <a:p>
            <a:r>
              <a:rPr lang="en-US" dirty="0"/>
              <a:t>Munich Re, Geo Risks</a:t>
            </a:r>
          </a:p>
          <a:p>
            <a:r>
              <a:rPr lang="en-US" dirty="0"/>
              <a:t>CAFE Final Conference, Barcelona, 27/09/2022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AE60F0B-2852-4036-8606-2F6ABE03EC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6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64999C4-E499-4625-92D7-28DB1D9EE9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7572847E-5FA8-4495-8950-DCA11DC96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388" y="360363"/>
            <a:ext cx="6767512" cy="611187"/>
          </a:xfrm>
        </p:spPr>
        <p:txBody>
          <a:bodyPr/>
          <a:lstStyle/>
          <a:p>
            <a:r>
              <a:rPr lang="en-US" sz="2000" dirty="0">
                <a:solidFill>
                  <a:schemeClr val="tx2"/>
                </a:solidFill>
              </a:rPr>
              <a:t>Background:  </a:t>
            </a:r>
            <a:br>
              <a:rPr lang="en-US" sz="2000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>How does insurance and reinsurance work?</a:t>
            </a:r>
            <a:br>
              <a:rPr lang="en-US" sz="2000" dirty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12D42C5-3831-4EA6-B9CA-54E1E250AC41}"/>
              </a:ext>
            </a:extLst>
          </p:cNvPr>
          <p:cNvSpPr txBox="1"/>
          <p:nvPr/>
        </p:nvSpPr>
        <p:spPr>
          <a:xfrm>
            <a:off x="360000" y="1260000"/>
            <a:ext cx="8249335" cy="3299429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 dirty="0">
                <a:solidFill>
                  <a:schemeClr val="tx2"/>
                </a:solidFill>
              </a:rPr>
              <a:t>Cedant (= insured) buys </a:t>
            </a:r>
            <a:r>
              <a:rPr lang="en-US" sz="1400" b="1" dirty="0">
                <a:solidFill>
                  <a:schemeClr val="tx2"/>
                </a:solidFill>
              </a:rPr>
              <a:t>cover</a:t>
            </a:r>
            <a:r>
              <a:rPr lang="en-US" sz="1400" dirty="0">
                <a:solidFill>
                  <a:schemeClr val="tx2"/>
                </a:solidFill>
              </a:rPr>
              <a:t> (limited amount and cover period) from insurance company.</a:t>
            </a:r>
          </a:p>
          <a:p>
            <a:pPr>
              <a:lnSpc>
                <a:spcPct val="110000"/>
              </a:lnSpc>
            </a:pPr>
            <a:endParaRPr lang="en-US" sz="14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1400" dirty="0">
                <a:solidFill>
                  <a:schemeClr val="tx2"/>
                </a:solidFill>
              </a:rPr>
              <a:t>Insurance company buys cover (per loss event or per annual aggregation) from reinsurance company.</a:t>
            </a:r>
          </a:p>
          <a:p>
            <a:pPr>
              <a:lnSpc>
                <a:spcPct val="110000"/>
              </a:lnSpc>
            </a:pPr>
            <a:endParaRPr lang="en-US" sz="14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1400" dirty="0">
                <a:solidFill>
                  <a:schemeClr val="tx2"/>
                </a:solidFill>
              </a:rPr>
              <a:t>Per-loss-event cover:  Either proportional to loss amount or “lump sum” if loss exceeds a threshold value.</a:t>
            </a:r>
          </a:p>
          <a:p>
            <a:pPr>
              <a:lnSpc>
                <a:spcPct val="110000"/>
              </a:lnSpc>
            </a:pPr>
            <a:endParaRPr lang="en-US" sz="14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1400" dirty="0">
                <a:solidFill>
                  <a:schemeClr val="tx2"/>
                </a:solidFill>
              </a:rPr>
              <a:t>Reinsurance:  </a:t>
            </a:r>
            <a:r>
              <a:rPr lang="en-US" sz="1400" b="1" dirty="0">
                <a:solidFill>
                  <a:schemeClr val="tx2"/>
                </a:solidFill>
              </a:rPr>
              <a:t>Global</a:t>
            </a:r>
            <a:r>
              <a:rPr lang="en-US" sz="1400" dirty="0">
                <a:solidFill>
                  <a:schemeClr val="tx2"/>
                </a:solidFill>
              </a:rPr>
              <a:t> business, hedging extreme and uncorrelated risks on (nearly) all continents. (“Spatial de-correlation”)</a:t>
            </a:r>
          </a:p>
          <a:p>
            <a:pPr>
              <a:lnSpc>
                <a:spcPct val="110000"/>
              </a:lnSpc>
            </a:pPr>
            <a:endParaRPr lang="en-US" sz="14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1400" dirty="0">
                <a:solidFill>
                  <a:schemeClr val="tx2"/>
                </a:solidFill>
              </a:rPr>
              <a:t>Cover periods typically last 1 year.  </a:t>
            </a:r>
            <a:r>
              <a:rPr lang="en-US" sz="1400" dirty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400" dirty="0">
                <a:solidFill>
                  <a:schemeClr val="tx2"/>
                </a:solidFill>
              </a:rPr>
              <a:t> Seasonality should not matter.       …Why?</a:t>
            </a:r>
          </a:p>
          <a:p>
            <a:pPr>
              <a:lnSpc>
                <a:spcPct val="110000"/>
              </a:lnSpc>
            </a:pPr>
            <a:endParaRPr lang="en-US" sz="14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1400" dirty="0">
                <a:solidFill>
                  <a:schemeClr val="tx2"/>
                </a:solidFill>
              </a:rPr>
              <a:t>Pricing of (re-)insurance products is based on </a:t>
            </a:r>
            <a:r>
              <a:rPr lang="en-US" sz="1400" b="1" dirty="0">
                <a:solidFill>
                  <a:schemeClr val="tx2"/>
                </a:solidFill>
              </a:rPr>
              <a:t>long-term means </a:t>
            </a:r>
            <a:r>
              <a:rPr lang="en-US" sz="1400" dirty="0">
                <a:solidFill>
                  <a:schemeClr val="tx2"/>
                </a:solidFill>
              </a:rPr>
              <a:t>(annual expected loss) and on </a:t>
            </a:r>
            <a:r>
              <a:rPr lang="en-US" sz="1400" b="1" dirty="0">
                <a:solidFill>
                  <a:schemeClr val="tx2"/>
                </a:solidFill>
              </a:rPr>
              <a:t>standard deviations </a:t>
            </a:r>
            <a:r>
              <a:rPr lang="en-US" sz="1400" dirty="0">
                <a:solidFill>
                  <a:schemeClr val="tx2"/>
                </a:solidFill>
              </a:rPr>
              <a:t>(to account for variability)  </a:t>
            </a:r>
            <a:r>
              <a:rPr lang="en-US" sz="1400" dirty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400" dirty="0">
                <a:solidFill>
                  <a:schemeClr val="tx2"/>
                </a:solidFill>
              </a:rPr>
              <a:t> Content with </a:t>
            </a:r>
            <a:r>
              <a:rPr lang="en-US" sz="1400" b="1" dirty="0">
                <a:solidFill>
                  <a:schemeClr val="tx2"/>
                </a:solidFill>
              </a:rPr>
              <a:t>stationarity on time scales &gt; 1 year </a:t>
            </a:r>
            <a:r>
              <a:rPr lang="en-US" sz="1400" dirty="0">
                <a:solidFill>
                  <a:schemeClr val="tx2"/>
                </a:solidFill>
              </a:rPr>
              <a:t>(and below strategic scales &lt; 5 years).  (“Temporal de-correlation”)</a:t>
            </a:r>
          </a:p>
        </p:txBody>
      </p:sp>
    </p:spTree>
    <p:extLst>
      <p:ext uri="{BB962C8B-B14F-4D97-AF65-F5344CB8AC3E}">
        <p14:creationId xmlns:p14="http://schemas.microsoft.com/office/powerpoint/2010/main" val="44568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F161312-1AFC-4055-AFFF-412A914240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A8B659CF-4BA6-41BF-A2E8-EDC673D99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of forecasts and predictions in the (re-)insurance business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1B37C71-3CEE-45D6-BA91-7E1BEC1AC7A8}"/>
              </a:ext>
            </a:extLst>
          </p:cNvPr>
          <p:cNvSpPr txBox="1"/>
          <p:nvPr/>
        </p:nvSpPr>
        <p:spPr>
          <a:xfrm>
            <a:off x="360000" y="1260000"/>
            <a:ext cx="8400542" cy="1403526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 b="1" dirty="0" err="1">
                <a:solidFill>
                  <a:schemeClr val="tx2"/>
                </a:solidFill>
              </a:rPr>
              <a:t>NatCat</a:t>
            </a:r>
            <a:r>
              <a:rPr lang="en-US" sz="1400" dirty="0">
                <a:solidFill>
                  <a:schemeClr val="tx2"/>
                </a:solidFill>
              </a:rPr>
              <a:t> and </a:t>
            </a:r>
            <a:r>
              <a:rPr lang="en-US" sz="1400" b="1" dirty="0" err="1">
                <a:solidFill>
                  <a:schemeClr val="tx2"/>
                </a:solidFill>
              </a:rPr>
              <a:t>Agro</a:t>
            </a:r>
            <a:r>
              <a:rPr lang="en-US" sz="1400" b="1" dirty="0">
                <a:solidFill>
                  <a:schemeClr val="tx2"/>
                </a:solidFill>
              </a:rPr>
              <a:t> &amp; Energy </a:t>
            </a:r>
            <a:r>
              <a:rPr lang="en-US" sz="1400" dirty="0">
                <a:solidFill>
                  <a:schemeClr val="tx2"/>
                </a:solidFill>
              </a:rPr>
              <a:t>business in focus</a:t>
            </a:r>
          </a:p>
          <a:p>
            <a:pPr>
              <a:lnSpc>
                <a:spcPct val="110000"/>
              </a:lnSpc>
            </a:pPr>
            <a:endParaRPr lang="en-US" sz="14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1400" dirty="0">
                <a:solidFill>
                  <a:schemeClr val="tx2"/>
                </a:solidFill>
              </a:rPr>
              <a:t>Two very different types of insurance: </a:t>
            </a:r>
          </a:p>
          <a:p>
            <a:pPr marL="6286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400" b="1" dirty="0" err="1">
                <a:solidFill>
                  <a:schemeClr val="tx2"/>
                </a:solidFill>
              </a:rPr>
              <a:t>Agro</a:t>
            </a:r>
            <a:r>
              <a:rPr lang="en-US" sz="1400" b="1" dirty="0">
                <a:solidFill>
                  <a:schemeClr val="tx2"/>
                </a:solidFill>
              </a:rPr>
              <a:t>/Energy:</a:t>
            </a:r>
            <a:r>
              <a:rPr lang="en-US" sz="1400" dirty="0">
                <a:solidFill>
                  <a:schemeClr val="tx2"/>
                </a:solidFill>
              </a:rPr>
              <a:t>  Covering losses and detriments from (longer) </a:t>
            </a:r>
            <a:r>
              <a:rPr lang="en-US" sz="1400" b="1" dirty="0">
                <a:solidFill>
                  <a:schemeClr val="tx2"/>
                </a:solidFill>
              </a:rPr>
              <a:t>deviations from </a:t>
            </a:r>
            <a:r>
              <a:rPr lang="en-US" sz="1400" dirty="0">
                <a:solidFill>
                  <a:schemeClr val="tx2"/>
                </a:solidFill>
              </a:rPr>
              <a:t>typical </a:t>
            </a:r>
            <a:r>
              <a:rPr lang="en-US" sz="1400" b="1" dirty="0">
                <a:solidFill>
                  <a:schemeClr val="tx2"/>
                </a:solidFill>
              </a:rPr>
              <a:t>seasonality</a:t>
            </a:r>
            <a:r>
              <a:rPr lang="en-US" sz="1400" dirty="0">
                <a:solidFill>
                  <a:schemeClr val="tx2"/>
                </a:solidFill>
              </a:rPr>
              <a:t> (e. g. too wet/dry, too warm/cold, too much/little wind etc.)</a:t>
            </a:r>
          </a:p>
          <a:p>
            <a:pPr marL="6286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400" b="1" dirty="0" err="1">
                <a:solidFill>
                  <a:schemeClr val="tx2"/>
                </a:solidFill>
              </a:rPr>
              <a:t>NatCat</a:t>
            </a:r>
            <a:r>
              <a:rPr lang="en-US" sz="1400" b="1" dirty="0">
                <a:solidFill>
                  <a:schemeClr val="tx2"/>
                </a:solidFill>
              </a:rPr>
              <a:t>:  </a:t>
            </a:r>
            <a:r>
              <a:rPr lang="en-US" sz="1400" dirty="0">
                <a:solidFill>
                  <a:schemeClr val="tx2"/>
                </a:solidFill>
              </a:rPr>
              <a:t>Covering short or </a:t>
            </a:r>
            <a:r>
              <a:rPr lang="en-US" sz="1400" b="1" dirty="0">
                <a:solidFill>
                  <a:schemeClr val="tx2"/>
                </a:solidFill>
              </a:rPr>
              <a:t>shock-like extreme events </a:t>
            </a:r>
            <a:r>
              <a:rPr lang="en-US" sz="1400" dirty="0">
                <a:solidFill>
                  <a:schemeClr val="tx2"/>
                </a:solidFill>
              </a:rPr>
              <a:t>(storms, earthquakes, floods etc.)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B73ACE4-DFC1-4347-811E-FE32CFE581EC}"/>
              </a:ext>
            </a:extLst>
          </p:cNvPr>
          <p:cNvSpPr txBox="1"/>
          <p:nvPr/>
        </p:nvSpPr>
        <p:spPr>
          <a:xfrm>
            <a:off x="360000" y="2880000"/>
            <a:ext cx="8680761" cy="1877502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 dirty="0">
                <a:solidFill>
                  <a:schemeClr val="tx2"/>
                </a:solidFill>
              </a:rPr>
              <a:t>What if an extreme event or extreme season is reliably forecasted?</a:t>
            </a:r>
          </a:p>
          <a:p>
            <a:pPr>
              <a:lnSpc>
                <a:spcPct val="110000"/>
              </a:lnSpc>
            </a:pPr>
            <a:r>
              <a:rPr lang="en-US" sz="1400" dirty="0">
                <a:solidFill>
                  <a:schemeClr val="tx2"/>
                </a:solidFill>
                <a:sym typeface="Wingdings" panose="05000000000000000000" pitchFamily="2" charset="2"/>
              </a:rPr>
              <a:t>	   </a:t>
            </a:r>
            <a:r>
              <a:rPr lang="en-US" sz="1400" dirty="0">
                <a:solidFill>
                  <a:schemeClr val="tx2"/>
                </a:solidFill>
              </a:rPr>
              <a:t>Fear to miss economic target, stocks will go down, higher </a:t>
            </a:r>
            <a:r>
              <a:rPr lang="en-US" sz="1400" dirty="0" err="1">
                <a:solidFill>
                  <a:schemeClr val="tx2"/>
                </a:solidFill>
              </a:rPr>
              <a:t>mgmt</a:t>
            </a:r>
            <a:r>
              <a:rPr lang="en-US" sz="1400" dirty="0">
                <a:solidFill>
                  <a:schemeClr val="tx2"/>
                </a:solidFill>
              </a:rPr>
              <a:t> gets hick-ups…</a:t>
            </a:r>
          </a:p>
          <a:p>
            <a:pPr>
              <a:lnSpc>
                <a:spcPct val="110000"/>
              </a:lnSpc>
            </a:pPr>
            <a:r>
              <a:rPr lang="en-US" sz="1400" dirty="0">
                <a:solidFill>
                  <a:schemeClr val="tx2"/>
                </a:solidFill>
              </a:rPr>
              <a:t>	</a:t>
            </a:r>
          </a:p>
          <a:p>
            <a:pPr>
              <a:lnSpc>
                <a:spcPct val="110000"/>
              </a:lnSpc>
            </a:pPr>
            <a:r>
              <a:rPr lang="en-US" sz="1400" b="1" dirty="0">
                <a:solidFill>
                  <a:schemeClr val="tx2"/>
                </a:solidFill>
              </a:rPr>
              <a:t>Risk management options:  </a:t>
            </a:r>
            <a:r>
              <a:rPr lang="en-US" sz="1400" dirty="0">
                <a:solidFill>
                  <a:schemeClr val="tx2"/>
                </a:solidFill>
              </a:rPr>
              <a:t>(“Reactions” depend on time scale </a:t>
            </a:r>
            <a:r>
              <a:rPr lang="en-US" sz="1400" dirty="0" err="1">
                <a:solidFill>
                  <a:schemeClr val="tx2"/>
                </a:solidFill>
              </a:rPr>
              <a:t>btwn</a:t>
            </a:r>
            <a:r>
              <a:rPr lang="en-US" sz="1400" dirty="0">
                <a:solidFill>
                  <a:schemeClr val="tx2"/>
                </a:solidFill>
              </a:rPr>
              <a:t>. issued forecast and forecasted event.)</a:t>
            </a:r>
          </a:p>
          <a:p>
            <a:pPr marL="1028700" lvl="2" indent="-342900">
              <a:lnSpc>
                <a:spcPct val="110000"/>
              </a:lnSpc>
              <a:buFont typeface="+mj-lt"/>
              <a:buAutoNum type="alphaLcParenR"/>
            </a:pPr>
            <a:r>
              <a:rPr lang="en-US" sz="1400" dirty="0">
                <a:solidFill>
                  <a:schemeClr val="tx2"/>
                </a:solidFill>
              </a:rPr>
              <a:t>Increase policy prices</a:t>
            </a:r>
          </a:p>
          <a:p>
            <a:pPr marL="1028700" lvl="2" indent="-342900">
              <a:lnSpc>
                <a:spcPct val="110000"/>
              </a:lnSpc>
              <a:buFont typeface="+mj-lt"/>
              <a:buAutoNum type="alphaLcParenR"/>
            </a:pPr>
            <a:r>
              <a:rPr lang="en-US" sz="1400" dirty="0">
                <a:solidFill>
                  <a:schemeClr val="tx2"/>
                </a:solidFill>
              </a:rPr>
              <a:t>Reduction of “risk appetite” (e. g. reduction of offering (re-)insurance in area of focus)</a:t>
            </a:r>
          </a:p>
          <a:p>
            <a:pPr marL="1028700" lvl="2" indent="-342900">
              <a:lnSpc>
                <a:spcPct val="110000"/>
              </a:lnSpc>
              <a:buFont typeface="+mj-lt"/>
              <a:buAutoNum type="alphaLcParenR"/>
            </a:pPr>
            <a:r>
              <a:rPr lang="en-US" sz="1400" dirty="0">
                <a:solidFill>
                  <a:schemeClr val="tx2"/>
                </a:solidFill>
              </a:rPr>
              <a:t>Buying more reinsurance or retrocession </a:t>
            </a:r>
          </a:p>
          <a:p>
            <a:pPr marL="1028700" lvl="2" indent="-342900">
              <a:lnSpc>
                <a:spcPct val="110000"/>
              </a:lnSpc>
              <a:buFont typeface="+mj-lt"/>
              <a:buAutoNum type="alphaLcParenR"/>
            </a:pPr>
            <a:r>
              <a:rPr lang="en-US" sz="1400" dirty="0">
                <a:solidFill>
                  <a:schemeClr val="tx2"/>
                </a:solidFill>
              </a:rPr>
              <a:t>Increase risk capital </a:t>
            </a:r>
          </a:p>
        </p:txBody>
      </p:sp>
    </p:spTree>
    <p:extLst>
      <p:ext uri="{BB962C8B-B14F-4D97-AF65-F5344CB8AC3E}">
        <p14:creationId xmlns:p14="http://schemas.microsoft.com/office/powerpoint/2010/main" val="226367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7F7ED64-2F29-4899-8ADC-72220F3245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F474997B-EA19-4B75-A6B0-1B1B0A522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000" dirty="0">
                <a:solidFill>
                  <a:schemeClr val="tx2"/>
                </a:solidFill>
              </a:rPr>
              <a:t>Fundamental Principle of Insurability:  Unpredictability!</a:t>
            </a:r>
            <a:br>
              <a:rPr lang="en-US" sz="2000" dirty="0">
                <a:solidFill>
                  <a:schemeClr val="tx2"/>
                </a:solidFill>
              </a:rPr>
            </a:br>
            <a:r>
              <a:rPr lang="en-US" dirty="0"/>
              <a:t>(Food-for-thought)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6C6EF72-8928-408F-9D36-CBC447FADD9D}"/>
              </a:ext>
            </a:extLst>
          </p:cNvPr>
          <p:cNvSpPr txBox="1"/>
          <p:nvPr/>
        </p:nvSpPr>
        <p:spPr>
          <a:xfrm>
            <a:off x="360000" y="1260000"/>
            <a:ext cx="8170394" cy="235147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 dirty="0">
                <a:solidFill>
                  <a:schemeClr val="tx2"/>
                </a:solidFill>
              </a:rPr>
              <a:t>What if this </a:t>
            </a:r>
            <a:r>
              <a:rPr lang="en-US" sz="1400" b="1" dirty="0">
                <a:solidFill>
                  <a:schemeClr val="tx2"/>
                </a:solidFill>
              </a:rPr>
              <a:t>principle is violated</a:t>
            </a:r>
            <a:r>
              <a:rPr lang="en-US" sz="1400" dirty="0">
                <a:solidFill>
                  <a:schemeClr val="tx2"/>
                </a:solidFill>
              </a:rPr>
              <a:t>…?  </a:t>
            </a:r>
          </a:p>
          <a:p>
            <a:pPr>
              <a:lnSpc>
                <a:spcPct val="110000"/>
              </a:lnSpc>
            </a:pPr>
            <a:endParaRPr lang="en-US" sz="14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1400" dirty="0">
                <a:solidFill>
                  <a:schemeClr val="tx2"/>
                </a:solidFill>
              </a:rPr>
              <a:t>Depending on the nature and quality of a forecast, some insurance products might…</a:t>
            </a:r>
          </a:p>
          <a:p>
            <a:pPr>
              <a:lnSpc>
                <a:spcPct val="110000"/>
              </a:lnSpc>
            </a:pPr>
            <a:endParaRPr lang="en-US" sz="1400" dirty="0">
              <a:solidFill>
                <a:schemeClr val="tx2"/>
              </a:solidFill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…become </a:t>
            </a:r>
            <a:r>
              <a:rPr lang="en-US" sz="1400" b="1" dirty="0">
                <a:solidFill>
                  <a:schemeClr val="tx2"/>
                </a:solidFill>
              </a:rPr>
              <a:t>uneconomical</a:t>
            </a:r>
            <a:r>
              <a:rPr lang="en-US" sz="1400" dirty="0">
                <a:solidFill>
                  <a:schemeClr val="tx2"/>
                </a:solidFill>
              </a:rPr>
              <a:t> and obsolete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…require delayed inception dates (= </a:t>
            </a:r>
            <a:r>
              <a:rPr lang="en-US" sz="1400" b="1" dirty="0">
                <a:solidFill>
                  <a:schemeClr val="tx2"/>
                </a:solidFill>
              </a:rPr>
              <a:t>waiting time </a:t>
            </a:r>
            <a:r>
              <a:rPr lang="en-US" sz="1400" dirty="0">
                <a:solidFill>
                  <a:schemeClr val="tx2"/>
                </a:solidFill>
              </a:rPr>
              <a:t>btw. purchase date and start of cover period)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…be replaced by new products that focus on the power of loss </a:t>
            </a:r>
            <a:r>
              <a:rPr lang="en-US" sz="1400" b="1" dirty="0">
                <a:solidFill>
                  <a:schemeClr val="tx2"/>
                </a:solidFill>
              </a:rPr>
              <a:t>prevention measures </a:t>
            </a:r>
            <a:r>
              <a:rPr lang="en-US" sz="1400" dirty="0">
                <a:solidFill>
                  <a:schemeClr val="tx2"/>
                </a:solidFill>
              </a:rPr>
              <a:t>instead of the (otherwise) inevitable large loss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…be replaced by insurance products that rather bet on the </a:t>
            </a:r>
            <a:r>
              <a:rPr lang="en-US" sz="1400" b="1" dirty="0">
                <a:solidFill>
                  <a:schemeClr val="tx2"/>
                </a:solidFill>
              </a:rPr>
              <a:t>reliability of a forecast </a:t>
            </a:r>
            <a:r>
              <a:rPr lang="en-US" sz="1400" dirty="0">
                <a:solidFill>
                  <a:schemeClr val="tx2"/>
                </a:solidFill>
              </a:rPr>
              <a:t>(e. g. reduced cover period (just for the length of the forecast’s horizon))</a:t>
            </a:r>
          </a:p>
        </p:txBody>
      </p:sp>
    </p:spTree>
    <p:extLst>
      <p:ext uri="{BB962C8B-B14F-4D97-AF65-F5344CB8AC3E}">
        <p14:creationId xmlns:p14="http://schemas.microsoft.com/office/powerpoint/2010/main" val="90673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R _Template 16 to 9_MR_DE">
  <a:themeElements>
    <a:clrScheme name="Munich Re">
      <a:dk1>
        <a:sysClr val="windowText" lastClr="000000"/>
      </a:dk1>
      <a:lt1>
        <a:sysClr val="window" lastClr="FFFFFF"/>
      </a:lt1>
      <a:dk2>
        <a:srgbClr val="4D4E53"/>
      </a:dk2>
      <a:lt2>
        <a:srgbClr val="93117E"/>
      </a:lt2>
      <a:accent1>
        <a:srgbClr val="007F92"/>
      </a:accent1>
      <a:accent2>
        <a:srgbClr val="57AB27"/>
      </a:accent2>
      <a:accent3>
        <a:srgbClr val="E2001A"/>
      </a:accent3>
      <a:accent4>
        <a:srgbClr val="7FA1B1"/>
      </a:accent4>
      <a:accent5>
        <a:srgbClr val="0066FF"/>
      </a:accent5>
      <a:accent6>
        <a:srgbClr val="FF8200"/>
      </a:accent6>
      <a:hlink>
        <a:srgbClr val="04315B"/>
      </a:hlink>
      <a:folHlink>
        <a:srgbClr val="26B8AD"/>
      </a:folHlink>
    </a:clrScheme>
    <a:fontScheme name="Munich Re">
      <a:majorFont>
        <a:latin typeface="Arial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noFill/>
        </a:ln>
      </a:spPr>
      <a:bodyPr rtlCol="0" anchor="ctr" anchorCtr="0"/>
      <a:lstStyle>
        <a:defPPr algn="ctr">
          <a:defRPr sz="1400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effectLst/>
      </a:spPr>
      <a:bodyPr wrap="square" lIns="0" tIns="0" rIns="0" bIns="0" rtlCol="0">
        <a:spAutoFit/>
      </a:bodyPr>
      <a:lstStyle>
        <a:defPPr marL="269875" indent="-269875">
          <a:lnSpc>
            <a:spcPct val="110000"/>
          </a:lnSpc>
          <a:buFont typeface="Wingdings" panose="05000000000000000000" pitchFamily="2" charset="2"/>
          <a:buChar char="§"/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custClrLst>
    <a:custClr name="Munich Re Turquois">
      <a:srgbClr val="26B8AD"/>
    </a:custClr>
    <a:custClr name="Munich Re Cyan">
      <a:srgbClr val="00B4DC"/>
    </a:custClr>
    <a:custClr name="Munich Re Dark Green">
      <a:srgbClr val="00975D"/>
    </a:custClr>
    <a:custClr name="Munich Re Dark Steel">
      <a:srgbClr val="435363"/>
    </a:custClr>
    <a:custClr name="Munich Re Dark Blue">
      <a:srgbClr val="04315B"/>
    </a:custClr>
    <a:custClr name="Munich Re Pale Blue">
      <a:srgbClr val="6F9ED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Munich Re Yellow">
      <a:srgbClr val="FFED00"/>
    </a:custClr>
    <a:custClr name="Munich Re Vibrant Blue">
      <a:srgbClr val="3300FB"/>
    </a:custClr>
    <a:custClr name="Munich Re Pink">
      <a:srgbClr val="F200CF"/>
    </a:custClr>
    <a:custClr name="Munich Re Orange">
      <a:srgbClr val="FF3C00"/>
    </a:custClr>
    <a:custClr name="Munich Re Green">
      <a:srgbClr val="00E266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ERGO">
      <a:srgbClr val="BF1528"/>
    </a:custClr>
    <a:custClr name="Life">
      <a:srgbClr val="CE5E92"/>
    </a:custClr>
    <a:custClr name="Life">
      <a:srgbClr val="0081E2"/>
    </a:custClr>
    <a:custClr name="Health">
      <a:srgbClr val="C51767"/>
    </a:custClr>
    <a:custClr name="PIRI Specialty">
      <a:srgbClr val="25E3FF"/>
    </a:custClr>
    <a:custClr name="RI">
      <a:srgbClr val="004DBF"/>
    </a:custClr>
    <a:custClr name="PC">
      <a:srgbClr val="00337F"/>
    </a:custClr>
    <a:custClr name="blank">
      <a:srgbClr val="FFFFFF"/>
    </a:custClr>
    <a:custClr name="blank">
      <a:srgbClr val="FFFFFF"/>
    </a:custClr>
    <a:custClr name="blank">
      <a:srgbClr val="FFFFFF"/>
    </a:custClr>
  </a:custClrLst>
  <a:extLst>
    <a:ext uri="{05A4C25C-085E-4340-85A3-A5531E510DB2}">
      <thm15:themeFamily xmlns:thm15="http://schemas.microsoft.com/office/thememl/2012/main" name="MR _Template 16 to 9_MR_DE" id="{2539A141-0AFF-4861-8A0C-C8F4D6984283}" vid="{7881FE76-2010-4E24-8822-ADE3E0317013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459</Words>
  <Application>Microsoft Office PowerPoint</Application>
  <PresentationFormat>Bildschirmpräsentation (16:9)</PresentationFormat>
  <Paragraphs>42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MR _Template 16 to 9_MR_DE</vt:lpstr>
      <vt:lpstr>Importance of Improved Forecasting of Sub-seasonal Extreme Events for the Insurance Sector</vt:lpstr>
      <vt:lpstr>Background:   How does insurance and reinsurance work? </vt:lpstr>
      <vt:lpstr>Usage of forecasts and predictions in the (re-)insurance business</vt:lpstr>
      <vt:lpstr>Fundamental Principle of Insurability:  Unpredictability! (Food-for-thought)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Thoughts about the role of improved forecasting of extreme events on the insurance sector</dc:title>
  <dc:creator>Eichner Dr. Jan - Munich-MR</dc:creator>
  <cp:lastModifiedBy>Eichner Dr. Jan - Munich-MR</cp:lastModifiedBy>
  <cp:revision>17</cp:revision>
  <dcterms:created xsi:type="dcterms:W3CDTF">2022-09-26T23:46:04Z</dcterms:created>
  <dcterms:modified xsi:type="dcterms:W3CDTF">2022-09-27T10:41:52Z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5d0447-72b7-4595-8ee5-b32b4892557e_Enabled">
    <vt:lpwstr>true</vt:lpwstr>
  </property>
  <property fmtid="{D5CDD505-2E9C-101B-9397-08002B2CF9AE}" pid="3" name="MSIP_Label_f45d0447-72b7-4595-8ee5-b32b4892557e_SetDate">
    <vt:lpwstr>2022-09-27T07:33:40Z</vt:lpwstr>
  </property>
  <property fmtid="{D5CDD505-2E9C-101B-9397-08002B2CF9AE}" pid="4" name="MSIP_Label_f45d0447-72b7-4595-8ee5-b32b4892557e_Method">
    <vt:lpwstr>Privileged</vt:lpwstr>
  </property>
  <property fmtid="{D5CDD505-2E9C-101B-9397-08002B2CF9AE}" pid="5" name="MSIP_Label_f45d0447-72b7-4595-8ee5-b32b4892557e_Name">
    <vt:lpwstr>f45d0447-72b7-4595-8ee5-b32b4892557e</vt:lpwstr>
  </property>
  <property fmtid="{D5CDD505-2E9C-101B-9397-08002B2CF9AE}" pid="6" name="MSIP_Label_f45d0447-72b7-4595-8ee5-b32b4892557e_SiteId">
    <vt:lpwstr>582259a1-dcaa-4cca-b1cf-e60d3f045ecd</vt:lpwstr>
  </property>
  <property fmtid="{D5CDD505-2E9C-101B-9397-08002B2CF9AE}" pid="7" name="MSIP_Label_f45d0447-72b7-4595-8ee5-b32b4892557e_ActionId">
    <vt:lpwstr>bf112030-1862-4012-9051-317f900d5b61</vt:lpwstr>
  </property>
  <property fmtid="{D5CDD505-2E9C-101B-9397-08002B2CF9AE}" pid="8" name="MSIP_Label_f45d0447-72b7-4595-8ee5-b32b4892557e_ContentBits">
    <vt:lpwstr>0</vt:lpwstr>
  </property>
</Properties>
</file>