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70" r:id="rId3"/>
    <p:sldId id="262" r:id="rId4"/>
    <p:sldId id="271" r:id="rId5"/>
    <p:sldId id="263" r:id="rId6"/>
    <p:sldId id="268" r:id="rId7"/>
    <p:sldId id="269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74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63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584" y="60"/>
      </p:cViewPr>
      <p:guideLst>
        <p:guide orient="horz" pos="640"/>
        <p:guide pos="742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69CD0-81C9-4049-B5A7-B19D781F95AA}" type="datetimeFigureOut">
              <a:rPr lang="en-IN" smtClean="0"/>
              <a:t>28-09-2022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315E4-2EF1-423E-B366-522CBBA00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1796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1EF6A-656D-49CA-8976-29DA8226F51F}" type="slidenum">
              <a:rPr lang="en-IN" smtClean="0">
                <a:solidFill>
                  <a:prstClr val="black"/>
                </a:solidFill>
              </a:rPr>
              <a:pPr/>
              <a:t>1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34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315E4-2EF1-423E-B366-522CBBA0024E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2208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315E4-2EF1-423E-B366-522CBBA0024E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0950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11" y="196155"/>
            <a:ext cx="1596223" cy="41367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32041" y="672123"/>
            <a:ext cx="1866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accent1">
                    <a:lumMod val="50000"/>
                  </a:schemeClr>
                </a:solidFill>
              </a:rPr>
              <a:t>MSCA</a:t>
            </a:r>
            <a:r>
              <a:rPr lang="de-DE" sz="1400" b="1" baseline="0" dirty="0" smtClean="0">
                <a:solidFill>
                  <a:schemeClr val="accent1">
                    <a:lumMod val="50000"/>
                  </a:schemeClr>
                </a:solidFill>
              </a:rPr>
              <a:t> GA </a:t>
            </a:r>
            <a:r>
              <a:rPr lang="de-DE" sz="1400" b="1" baseline="0" dirty="0" err="1" smtClean="0">
                <a:solidFill>
                  <a:schemeClr val="accent1">
                    <a:lumMod val="50000"/>
                  </a:schemeClr>
                </a:solidFill>
              </a:rPr>
              <a:t>No</a:t>
            </a:r>
            <a:r>
              <a:rPr lang="de-DE" sz="1400" b="1" baseline="0" dirty="0" smtClean="0">
                <a:solidFill>
                  <a:schemeClr val="accent1">
                    <a:lumMod val="50000"/>
                  </a:schemeClr>
                </a:solidFill>
              </a:rPr>
              <a:t>.: 813844</a:t>
            </a:r>
            <a:endParaRPr lang="en-IN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12" y="6233791"/>
            <a:ext cx="1090717" cy="4782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66" y="6213492"/>
            <a:ext cx="575423" cy="57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49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shraddha.gupta@pik-potsdam.de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CAFE Final Conference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8D46ED-CC1F-49D0-AFA3-1583D365E9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6893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shraddha.gupta@pik-potsdam.de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CAFE Final Conference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8D46ED-CC1F-49D0-AFA3-1583D365E9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7015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F7E86B-A811-A274-B631-E8635A055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8246"/>
            <a:ext cx="9144000" cy="1006475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D8CC48-B7CA-F3F7-0E35-6BD261057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74797"/>
            <a:ext cx="9144000" cy="74644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E471463-9ED6-F336-2D4B-95D4481C33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1571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shraddha.gupta@pik-potsdam.de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FFCE34E-0176-CBDC-B443-2FB2427737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02" y="376238"/>
            <a:ext cx="4800601" cy="952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0D85507-F0B4-6650-D15F-338994ABF2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02" y="5633310"/>
            <a:ext cx="1047525" cy="1047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C818C04-1CF7-5740-AADA-425815223E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589" y="5974077"/>
            <a:ext cx="2971509" cy="54296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45AE5AB-8EA1-B0E1-D25B-EDA68947227F}"/>
              </a:ext>
            </a:extLst>
          </p:cNvPr>
          <p:cNvCxnSpPr/>
          <p:nvPr userDrawn="1"/>
        </p:nvCxnSpPr>
        <p:spPr>
          <a:xfrm>
            <a:off x="1449427" y="6157073"/>
            <a:ext cx="7344000" cy="1966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734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517331-D1E2-A6CA-7BAC-6F2A9EF9F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8449"/>
            <a:ext cx="10515600" cy="649155"/>
          </a:xfrm>
        </p:spPr>
        <p:txBody>
          <a:bodyPr>
            <a:normAutofit/>
          </a:bodyPr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0E6BEF-2636-7E3D-571F-107F3DF66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305"/>
            <a:ext cx="10515600" cy="435133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IN" dirty="0"/>
          </a:p>
        </p:txBody>
      </p:sp>
      <p:pic>
        <p:nvPicPr>
          <p:cNvPr id="8" name="Grafik 12">
            <a:extLst>
              <a:ext uri="{FF2B5EF4-FFF2-40B4-BE49-F238E27FC236}">
                <a16:creationId xmlns:a16="http://schemas.microsoft.com/office/drawing/2014/main" xmlns="" id="{DFB076F9-CDE2-BA3F-5D2A-5CFF94AA4F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649982" y="6194287"/>
            <a:ext cx="1046122" cy="633636"/>
          </a:xfrm>
          <a:prstGeom prst="rect">
            <a:avLst/>
          </a:prstGeom>
        </p:spPr>
      </p:pic>
      <p:sp>
        <p:nvSpPr>
          <p:cNvPr id="9" name="Line 8">
            <a:extLst>
              <a:ext uri="{FF2B5EF4-FFF2-40B4-BE49-F238E27FC236}">
                <a16:creationId xmlns:a16="http://schemas.microsoft.com/office/drawing/2014/main" xmlns="" id="{070668AF-83F2-8803-024A-9C797C93585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46148" y="6213117"/>
            <a:ext cx="10519368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529B7854-628A-355A-F22A-AD29E0D65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316" y="63623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F8E29008-D4E4-45BD-A38B-4B90368F03F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688" y="6256659"/>
            <a:ext cx="523112" cy="523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0" b="13966"/>
          <a:stretch/>
        </p:blipFill>
        <p:spPr>
          <a:xfrm>
            <a:off x="-78657" y="-121990"/>
            <a:ext cx="12378812" cy="963560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1" y="70342"/>
            <a:ext cx="600161" cy="600161"/>
          </a:xfrm>
          <a:prstGeom prst="ellipse">
            <a:avLst/>
          </a:prstGeom>
          <a:effectLst>
            <a:softEdge rad="25400"/>
          </a:effectLst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xmlns="" id="{0F4EFAD1-90FF-4DE3-D2CF-67902FC8C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CAFE Final Conference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991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E3535C-63A5-3251-A0E6-5D8AF7BC9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560673-0F77-7856-210D-3CCC32BC5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503540-ECC8-B4E3-DA0D-ACEC26ACD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shraddha.gupta@pik-potsdam.de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2719B6-3512-604E-9A23-1DBBF5124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CAFE Final Conference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D8CF0A-D1AC-317F-E584-A287C059B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9008-D4E4-45BD-A38B-4B90368F03F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06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65D430-FB85-BD47-B8B4-73A28F827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88F220-1FF0-3831-2221-18C2B1DC6A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C3EFA16-D53F-46F8-63C3-BE24AC8AB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CA55B0C-262B-5921-AF9A-26EDE113F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shraddha.gupta@pik-potsdam.de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EC41370-280C-6F3E-241F-C51DDE005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CAFE Final Conference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009C0C-5C86-73EC-64C9-D43008959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9008-D4E4-45BD-A38B-4B90368F03F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420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C87A53-4C31-159A-E6B9-9B0DD0939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5ED9AE-317D-5BBF-456D-BCB506061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A63C3DF-B996-17C9-0735-EF4C49F41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B631349-3186-A08E-3C56-7595030F68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94D9119-CDB5-FDDB-EF18-A4BB6EB16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98A5287-3A89-4FEF-4BD9-247AA913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shraddha.gupta@pik-potsdam.de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796090E-C515-E865-40A5-5B9CCCA4E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CAFE Final Conference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903323F-4066-E233-A3F3-FAC6B9F22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9008-D4E4-45BD-A38B-4B90368F03F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74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BFC212-5549-8D8F-8660-4BA591DF6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BC1B252-9F06-C9A1-5A7D-6C3B0CCF2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shraddha.gupta@pik-potsdam.de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F4EFAD1-90FF-4DE3-D2CF-67902FC8C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CAFE Final Conference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CB4FF94-2E5C-503B-4CDD-CB68D0A8F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9008-D4E4-45BD-A38B-4B90368F03F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489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72C85E5-F2D2-C70E-81B8-957CBA1D8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shraddha.gupta@pik-potsdam.de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EE49CF7-9A28-223F-5556-BF22A32D5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CAFE Final Conference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38E55B3-28D6-7831-6E56-3D0FC20A1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9008-D4E4-45BD-A38B-4B90368F03F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83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51EE37-8966-5B15-254F-A4A0BF4BB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AD8940-96BD-FF31-509C-43CE67BDB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5C0DC3-C9AA-5760-F2FE-1E0458D70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F01392-FF0E-819B-7500-B0810B0D0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shraddha.gupta@pik-potsdam.de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32501C-7305-3933-3B8F-AC2760B16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CAFE Final Conference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3F7E7B-5B5E-CDC0-AE67-480043728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9008-D4E4-45BD-A38B-4B90368F03F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812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325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shraddha.gupta@pik-potsdam.de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8469" y="6356350"/>
            <a:ext cx="2256183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CAFE Final Conference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38D46ED-CC1F-49D0-AFA3-1583D365E92A}" type="slidenum">
              <a:rPr lang="en-IN" smtClean="0"/>
              <a:pPr/>
              <a:t>‹#›</a:t>
            </a:fld>
            <a:endParaRPr lang="en-IN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35496" y="6356350"/>
            <a:ext cx="10724321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595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6B6BAE-9AA7-58FC-1891-12DAD6F52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44C2000-52A0-9A11-4AE5-08C7CFEE1E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520DD69-3386-B939-0A5E-7E2A148D4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FBD24C2-CF33-A207-3F67-47A4D748C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shraddha.gupta@pik-potsdam.de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0A3C26D-F5B4-8B01-A2F2-0DA3F485A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CAFE Final Conference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6DB8FAA-D17A-EDAB-E358-8E6E8D345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9008-D4E4-45BD-A38B-4B90368F03F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898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581D68-38D2-CFC5-DDB6-15EC08CC4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61AE59A-B61C-013E-9398-3D2AEE38E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4AE73F-E5AD-8916-F694-B349A3422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shraddha.gupta@pik-potsdam.de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F3E58E-6BFD-8B33-6D3C-CE367279B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CAFE Final Conference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2861B2-6814-7B92-E1D5-E892688F2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9008-D4E4-45BD-A38B-4B90368F03F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37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80788A4-93E7-B148-0A90-D687CE69AA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4BC4269-1693-E8E8-4301-B6E61E916B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9CEA1-6371-6565-ECA3-31BC6BC4D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shraddha.gupta@pik-potsdam.de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D87E7C-F7BD-D4C0-6253-C157E8C9E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CAFE Final Conference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9EC3DA-A90B-522B-CE0A-3D86DCB99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9008-D4E4-45BD-A38B-4B90368F03F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3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shraddha.gupta@pik-potsdam.de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CAFE Final Conference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8D46ED-CC1F-49D0-AFA3-1583D365E9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339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shraddha.gupta@pik-potsdam.de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CAFE Final Conference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8D46ED-CC1F-49D0-AFA3-1583D365E9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9473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shraddha.gupta@pik-potsdam.de</a:t>
            </a:r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CAFE Final Conference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8D46ED-CC1F-49D0-AFA3-1583D365E9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5672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shraddha.gupta@pik-potsdam.de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CAFE Final Conference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8D46ED-CC1F-49D0-AFA3-1583D365E9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6749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shraddha.gupta@pik-potsdam.de</a:t>
            </a:r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CAFE Final Conference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8D46ED-CC1F-49D0-AFA3-1583D365E9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296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shraddha.gupta@pik-potsdam.de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CAFE Final Conference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8D46ED-CC1F-49D0-AFA3-1583D365E9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6180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shraddha.gupta@pik-potsdam.de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CAFE Final Conference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8D46ED-CC1F-49D0-AFA3-1583D365E9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606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56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906" userDrawn="1">
          <p15:clr>
            <a:srgbClr val="F26B43"/>
          </p15:clr>
        </p15:guide>
        <p15:guide id="2" pos="25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F849FDE-E6E9-4B80-8E19-AE96F5D17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51F499-506B-8608-E8F2-869BE4A49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1B0A29-735F-1A68-4F71-8AAE3083F6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shraddha.gupta@pik-potsdam.de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9EC5F9-BF9D-40D2-3FF1-1869A7C768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CAFE Final Conference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AC08A8-57BB-94C2-3023-030FB9034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29008-D4E4-45BD-A38B-4B90368F03F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6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mailto:shraddha.gupta@pik-potsdam.d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90.png"/><Relationship Id="rId5" Type="http://schemas.openxmlformats.org/officeDocument/2006/relationships/image" Target="../media/image18.png"/><Relationship Id="rId10" Type="http://schemas.openxmlformats.org/officeDocument/2006/relationships/image" Target="../media/image180.png"/><Relationship Id="rId4" Type="http://schemas.openxmlformats.org/officeDocument/2006/relationships/image" Target="../media/image17.png"/><Relationship Id="rId9" Type="http://schemas.openxmlformats.org/officeDocument/2006/relationships/image" Target="../media/image17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" descr="Fujiwhara effect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17" name="AutoShape 4" descr="Fujiwhara effect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67151" y="394485"/>
            <a:ext cx="279032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400" dirty="0" smtClean="0">
                <a:solidFill>
                  <a:prstClr val="black"/>
                </a:solidFill>
              </a:rPr>
              <a:t> </a:t>
            </a:r>
            <a:r>
              <a:rPr lang="de-DE" sz="1200" dirty="0" smtClean="0">
                <a:solidFill>
                  <a:prstClr val="black"/>
                </a:solidFill>
                <a:hlinkClick r:id="rId4"/>
              </a:rPr>
              <a:t>shraddha.gupta@pik-potsdam.de</a:t>
            </a:r>
            <a:r>
              <a:rPr lang="de-DE" sz="1200" dirty="0" smtClean="0">
                <a:solidFill>
                  <a:prstClr val="black"/>
                </a:solidFill>
              </a:rPr>
              <a:t>      </a:t>
            </a:r>
          </a:p>
          <a:p>
            <a:pPr>
              <a:lnSpc>
                <a:spcPct val="150000"/>
              </a:lnSpc>
            </a:pPr>
            <a:r>
              <a:rPr lang="de-DE" sz="1200" dirty="0" smtClean="0">
                <a:solidFill>
                  <a:prstClr val="black"/>
                </a:solidFill>
              </a:rPr>
              <a:t> @ShraddhaGupta28</a:t>
            </a:r>
          </a:p>
          <a:p>
            <a:endParaRPr lang="de-DE" sz="1400" dirty="0">
              <a:solidFill>
                <a:prstClr val="black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419" y="836175"/>
            <a:ext cx="225889" cy="1833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451" y="492472"/>
            <a:ext cx="268440" cy="268440"/>
          </a:xfrm>
          <a:prstGeom prst="rect">
            <a:avLst/>
          </a:prstGeom>
        </p:spPr>
      </p:pic>
      <p:sp>
        <p:nvSpPr>
          <p:cNvPr id="26" name="Título 1">
            <a:extLst>
              <a:ext uri="{FF2B5EF4-FFF2-40B4-BE49-F238E27FC236}">
                <a16:creationId xmlns="" xmlns:a16="http://schemas.microsoft.com/office/drawing/2014/main" id="{690ACDCA-2296-456D-ACC6-FF17FFD5893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92525" y="1303726"/>
            <a:ext cx="10206943" cy="115351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IN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Spatial Synchronization Patterns of Extreme Rainfall Events in the Asian Summer Monsoon Region</a:t>
            </a:r>
            <a:endParaRPr lang="es-ES" sz="32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92" y="2481005"/>
            <a:ext cx="4453510" cy="2598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246" y="2425272"/>
            <a:ext cx="3902973" cy="259885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CAFE Final Conference </a:t>
            </a:r>
          </a:p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September 27-29, 2022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32231" y="5224975"/>
            <a:ext cx="5527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Shraddha Gupta</a:t>
            </a:r>
            <a:r>
              <a:rPr lang="en-IN" dirty="0"/>
              <a:t>, Zhen Su, </a:t>
            </a:r>
            <a:r>
              <a:rPr lang="en-IN" dirty="0" err="1"/>
              <a:t>Niklas</a:t>
            </a:r>
            <a:r>
              <a:rPr lang="en-IN" dirty="0"/>
              <a:t> Boers, </a:t>
            </a:r>
            <a:r>
              <a:rPr lang="en-IN" dirty="0" smtClean="0"/>
              <a:t>Jürgen </a:t>
            </a:r>
            <a:r>
              <a:rPr lang="en-IN" dirty="0" err="1"/>
              <a:t>Kurths</a:t>
            </a:r>
            <a:r>
              <a:rPr lang="en-IN" dirty="0"/>
              <a:t>, Norbert Marwan, and Florian </a:t>
            </a:r>
            <a:r>
              <a:rPr lang="en-IN" dirty="0" err="1"/>
              <a:t>Pappenberger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052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6707035" y="1845348"/>
            <a:ext cx="1511781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 smtClean="0"/>
              <a:t>Compute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similarity</a:t>
            </a:r>
            <a:r>
              <a:rPr lang="de-DE" sz="1600" b="1" dirty="0" smtClean="0"/>
              <a:t> </a:t>
            </a:r>
          </a:p>
          <a:p>
            <a:endParaRPr lang="de-DE" sz="1600" b="1" dirty="0"/>
          </a:p>
          <a:p>
            <a:r>
              <a:rPr lang="de-DE" sz="1600" dirty="0" smtClean="0"/>
              <a:t>–</a:t>
            </a:r>
            <a:r>
              <a:rPr lang="de-DE" sz="1500" dirty="0" smtClean="0"/>
              <a:t> </a:t>
            </a:r>
            <a:r>
              <a:rPr lang="de-DE" sz="1500" dirty="0"/>
              <a:t>E</a:t>
            </a:r>
            <a:r>
              <a:rPr lang="de-DE" sz="1500" dirty="0" smtClean="0"/>
              <a:t>vent </a:t>
            </a:r>
            <a:r>
              <a:rPr lang="de-DE" sz="1500" dirty="0" err="1" smtClean="0"/>
              <a:t>synchronization</a:t>
            </a:r>
            <a:r>
              <a:rPr lang="de-DE" sz="1500" dirty="0" smtClean="0"/>
              <a:t>.</a:t>
            </a:r>
            <a:endParaRPr lang="en-IN" sz="15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11" y="1963057"/>
            <a:ext cx="3253898" cy="16309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9" r="11911" b="50820"/>
          <a:stretch/>
        </p:blipFill>
        <p:spPr>
          <a:xfrm>
            <a:off x="5993479" y="4045276"/>
            <a:ext cx="3456608" cy="15953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9"/>
          <a:stretch/>
        </p:blipFill>
        <p:spPr>
          <a:xfrm>
            <a:off x="807111" y="3991171"/>
            <a:ext cx="3380112" cy="17035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09" y="1340217"/>
            <a:ext cx="2167002" cy="10990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09" y="2564599"/>
            <a:ext cx="2167002" cy="10990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07111" y="1445115"/>
            <a:ext cx="332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 smtClean="0"/>
              <a:t>Climate</a:t>
            </a:r>
            <a:r>
              <a:rPr lang="de-DE" sz="1600" b="1" dirty="0" smtClean="0"/>
              <a:t> Dataset: </a:t>
            </a:r>
            <a:r>
              <a:rPr lang="de-DE" sz="1600" dirty="0" smtClean="0"/>
              <a:t>Nodes/ </a:t>
            </a:r>
            <a:r>
              <a:rPr lang="de-DE" sz="1600" dirty="0" err="1" smtClean="0"/>
              <a:t>Grid</a:t>
            </a:r>
            <a:r>
              <a:rPr lang="de-DE" sz="1600" dirty="0" smtClean="0"/>
              <a:t> </a:t>
            </a:r>
            <a:r>
              <a:rPr lang="de-DE" sz="1600" dirty="0" err="1" smtClean="0"/>
              <a:t>points</a:t>
            </a:r>
            <a:endParaRPr lang="en-IN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380663" y="1878468"/>
            <a:ext cx="967894" cy="69733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 rot="16200000">
                <a:off x="4051491" y="1656104"/>
                <a:ext cx="916412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051491" y="1656104"/>
                <a:ext cx="916412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62567" y="2325757"/>
                <a:ext cx="837352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t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567" y="2325757"/>
                <a:ext cx="837352" cy="246221"/>
              </a:xfrm>
              <a:prstGeom prst="rect">
                <a:avLst/>
              </a:prstGeom>
              <a:blipFill rotWithShape="0">
                <a:blip r:embed="rId9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62567" y="3604330"/>
                <a:ext cx="837352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t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567" y="3604330"/>
                <a:ext cx="837352" cy="246221"/>
              </a:xfrm>
              <a:prstGeom prst="rect">
                <a:avLst/>
              </a:prstGeom>
              <a:blipFill rotWithShape="0">
                <a:blip r:embed="rId10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 rot="16200000">
                <a:off x="4031881" y="2854134"/>
                <a:ext cx="916412" cy="3583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031881" y="2854134"/>
                <a:ext cx="916412" cy="358368"/>
              </a:xfrm>
              <a:prstGeom prst="rect">
                <a:avLst/>
              </a:prstGeom>
              <a:blipFill rotWithShape="0">
                <a:blip r:embed="rId11"/>
                <a:stretch>
                  <a:fillRect r="-67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>
            <a:endCxn id="18" idx="0"/>
          </p:cNvCxnSpPr>
          <p:nvPr/>
        </p:nvCxnSpPr>
        <p:spPr>
          <a:xfrm>
            <a:off x="2512347" y="2575798"/>
            <a:ext cx="1798556" cy="45752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168984" y="4064833"/>
            <a:ext cx="1508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 smtClean="0"/>
              <a:t>Thresholding</a:t>
            </a:r>
            <a:r>
              <a:rPr lang="de-DE" sz="1600" dirty="0" smtClean="0"/>
              <a:t> – </a:t>
            </a:r>
            <a:r>
              <a:rPr lang="de-DE" sz="1600" i="1" dirty="0" err="1" smtClean="0"/>
              <a:t>significant</a:t>
            </a:r>
            <a:r>
              <a:rPr lang="de-DE" sz="1600" dirty="0" smtClean="0"/>
              <a:t> links</a:t>
            </a:r>
            <a:endParaRPr lang="en-IN" sz="1600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394780" y="4776557"/>
            <a:ext cx="1296000" cy="615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29895" y="4776557"/>
            <a:ext cx="1749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Quantify</a:t>
            </a:r>
            <a:r>
              <a:rPr lang="de-DE" sz="1600" dirty="0" smtClean="0"/>
              <a:t> </a:t>
            </a:r>
            <a:r>
              <a:rPr lang="de-DE" sz="1600" dirty="0" err="1" smtClean="0"/>
              <a:t>topology</a:t>
            </a:r>
            <a:r>
              <a:rPr lang="de-DE" sz="1600" dirty="0" smtClean="0"/>
              <a:t> </a:t>
            </a:r>
          </a:p>
          <a:p>
            <a:r>
              <a:rPr lang="de-DE" sz="1600" i="1" dirty="0" smtClean="0"/>
              <a:t> </a:t>
            </a:r>
            <a:endParaRPr lang="en-IN" sz="1500" dirty="0"/>
          </a:p>
          <a:p>
            <a:endParaRPr lang="en-IN" sz="1600" i="1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9376984" y="4757307"/>
            <a:ext cx="792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168984" y="3877382"/>
            <a:ext cx="0" cy="86400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itle 1">
            <a:extLst>
              <a:ext uri="{FF2B5EF4-FFF2-40B4-BE49-F238E27FC236}">
                <a16:creationId xmlns="" xmlns:a16="http://schemas.microsoft.com/office/drawing/2014/main" id="{05A9F19C-8277-4893-9EB1-82F743A58B5B}"/>
              </a:ext>
            </a:extLst>
          </p:cNvPr>
          <p:cNvSpPr txBox="1">
            <a:spLocks/>
          </p:cNvSpPr>
          <p:nvPr/>
        </p:nvSpPr>
        <p:spPr>
          <a:xfrm>
            <a:off x="587374" y="300452"/>
            <a:ext cx="8862713" cy="5794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Climate</a:t>
            </a:r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Network </a:t>
            </a:r>
            <a:r>
              <a:rPr lang="de-DE" sz="2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Reconstruction</a:t>
            </a:r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de-DE" sz="2800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Extreme </a:t>
            </a:r>
            <a:r>
              <a:rPr lang="de-DE" sz="2800" i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Precipitation</a:t>
            </a:r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sz="3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48469" y="6356350"/>
            <a:ext cx="2256183" cy="365125"/>
          </a:xfrm>
        </p:spPr>
        <p:txBody>
          <a:bodyPr/>
          <a:lstStyle/>
          <a:p>
            <a:r>
              <a:rPr lang="fr-FR" smtClean="0"/>
              <a:t>CAFE Final Conference</a:t>
            </a:r>
            <a:endParaRPr lang="en-IN"/>
          </a:p>
        </p:txBody>
      </p:sp>
      <p:sp>
        <p:nvSpPr>
          <p:cNvPr id="2" name="TextBox 1"/>
          <p:cNvSpPr txBox="1"/>
          <p:nvPr/>
        </p:nvSpPr>
        <p:spPr>
          <a:xfrm>
            <a:off x="4835674" y="1073727"/>
            <a:ext cx="1829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Extreme </a:t>
            </a:r>
            <a:r>
              <a:rPr lang="de-DE" sz="1400" dirty="0" err="1" smtClean="0"/>
              <a:t>Precipitation</a:t>
            </a:r>
            <a:endParaRPr lang="en-IN" sz="1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805990" y="1953118"/>
            <a:ext cx="184148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805989" y="3114104"/>
            <a:ext cx="184148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396" y="985952"/>
            <a:ext cx="3927281" cy="254326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9FD36FE-FFAC-45BE-9667-98CA396B814F}"/>
              </a:ext>
            </a:extLst>
          </p:cNvPr>
          <p:cNvSpPr txBox="1"/>
          <p:nvPr/>
        </p:nvSpPr>
        <p:spPr>
          <a:xfrm>
            <a:off x="8182144" y="3509721"/>
            <a:ext cx="3617783" cy="307777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Counts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number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of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“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synchronized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“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events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, </a:t>
            </a:r>
            <a:r>
              <a:rPr kumimoji="0" lang="en-IN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</a:t>
            </a:r>
            <a:r>
              <a:rPr kumimoji="0" lang="en-I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kumimoji="0" lang="en-IN" sz="14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</a:t>
            </a:r>
            <a:r>
              <a:rPr kumimoji="0" lang="en-IN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|</a:t>
            </a:r>
            <a:r>
              <a:rPr kumimoji="0" lang="en-IN" sz="14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j</a:t>
            </a:r>
            <a:r>
              <a:rPr kumimoji="0" lang="en-I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  <a:endParaRPr kumimoji="0" lang="en-IN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6726908" y="2461947"/>
            <a:ext cx="1296000" cy="173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229895" y="5058623"/>
            <a:ext cx="24736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>
                  <a:lumMod val="60000"/>
                  <a:lumOff val="40000"/>
                </a:srgbClr>
              </a:buClr>
              <a:buSzPct val="90000"/>
              <a:tabLst/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Network 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Measure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</a:t>
            </a:r>
          </a:p>
          <a:p>
            <a:pPr marL="285750" indent="-285750">
              <a:buClr>
                <a:srgbClr val="4472C4">
                  <a:lumMod val="60000"/>
                  <a:lumOff val="40000"/>
                </a:srgbClr>
              </a:buClr>
              <a:buSzPct val="90000"/>
              <a:buFont typeface="Calibri" panose="020F0502020204030204" pitchFamily="34" charset="0"/>
              <a:buChar char="–"/>
              <a:defRPr/>
            </a:pP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Degree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of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connections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of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one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node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with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other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nodes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46" name="Rectangle 45"/>
          <p:cNvSpPr/>
          <p:nvPr/>
        </p:nvSpPr>
        <p:spPr>
          <a:xfrm>
            <a:off x="9168236" y="5361639"/>
            <a:ext cx="23820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>
                  <a:lumMod val="60000"/>
                  <a:lumOff val="40000"/>
                </a:srgbClr>
              </a:buClr>
              <a:buSzPct val="90000"/>
              <a:tabLst/>
              <a:defRPr/>
            </a:pP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Dataset – 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TRMM </a:t>
            </a:r>
            <a:r>
              <a:rPr kumimoji="0" lang="en-IN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3B42 V7, daily total precipitation (1998-2019), 0.25°x0.25° spatial res., Jun-Jul-Aug</a:t>
            </a:r>
          </a:p>
          <a:p>
            <a:pPr marL="285750" indent="-285750" algn="r">
              <a:buClr>
                <a:srgbClr val="4472C4">
                  <a:lumMod val="60000"/>
                  <a:lumOff val="40000"/>
                </a:srgbClr>
              </a:buClr>
              <a:buSzPct val="90000"/>
              <a:buFont typeface="Calibri" panose="020F0502020204030204" pitchFamily="34" charset="0"/>
              <a:buChar char="–"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Events 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&gt; 90</a:t>
            </a:r>
            <a:r>
              <a:rPr kumimoji="0" lang="de-DE" sz="1200" b="0" i="0" u="none" strike="noStrike" kern="0" cap="none" spc="0" normalizeH="0" baseline="3000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th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perc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.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of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wet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days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for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each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location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.</a:t>
            </a:r>
            <a:endParaRPr kumimoji="0" lang="de-DE" sz="1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7" name="Date Placeholder 4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shraddha.gupta@pik-potsdam.de</a:t>
            </a:r>
            <a:endParaRPr lang="en-IN" dirty="0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46ED-CC1F-49D0-AFA3-1583D365E92A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35" name="TextBox 34"/>
          <p:cNvSpPr txBox="1"/>
          <p:nvPr/>
        </p:nvSpPr>
        <p:spPr>
          <a:xfrm>
            <a:off x="5094056" y="1054738"/>
            <a:ext cx="1728196" cy="30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Precipitation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350905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3" grpId="0"/>
      <p:bldP spid="15" grpId="0" animBg="1"/>
      <p:bldP spid="16" grpId="0" animBg="1"/>
      <p:bldP spid="17" grpId="0" animBg="1"/>
      <p:bldP spid="18" grpId="0" animBg="1"/>
      <p:bldP spid="21" grpId="0"/>
      <p:bldP spid="23" grpId="0"/>
      <p:bldP spid="2" grpId="0"/>
      <p:bldP spid="33" grpId="0" animBg="1"/>
      <p:bldP spid="44" grpId="0"/>
      <p:bldP spid="46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shraddha.gupta@pik-potsdam.de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CAFE Final Conference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46ED-CC1F-49D0-AFA3-1583D365E92A}" type="slidenum">
              <a:rPr lang="en-IN" smtClean="0"/>
              <a:pPr/>
              <a:t>3</a:t>
            </a:fld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393" y="1163732"/>
            <a:ext cx="9902046" cy="471341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05A9F19C-8277-4893-9EB1-82F743A58B5B}"/>
              </a:ext>
            </a:extLst>
          </p:cNvPr>
          <p:cNvSpPr txBox="1">
            <a:spLocks/>
          </p:cNvSpPr>
          <p:nvPr/>
        </p:nvSpPr>
        <p:spPr>
          <a:xfrm>
            <a:off x="587374" y="300452"/>
            <a:ext cx="8862713" cy="5794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Precipitation</a:t>
            </a:r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Networks – </a:t>
            </a:r>
            <a:r>
              <a:rPr lang="de-DE" sz="2800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ISM-EASM Interaction</a:t>
            </a:r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sz="3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4672" y="3520440"/>
            <a:ext cx="10259568" cy="24481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731497" y="5944987"/>
            <a:ext cx="3651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Gupta </a:t>
            </a:r>
            <a:r>
              <a:rPr lang="de-DE" sz="1400" i="1" dirty="0" smtClean="0"/>
              <a:t>et al</a:t>
            </a:r>
            <a:r>
              <a:rPr lang="de-DE" sz="1400" dirty="0"/>
              <a:t>. (2022), </a:t>
            </a:r>
            <a:r>
              <a:rPr lang="de-DE" sz="1400" dirty="0" smtClean="0"/>
              <a:t>Int. J. </a:t>
            </a:r>
            <a:r>
              <a:rPr lang="de-DE" sz="1400" dirty="0" err="1" smtClean="0"/>
              <a:t>Climatol</a:t>
            </a:r>
            <a:r>
              <a:rPr lang="de-DE" sz="1400" dirty="0" smtClean="0"/>
              <a:t>., 1-16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158886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shraddha.gupta@pik-potsdam.de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CAFE Final Conference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46ED-CC1F-49D0-AFA3-1583D365E92A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05A9F19C-8277-4893-9EB1-82F743A58B5B}"/>
              </a:ext>
            </a:extLst>
          </p:cNvPr>
          <p:cNvSpPr txBox="1">
            <a:spLocks/>
          </p:cNvSpPr>
          <p:nvPr/>
        </p:nvSpPr>
        <p:spPr>
          <a:xfrm>
            <a:off x="587374" y="300452"/>
            <a:ext cx="8862713" cy="5794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Precipitation</a:t>
            </a:r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Networks – </a:t>
            </a:r>
            <a:r>
              <a:rPr lang="de-DE" sz="2800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ISM-EASM Interaction</a:t>
            </a:r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sz="3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32" y="1111710"/>
            <a:ext cx="3854048" cy="45181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18730" y="1166235"/>
            <a:ext cx="62043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identify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smtClean="0"/>
              <a:t>dominant </a:t>
            </a:r>
            <a:r>
              <a:rPr lang="de-DE" dirty="0" err="1" smtClean="0"/>
              <a:t>synchronization</a:t>
            </a:r>
            <a:r>
              <a:rPr lang="de-DE" dirty="0" smtClean="0"/>
              <a:t> </a:t>
            </a:r>
            <a:r>
              <a:rPr lang="de-DE" dirty="0" err="1" smtClean="0"/>
              <a:t>pathways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ISM </a:t>
            </a:r>
            <a:r>
              <a:rPr lang="de-DE" dirty="0" err="1" smtClean="0"/>
              <a:t>and</a:t>
            </a:r>
            <a:r>
              <a:rPr lang="de-DE" dirty="0" smtClean="0"/>
              <a:t> EASM</a:t>
            </a:r>
            <a:endParaRPr lang="de-DE" dirty="0"/>
          </a:p>
          <a:p>
            <a:pPr marL="742950" lvl="1" indent="-285750"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</a:pPr>
            <a:r>
              <a:rPr lang="de-DE" sz="1500" b="1" dirty="0" smtClean="0"/>
              <a:t>Southern Mode: </a:t>
            </a:r>
            <a:r>
              <a:rPr lang="de-DE" sz="1500" dirty="0" err="1" smtClean="0"/>
              <a:t>Arabian</a:t>
            </a:r>
            <a:r>
              <a:rPr lang="de-DE" sz="1500" dirty="0" smtClean="0"/>
              <a:t> </a:t>
            </a:r>
            <a:r>
              <a:rPr lang="de-DE" sz="1500" dirty="0" err="1"/>
              <a:t>Sea</a:t>
            </a:r>
            <a:r>
              <a:rPr lang="de-DE" sz="1500" dirty="0"/>
              <a:t> </a:t>
            </a:r>
            <a:r>
              <a:rPr lang="de-DE" sz="1500" dirty="0" err="1"/>
              <a:t>and</a:t>
            </a:r>
            <a:r>
              <a:rPr lang="de-DE" sz="1500" dirty="0"/>
              <a:t> South-western </a:t>
            </a:r>
            <a:r>
              <a:rPr lang="de-DE" sz="1500" dirty="0" err="1"/>
              <a:t>part</a:t>
            </a:r>
            <a:r>
              <a:rPr lang="de-DE" sz="1500" dirty="0"/>
              <a:t> </a:t>
            </a:r>
            <a:r>
              <a:rPr lang="de-DE" sz="1500" dirty="0" err="1"/>
              <a:t>of</a:t>
            </a:r>
            <a:r>
              <a:rPr lang="de-DE" sz="1500" dirty="0"/>
              <a:t> </a:t>
            </a:r>
            <a:r>
              <a:rPr lang="de-DE" sz="1500" dirty="0" err="1"/>
              <a:t>India</a:t>
            </a:r>
            <a:r>
              <a:rPr lang="de-DE" sz="1500" dirty="0"/>
              <a:t> </a:t>
            </a:r>
            <a:r>
              <a:rPr lang="de-DE" sz="1500" dirty="0" err="1"/>
              <a:t>with</a:t>
            </a:r>
            <a:r>
              <a:rPr lang="de-DE" sz="1500" dirty="0"/>
              <a:t> Southern China (</a:t>
            </a:r>
            <a:r>
              <a:rPr lang="de-DE" sz="1500" dirty="0" err="1"/>
              <a:t>Yangtze</a:t>
            </a:r>
            <a:r>
              <a:rPr lang="de-DE" sz="1500" dirty="0"/>
              <a:t> </a:t>
            </a:r>
            <a:r>
              <a:rPr lang="de-DE" sz="1500" dirty="0" err="1"/>
              <a:t>river</a:t>
            </a:r>
            <a:r>
              <a:rPr lang="de-DE" sz="1500" dirty="0"/>
              <a:t> </a:t>
            </a:r>
            <a:r>
              <a:rPr lang="de-DE" sz="1500" dirty="0" err="1"/>
              <a:t>basin</a:t>
            </a:r>
            <a:r>
              <a:rPr lang="de-DE" sz="1500" dirty="0"/>
              <a:t> – </a:t>
            </a:r>
            <a:r>
              <a:rPr lang="de-DE" sz="1500" dirty="0" err="1"/>
              <a:t>Meiyu</a:t>
            </a:r>
            <a:r>
              <a:rPr lang="de-DE" sz="1500" dirty="0"/>
              <a:t> </a:t>
            </a:r>
            <a:r>
              <a:rPr lang="de-DE" sz="1500" dirty="0" err="1"/>
              <a:t>rainfall</a:t>
            </a:r>
            <a:r>
              <a:rPr lang="de-DE" sz="1500" dirty="0" smtClean="0"/>
              <a:t>)</a:t>
            </a:r>
          </a:p>
          <a:p>
            <a:pPr marL="742950" lvl="1" indent="-285750"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</a:pPr>
            <a:r>
              <a:rPr lang="de-DE" sz="1500" b="1" dirty="0" smtClean="0"/>
              <a:t>Northern Mode: </a:t>
            </a:r>
            <a:r>
              <a:rPr lang="de-DE" sz="1500" dirty="0" smtClean="0"/>
              <a:t>Northern </a:t>
            </a:r>
            <a:r>
              <a:rPr lang="de-DE" sz="1500" dirty="0" err="1"/>
              <a:t>and</a:t>
            </a:r>
            <a:r>
              <a:rPr lang="de-DE" sz="1500" dirty="0"/>
              <a:t> Central </a:t>
            </a:r>
            <a:r>
              <a:rPr lang="de-DE" sz="1500" dirty="0" err="1"/>
              <a:t>part</a:t>
            </a:r>
            <a:r>
              <a:rPr lang="de-DE" sz="1500" dirty="0"/>
              <a:t> </a:t>
            </a:r>
            <a:r>
              <a:rPr lang="de-DE" sz="1500" dirty="0" err="1"/>
              <a:t>of</a:t>
            </a:r>
            <a:r>
              <a:rPr lang="de-DE" sz="1500" dirty="0"/>
              <a:t> </a:t>
            </a:r>
            <a:r>
              <a:rPr lang="de-DE" sz="1500" dirty="0" err="1"/>
              <a:t>India</a:t>
            </a:r>
            <a:r>
              <a:rPr lang="de-DE" sz="1500" dirty="0"/>
              <a:t> </a:t>
            </a:r>
            <a:r>
              <a:rPr lang="de-DE" sz="1500" dirty="0" err="1"/>
              <a:t>with</a:t>
            </a:r>
            <a:r>
              <a:rPr lang="de-DE" sz="1500" dirty="0"/>
              <a:t> Northern China (Beijing, Tianjin etc., </a:t>
            </a:r>
            <a:r>
              <a:rPr lang="de-DE" sz="1500" dirty="0" err="1"/>
              <a:t>near</a:t>
            </a:r>
            <a:r>
              <a:rPr lang="de-DE" sz="1500" dirty="0"/>
              <a:t> </a:t>
            </a:r>
            <a:r>
              <a:rPr lang="de-DE" sz="1500" dirty="0" err="1"/>
              <a:t>the</a:t>
            </a:r>
            <a:r>
              <a:rPr lang="de-DE" sz="1500" dirty="0"/>
              <a:t> Yellow River</a:t>
            </a:r>
            <a:r>
              <a:rPr lang="de-DE" sz="1500" dirty="0" smtClean="0"/>
              <a:t>)</a:t>
            </a:r>
            <a:endParaRPr lang="de-DE" sz="15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351" y="2947522"/>
            <a:ext cx="3363449" cy="25957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8730" y="3022190"/>
            <a:ext cx="27349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IN" dirty="0"/>
              <a:t>The month-wise distribution of days with </a:t>
            </a:r>
            <a:r>
              <a:rPr lang="en-IN" i="1" dirty="0"/>
              <a:t>high </a:t>
            </a:r>
            <a:r>
              <a:rPr lang="en-IN" i="1" dirty="0" smtClean="0"/>
              <a:t>Extreme Rainfall Events synchronization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endParaRPr lang="en-IN" dirty="0" smtClean="0"/>
          </a:p>
          <a:p>
            <a:pPr marL="742950" lvl="1" indent="-285750"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</a:pPr>
            <a:r>
              <a:rPr lang="de-DE" sz="1500" b="1" dirty="0"/>
              <a:t>Southern Mode: </a:t>
            </a:r>
            <a:r>
              <a:rPr lang="de-DE" sz="1500" dirty="0" smtClean="0"/>
              <a:t>June</a:t>
            </a:r>
          </a:p>
          <a:p>
            <a:pPr marL="742950" lvl="1" indent="-285750"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</a:pPr>
            <a:r>
              <a:rPr lang="de-DE" sz="1500" b="1" dirty="0" smtClean="0"/>
              <a:t>Northern </a:t>
            </a:r>
            <a:r>
              <a:rPr lang="de-DE" sz="1500" b="1" dirty="0"/>
              <a:t>Mode</a:t>
            </a:r>
            <a:r>
              <a:rPr lang="de-DE" sz="1500" b="1" dirty="0" smtClean="0"/>
              <a:t>: </a:t>
            </a:r>
            <a:r>
              <a:rPr lang="de-DE" sz="1500" dirty="0" err="1" smtClean="0"/>
              <a:t>July</a:t>
            </a:r>
            <a:endParaRPr lang="de-DE" dirty="0"/>
          </a:p>
        </p:txBody>
      </p:sp>
      <p:sp>
        <p:nvSpPr>
          <p:cNvPr id="13" name="TextBox 12"/>
          <p:cNvSpPr txBox="1"/>
          <p:nvPr/>
        </p:nvSpPr>
        <p:spPr>
          <a:xfrm>
            <a:off x="8323408" y="5944987"/>
            <a:ext cx="30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Gupta </a:t>
            </a:r>
            <a:r>
              <a:rPr lang="de-DE" sz="1400" i="1" dirty="0" smtClean="0"/>
              <a:t>et al</a:t>
            </a:r>
            <a:r>
              <a:rPr lang="de-DE" sz="1400" dirty="0"/>
              <a:t>. (2022), </a:t>
            </a:r>
            <a:r>
              <a:rPr lang="de-DE" sz="1400" dirty="0" smtClean="0"/>
              <a:t>Int. J. </a:t>
            </a:r>
            <a:r>
              <a:rPr lang="de-DE" sz="1400" dirty="0" err="1" smtClean="0"/>
              <a:t>Climatol</a:t>
            </a:r>
            <a:r>
              <a:rPr lang="de-DE" sz="1400" dirty="0" smtClean="0"/>
              <a:t>., 1-16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73711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shraddha.gupta@pik-potsdam.de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CAFE Final Conference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46ED-CC1F-49D0-AFA3-1583D365E92A}" type="slidenum">
              <a:rPr lang="en-IN" smtClean="0"/>
              <a:pPr/>
              <a:t>5</a:t>
            </a:fld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083" y="679438"/>
            <a:ext cx="6504939" cy="566776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05A9F19C-8277-4893-9EB1-82F743A58B5B}"/>
              </a:ext>
            </a:extLst>
          </p:cNvPr>
          <p:cNvSpPr txBox="1">
            <a:spLocks/>
          </p:cNvSpPr>
          <p:nvPr/>
        </p:nvSpPr>
        <p:spPr>
          <a:xfrm>
            <a:off x="587374" y="300452"/>
            <a:ext cx="8862713" cy="5794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Atmospheric</a:t>
            </a:r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Circulations</a:t>
            </a:r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de-DE" sz="2800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ISM-EASM Interaction</a:t>
            </a:r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sz="3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7564" y="885612"/>
            <a:ext cx="413639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de-DE" dirty="0" err="1" smtClean="0"/>
              <a:t>Identification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times</a:t>
            </a:r>
            <a:r>
              <a:rPr lang="de-DE" dirty="0" smtClean="0"/>
              <a:t> (Day 0) </a:t>
            </a:r>
            <a:r>
              <a:rPr lang="de-DE" dirty="0" err="1" smtClean="0"/>
              <a:t>of</a:t>
            </a:r>
            <a:r>
              <a:rPr lang="de-DE" dirty="0" smtClean="0"/>
              <a:t> high </a:t>
            </a:r>
            <a:r>
              <a:rPr lang="de-DE" dirty="0" err="1" smtClean="0"/>
              <a:t>rainfall</a:t>
            </a:r>
            <a:r>
              <a:rPr lang="de-DE" dirty="0" smtClean="0"/>
              <a:t> </a:t>
            </a:r>
            <a:r>
              <a:rPr lang="de-DE" dirty="0" err="1" smtClean="0"/>
              <a:t>synchronization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.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endParaRPr lang="de-DE" dirty="0" smtClean="0"/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de-DE" dirty="0" err="1" smtClean="0"/>
              <a:t>Compute</a:t>
            </a:r>
            <a:r>
              <a:rPr lang="de-DE" dirty="0" smtClean="0"/>
              <a:t> </a:t>
            </a:r>
            <a:r>
              <a:rPr lang="de-DE" dirty="0" err="1" smtClean="0"/>
              <a:t>composites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associated</a:t>
            </a:r>
            <a:r>
              <a:rPr lang="de-DE" dirty="0" smtClean="0"/>
              <a:t> large-</a:t>
            </a:r>
            <a:r>
              <a:rPr lang="de-DE" dirty="0" err="1" smtClean="0"/>
              <a:t>scale</a:t>
            </a:r>
            <a:r>
              <a:rPr lang="de-DE" dirty="0" smtClean="0"/>
              <a:t> </a:t>
            </a:r>
            <a:r>
              <a:rPr lang="de-DE" dirty="0" err="1" smtClean="0"/>
              <a:t>atmospheric</a:t>
            </a:r>
            <a:r>
              <a:rPr lang="de-DE" dirty="0" smtClean="0"/>
              <a:t> </a:t>
            </a:r>
            <a:r>
              <a:rPr lang="de-DE" dirty="0" err="1" smtClean="0"/>
              <a:t>circulation</a:t>
            </a:r>
            <a:r>
              <a:rPr lang="de-DE" dirty="0" smtClean="0"/>
              <a:t> (Wind, GPH, etc.)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moisture</a:t>
            </a:r>
            <a:r>
              <a:rPr lang="de-DE" dirty="0" smtClean="0"/>
              <a:t> </a:t>
            </a:r>
            <a:r>
              <a:rPr lang="de-DE" dirty="0" err="1" smtClean="0"/>
              <a:t>transport</a:t>
            </a:r>
            <a:r>
              <a:rPr lang="de-DE" dirty="0" smtClean="0"/>
              <a:t> </a:t>
            </a:r>
            <a:r>
              <a:rPr lang="de-DE" dirty="0" err="1" smtClean="0"/>
              <a:t>patterns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ERA5.</a:t>
            </a:r>
            <a:endParaRPr lang="de-DE" dirty="0" smtClean="0"/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de-DE" sz="1600" b="1" dirty="0" smtClean="0"/>
              <a:t>Southern </a:t>
            </a:r>
            <a:r>
              <a:rPr lang="de-DE" sz="1600" b="1" dirty="0" err="1" smtClean="0"/>
              <a:t>mode</a:t>
            </a:r>
            <a:r>
              <a:rPr lang="de-DE" sz="1600" b="1" dirty="0" smtClean="0"/>
              <a:t>: </a:t>
            </a:r>
            <a:r>
              <a:rPr lang="de-DE" sz="1600" dirty="0" err="1" smtClean="0"/>
              <a:t>Onset</a:t>
            </a:r>
            <a:r>
              <a:rPr lang="de-DE" sz="1600" dirty="0" smtClean="0"/>
              <a:t> </a:t>
            </a:r>
            <a:r>
              <a:rPr lang="de-DE" sz="1600" dirty="0" err="1" smtClean="0"/>
              <a:t>conditions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monsoon</a:t>
            </a:r>
            <a:r>
              <a:rPr lang="de-DE" sz="1600" dirty="0" smtClean="0"/>
              <a:t>, </a:t>
            </a:r>
            <a:r>
              <a:rPr lang="de-DE" sz="1600" dirty="0" err="1" smtClean="0"/>
              <a:t>convergence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low</a:t>
            </a:r>
            <a:r>
              <a:rPr lang="de-DE" sz="1600" dirty="0" smtClean="0"/>
              <a:t>-level </a:t>
            </a:r>
            <a:r>
              <a:rPr lang="de-DE" sz="1600" dirty="0" err="1" smtClean="0"/>
              <a:t>winds</a:t>
            </a:r>
            <a:r>
              <a:rPr lang="de-DE" sz="1600" dirty="0" smtClean="0"/>
              <a:t>, </a:t>
            </a:r>
            <a:r>
              <a:rPr lang="de-DE" sz="1600" dirty="0" err="1" smtClean="0"/>
              <a:t>movement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+WPSH </a:t>
            </a:r>
            <a:r>
              <a:rPr lang="de-DE" sz="1600" dirty="0" err="1" smtClean="0"/>
              <a:t>causes</a:t>
            </a:r>
            <a:r>
              <a:rPr lang="de-DE" sz="1600" dirty="0" smtClean="0"/>
              <a:t> ARB </a:t>
            </a:r>
            <a:r>
              <a:rPr lang="de-DE" sz="1600" dirty="0" smtClean="0">
                <a:sym typeface="Wingdings" panose="05000000000000000000" pitchFamily="2" charset="2"/>
              </a:rPr>
              <a:t>SCN </a:t>
            </a:r>
            <a:r>
              <a:rPr lang="de-DE" sz="1600" dirty="0" err="1" smtClean="0">
                <a:sym typeface="Wingdings" panose="05000000000000000000" pitchFamily="2" charset="2"/>
              </a:rPr>
              <a:t>synchronization</a:t>
            </a:r>
            <a:r>
              <a:rPr lang="de-DE" sz="1600" dirty="0" smtClean="0"/>
              <a:t>.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de-DE" sz="1600" b="1" dirty="0" smtClean="0"/>
              <a:t>Northern </a:t>
            </a:r>
            <a:r>
              <a:rPr lang="de-DE" sz="1600" b="1" dirty="0" err="1" smtClean="0"/>
              <a:t>mode</a:t>
            </a:r>
            <a:r>
              <a:rPr lang="de-DE" sz="1600" b="1" dirty="0" smtClean="0"/>
              <a:t>: </a:t>
            </a:r>
            <a:r>
              <a:rPr lang="de-DE" sz="1600" dirty="0" smtClean="0"/>
              <a:t>A-C-A in </a:t>
            </a:r>
            <a:r>
              <a:rPr lang="de-DE" sz="1600" dirty="0" err="1" smtClean="0"/>
              <a:t>upper</a:t>
            </a:r>
            <a:r>
              <a:rPr lang="de-DE" sz="1600" dirty="0" smtClean="0"/>
              <a:t> </a:t>
            </a:r>
            <a:r>
              <a:rPr lang="de-DE" sz="1600" dirty="0" err="1" smtClean="0"/>
              <a:t>level</a:t>
            </a:r>
            <a:r>
              <a:rPr lang="de-DE" sz="1600" dirty="0" smtClean="0"/>
              <a:t>, </a:t>
            </a:r>
            <a:r>
              <a:rPr lang="de-DE" sz="1600" dirty="0" err="1" smtClean="0"/>
              <a:t>Bonin</a:t>
            </a:r>
            <a:r>
              <a:rPr lang="de-DE" sz="1600" dirty="0" smtClean="0"/>
              <a:t> High </a:t>
            </a:r>
            <a:r>
              <a:rPr lang="de-DE" sz="1600" dirty="0" err="1" smtClean="0"/>
              <a:t>over</a:t>
            </a:r>
            <a:r>
              <a:rPr lang="de-DE" sz="1600" dirty="0" smtClean="0"/>
              <a:t> Japan </a:t>
            </a:r>
            <a:r>
              <a:rPr lang="de-DE" sz="1600" dirty="0" err="1" smtClean="0"/>
              <a:t>leads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dry </a:t>
            </a:r>
            <a:r>
              <a:rPr lang="de-DE" sz="1600" dirty="0" err="1" smtClean="0"/>
              <a:t>spells</a:t>
            </a:r>
            <a:r>
              <a:rPr lang="de-DE" sz="1600" dirty="0" smtClean="0"/>
              <a:t>, high in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upper</a:t>
            </a:r>
            <a:r>
              <a:rPr lang="de-DE" sz="1600" dirty="0" smtClean="0"/>
              <a:t> </a:t>
            </a:r>
            <a:r>
              <a:rPr lang="de-DE" sz="1600" dirty="0" err="1" smtClean="0"/>
              <a:t>level</a:t>
            </a:r>
            <a:r>
              <a:rPr lang="de-DE" sz="1600" dirty="0" smtClean="0"/>
              <a:t> </a:t>
            </a:r>
            <a:r>
              <a:rPr lang="de-DE" sz="1600" dirty="0" err="1" smtClean="0"/>
              <a:t>while</a:t>
            </a:r>
            <a:r>
              <a:rPr lang="de-DE" sz="1600" dirty="0" smtClean="0"/>
              <a:t> </a:t>
            </a:r>
            <a:r>
              <a:rPr lang="de-DE" sz="1600" dirty="0" err="1" smtClean="0"/>
              <a:t>low</a:t>
            </a:r>
            <a:r>
              <a:rPr lang="de-DE" sz="1600" dirty="0" smtClean="0"/>
              <a:t> in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lower</a:t>
            </a:r>
            <a:r>
              <a:rPr lang="de-DE" sz="1600" dirty="0"/>
              <a:t> </a:t>
            </a:r>
            <a:r>
              <a:rPr lang="de-DE" sz="1600" dirty="0" err="1" smtClean="0"/>
              <a:t>levels</a:t>
            </a:r>
            <a:r>
              <a:rPr lang="de-DE" sz="1600" dirty="0" smtClean="0"/>
              <a:t> (CMZ </a:t>
            </a:r>
            <a:r>
              <a:rPr lang="de-DE" sz="1600" dirty="0" err="1" smtClean="0"/>
              <a:t>and</a:t>
            </a:r>
            <a:r>
              <a:rPr lang="de-DE" sz="1600" dirty="0" smtClean="0"/>
              <a:t> NCN) </a:t>
            </a:r>
            <a:r>
              <a:rPr lang="de-DE" sz="1600" dirty="0" err="1" smtClean="0"/>
              <a:t>leads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enhanced</a:t>
            </a:r>
            <a:r>
              <a:rPr lang="de-DE" sz="1600" dirty="0" smtClean="0"/>
              <a:t> </a:t>
            </a:r>
            <a:r>
              <a:rPr lang="de-DE" sz="1600" dirty="0" err="1" smtClean="0"/>
              <a:t>synchronous</a:t>
            </a:r>
            <a:r>
              <a:rPr lang="de-DE" sz="1600" dirty="0" smtClean="0"/>
              <a:t> </a:t>
            </a:r>
            <a:r>
              <a:rPr lang="de-DE" sz="1600" dirty="0" err="1" smtClean="0"/>
              <a:t>rainfall</a:t>
            </a:r>
            <a:r>
              <a:rPr lang="de-DE" sz="1600" dirty="0" smtClean="0"/>
              <a:t> </a:t>
            </a:r>
            <a:r>
              <a:rPr lang="de-DE" sz="1600" dirty="0" err="1" smtClean="0"/>
              <a:t>over</a:t>
            </a:r>
            <a:r>
              <a:rPr lang="de-DE" sz="1600" dirty="0" smtClean="0"/>
              <a:t> CMZ </a:t>
            </a:r>
            <a:r>
              <a:rPr lang="de-DE" sz="1600" dirty="0" err="1" smtClean="0"/>
              <a:t>and</a:t>
            </a:r>
            <a:r>
              <a:rPr lang="de-DE" sz="1600" dirty="0" smtClean="0"/>
              <a:t> NCN.</a:t>
            </a:r>
            <a:endParaRPr lang="de-DE" sz="1600" b="1" dirty="0" smtClean="0"/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endParaRPr lang="de-DE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570246" y="997056"/>
            <a:ext cx="370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A</a:t>
            </a:r>
            <a:endParaRPr lang="en-IN" b="1" dirty="0">
              <a:solidFill>
                <a:schemeClr val="accent6">
                  <a:lumMod val="40000"/>
                  <a:lumOff val="6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96600" y="891230"/>
            <a:ext cx="370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A</a:t>
            </a:r>
            <a:endParaRPr lang="en-IN" b="1" dirty="0">
              <a:solidFill>
                <a:schemeClr val="accent6">
                  <a:lumMod val="40000"/>
                  <a:lumOff val="6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81497" y="812390"/>
            <a:ext cx="370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C</a:t>
            </a:r>
            <a:endParaRPr lang="en-IN" b="1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01459" y="3235452"/>
            <a:ext cx="1028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Comic Sans MS" panose="030F0702030302020204" pitchFamily="66" charset="0"/>
              </a:rPr>
              <a:t>+WPSH</a:t>
            </a:r>
            <a:endParaRPr lang="en-IN" sz="16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Curved Connector 14"/>
          <p:cNvCxnSpPr/>
          <p:nvPr/>
        </p:nvCxnSpPr>
        <p:spPr>
          <a:xfrm flipV="1">
            <a:off x="5866384" y="3489826"/>
            <a:ext cx="815975" cy="424392"/>
          </a:xfrm>
          <a:prstGeom prst="curvedConnector3">
            <a:avLst>
              <a:gd name="adj1" fmla="val 40662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717311" y="3498970"/>
            <a:ext cx="1054073" cy="114183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296983" y="2945050"/>
            <a:ext cx="96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Comic Sans MS" panose="030F0702030302020204" pitchFamily="66" charset="0"/>
              </a:rPr>
              <a:t>+WPSH</a:t>
            </a:r>
            <a:endParaRPr lang="en-IN" sz="1600" b="1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01459" y="5018532"/>
            <a:ext cx="1028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Comic Sans MS" panose="030F0702030302020204" pitchFamily="66" charset="0"/>
              </a:rPr>
              <a:t>+WPSH</a:t>
            </a:r>
            <a:endParaRPr lang="en-IN" sz="16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Curved Connector 18"/>
          <p:cNvCxnSpPr/>
          <p:nvPr/>
        </p:nvCxnSpPr>
        <p:spPr>
          <a:xfrm flipV="1">
            <a:off x="5866384" y="5272906"/>
            <a:ext cx="815975" cy="424392"/>
          </a:xfrm>
          <a:prstGeom prst="curvedConnector3">
            <a:avLst>
              <a:gd name="adj1" fmla="val 40662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717311" y="5282050"/>
            <a:ext cx="1054073" cy="114183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296983" y="4856146"/>
            <a:ext cx="96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Comic Sans MS" panose="030F0702030302020204" pitchFamily="66" charset="0"/>
              </a:rPr>
              <a:t>+WPSH</a:t>
            </a:r>
            <a:endParaRPr lang="en-IN" sz="1600" b="1" dirty="0"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346005" y="1095241"/>
            <a:ext cx="1343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chemeClr val="bg1"/>
                </a:solidFill>
              </a:rPr>
              <a:t>Bonin</a:t>
            </a:r>
            <a:r>
              <a:rPr lang="de-DE" sz="1400" dirty="0" smtClean="0">
                <a:solidFill>
                  <a:schemeClr val="bg1"/>
                </a:solidFill>
              </a:rPr>
              <a:t> High</a:t>
            </a: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346004" y="2679215"/>
            <a:ext cx="1343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chemeClr val="bg1"/>
                </a:solidFill>
              </a:rPr>
              <a:t>Bonin</a:t>
            </a:r>
            <a:r>
              <a:rPr lang="de-DE" sz="1400" dirty="0" smtClean="0">
                <a:solidFill>
                  <a:schemeClr val="bg1"/>
                </a:solidFill>
              </a:rPr>
              <a:t> High</a:t>
            </a: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349305" y="4706159"/>
            <a:ext cx="1343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chemeClr val="bg1"/>
                </a:solidFill>
              </a:rPr>
              <a:t>Bonin</a:t>
            </a:r>
            <a:r>
              <a:rPr lang="de-DE" sz="1400" dirty="0" smtClean="0">
                <a:solidFill>
                  <a:schemeClr val="bg1"/>
                </a:solidFill>
              </a:rPr>
              <a:t> High</a:t>
            </a: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687836" y="4786104"/>
            <a:ext cx="370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L</a:t>
            </a:r>
            <a:endParaRPr lang="en-IN" b="1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126031" y="4495456"/>
            <a:ext cx="370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L</a:t>
            </a:r>
            <a:endParaRPr lang="en-IN" b="1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39937" y="4982193"/>
            <a:ext cx="370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C</a:t>
            </a:r>
            <a:endParaRPr lang="en-IN" b="1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36889" y="3177777"/>
            <a:ext cx="370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C</a:t>
            </a:r>
            <a:endParaRPr lang="en-IN" b="1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609733" y="651503"/>
            <a:ext cx="705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(Day 0)</a:t>
            </a:r>
            <a:endParaRPr lang="en-IN" sz="140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866384" y="1271331"/>
            <a:ext cx="1591825" cy="113875"/>
          </a:xfrm>
          <a:prstGeom prst="straightConnector1">
            <a:avLst/>
          </a:prstGeom>
          <a:ln w="3810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458209" y="651503"/>
            <a:ext cx="705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(Day 0)</a:t>
            </a:r>
            <a:endParaRPr lang="en-IN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731497" y="5944987"/>
            <a:ext cx="3651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Gupta </a:t>
            </a:r>
            <a:r>
              <a:rPr lang="de-DE" sz="1400" i="1" dirty="0" smtClean="0"/>
              <a:t>et al</a:t>
            </a:r>
            <a:r>
              <a:rPr lang="de-DE" sz="1400" dirty="0"/>
              <a:t>. (2022), </a:t>
            </a:r>
            <a:r>
              <a:rPr lang="de-DE" sz="1400" dirty="0" smtClean="0"/>
              <a:t>Int. J. </a:t>
            </a:r>
            <a:r>
              <a:rPr lang="de-DE" sz="1400" dirty="0" err="1" smtClean="0"/>
              <a:t>Climatol</a:t>
            </a:r>
            <a:r>
              <a:rPr lang="de-DE" sz="1400" dirty="0" smtClean="0"/>
              <a:t>., 1-16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137647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7" grpId="0"/>
      <p:bldP spid="18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1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4975" y="753773"/>
            <a:ext cx="6522938" cy="5556373"/>
            <a:chOff x="4994975" y="753773"/>
            <a:chExt cx="6522938" cy="555637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94975" y="4412201"/>
              <a:ext cx="6468066" cy="189794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t="-1" b="2095"/>
            <a:stretch/>
          </p:blipFill>
          <p:spPr>
            <a:xfrm>
              <a:off x="5044470" y="2572412"/>
              <a:ext cx="6418572" cy="19336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b="2669"/>
            <a:stretch/>
          </p:blipFill>
          <p:spPr>
            <a:xfrm>
              <a:off x="5044470" y="753773"/>
              <a:ext cx="6473443" cy="1999053"/>
            </a:xfrm>
            <a:prstGeom prst="rect">
              <a:avLst/>
            </a:prstGeom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shraddha.gupta@pik-potsdam.de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CAFE Final Conference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46ED-CC1F-49D0-AFA3-1583D365E92A}" type="slidenum">
              <a:rPr lang="en-IN" smtClean="0"/>
              <a:pPr/>
              <a:t>6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7458209" y="761233"/>
            <a:ext cx="705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(Day 0)</a:t>
            </a:r>
            <a:endParaRPr lang="en-IN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609733" y="761231"/>
            <a:ext cx="705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(Day 0)</a:t>
            </a:r>
            <a:endParaRPr lang="en-IN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184726" y="6041945"/>
            <a:ext cx="940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(Day 0-14)</a:t>
            </a:r>
            <a:endParaRPr lang="en-IN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372947" y="6041945"/>
            <a:ext cx="980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(Day 0-14)</a:t>
            </a:r>
            <a:endParaRPr lang="en-IN" sz="1400" dirty="0"/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5A9F19C-8277-4893-9EB1-82F743A58B5B}"/>
              </a:ext>
            </a:extLst>
          </p:cNvPr>
          <p:cNvSpPr txBox="1">
            <a:spLocks/>
          </p:cNvSpPr>
          <p:nvPr/>
        </p:nvSpPr>
        <p:spPr>
          <a:xfrm>
            <a:off x="587374" y="300452"/>
            <a:ext cx="8862713" cy="5794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Atmospheric</a:t>
            </a:r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Circulations</a:t>
            </a:r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de-DE" sz="2800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ISM-EASM Interaction</a:t>
            </a:r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sz="3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67148" y="2589196"/>
            <a:ext cx="45719" cy="1828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5490007" y="1377010"/>
            <a:ext cx="1028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smtClean="0">
                <a:latin typeface="Comic Sans MS" panose="030F0702030302020204" pitchFamily="66" charset="0"/>
              </a:rPr>
              <a:t>k=7</a:t>
            </a:r>
            <a:endParaRPr lang="en-IN" sz="1600" b="1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91368" y="1199443"/>
            <a:ext cx="1028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Comic Sans MS" panose="030F0702030302020204" pitchFamily="66" charset="0"/>
              </a:rPr>
              <a:t>k=5</a:t>
            </a:r>
            <a:endParaRPr lang="en-IN" sz="1600" b="1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46336" y="1078152"/>
            <a:ext cx="1728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Comic Sans MS" panose="030F0702030302020204" pitchFamily="66" charset="0"/>
              </a:rPr>
              <a:t>Silk Road </a:t>
            </a:r>
            <a:r>
              <a:rPr lang="de-DE" sz="1400" b="1" dirty="0" err="1" smtClean="0">
                <a:latin typeface="Comic Sans MS" panose="030F0702030302020204" pitchFamily="66" charset="0"/>
              </a:rPr>
              <a:t>pattern</a:t>
            </a:r>
            <a:endParaRPr lang="en-IN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183981" y="4949072"/>
            <a:ext cx="1074658" cy="433707"/>
          </a:xfrm>
          <a:prstGeom prst="straightConnector1">
            <a:avLst/>
          </a:prstGeom>
          <a:ln w="3810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92238" y="1161247"/>
            <a:ext cx="411015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de-DE" dirty="0" err="1" smtClean="0"/>
              <a:t>Identification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times</a:t>
            </a:r>
            <a:r>
              <a:rPr lang="de-DE" dirty="0" smtClean="0"/>
              <a:t> (Day )0 </a:t>
            </a:r>
            <a:r>
              <a:rPr lang="de-DE" dirty="0" err="1" smtClean="0"/>
              <a:t>of</a:t>
            </a:r>
            <a:r>
              <a:rPr lang="de-DE" dirty="0" smtClean="0"/>
              <a:t> high </a:t>
            </a:r>
            <a:r>
              <a:rPr lang="de-DE" dirty="0" err="1" smtClean="0"/>
              <a:t>rainfall</a:t>
            </a:r>
            <a:r>
              <a:rPr lang="de-DE" dirty="0" smtClean="0"/>
              <a:t> </a:t>
            </a:r>
            <a:r>
              <a:rPr lang="de-DE" dirty="0" err="1" smtClean="0"/>
              <a:t>synchronization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.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endParaRPr lang="de-DE" dirty="0" smtClean="0"/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de-DE" dirty="0" err="1" smtClean="0"/>
              <a:t>Compute</a:t>
            </a:r>
            <a:r>
              <a:rPr lang="de-DE" dirty="0" smtClean="0"/>
              <a:t> </a:t>
            </a:r>
            <a:r>
              <a:rPr lang="de-DE" dirty="0" err="1" smtClean="0"/>
              <a:t>composites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associated</a:t>
            </a:r>
            <a:r>
              <a:rPr lang="de-DE" dirty="0" smtClean="0"/>
              <a:t> large-</a:t>
            </a:r>
            <a:r>
              <a:rPr lang="de-DE" dirty="0" err="1" smtClean="0"/>
              <a:t>scale</a:t>
            </a:r>
            <a:r>
              <a:rPr lang="de-DE" dirty="0" smtClean="0"/>
              <a:t> </a:t>
            </a:r>
            <a:r>
              <a:rPr lang="de-DE" dirty="0" err="1" smtClean="0"/>
              <a:t>atmospheric</a:t>
            </a:r>
            <a:r>
              <a:rPr lang="de-DE" dirty="0" smtClean="0"/>
              <a:t> </a:t>
            </a:r>
            <a:r>
              <a:rPr lang="de-DE" dirty="0" err="1" smtClean="0"/>
              <a:t>circulation</a:t>
            </a:r>
            <a:r>
              <a:rPr lang="de-DE" dirty="0" smtClean="0"/>
              <a:t> (Wind, GPH, etc.)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moisture</a:t>
            </a:r>
            <a:r>
              <a:rPr lang="de-DE" dirty="0" smtClean="0"/>
              <a:t> </a:t>
            </a:r>
            <a:r>
              <a:rPr lang="de-DE" dirty="0" err="1" smtClean="0"/>
              <a:t>transport</a:t>
            </a:r>
            <a:r>
              <a:rPr lang="de-DE" dirty="0" smtClean="0"/>
              <a:t> </a:t>
            </a:r>
            <a:r>
              <a:rPr lang="de-DE" dirty="0" err="1" smtClean="0"/>
              <a:t>patterns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smtClean="0"/>
              <a:t> ERA5.</a:t>
            </a:r>
            <a:endParaRPr lang="de-DE" dirty="0" smtClean="0"/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de-DE" sz="1600" b="1" dirty="0" smtClean="0"/>
              <a:t>Southern </a:t>
            </a:r>
            <a:r>
              <a:rPr lang="de-DE" sz="1600" b="1" dirty="0" err="1" smtClean="0"/>
              <a:t>mode</a:t>
            </a:r>
            <a:r>
              <a:rPr lang="de-DE" sz="1600" b="1" dirty="0" smtClean="0"/>
              <a:t>: </a:t>
            </a:r>
            <a:r>
              <a:rPr lang="de-DE" sz="1600" dirty="0" err="1" smtClean="0"/>
              <a:t>Upper</a:t>
            </a:r>
            <a:r>
              <a:rPr lang="de-DE" sz="1600" dirty="0" smtClean="0"/>
              <a:t>-level </a:t>
            </a:r>
            <a:r>
              <a:rPr lang="de-DE" sz="1600" dirty="0" err="1" smtClean="0"/>
              <a:t>waves</a:t>
            </a:r>
            <a:r>
              <a:rPr lang="de-DE" sz="1600" dirty="0" smtClean="0"/>
              <a:t> </a:t>
            </a:r>
            <a:r>
              <a:rPr lang="de-DE" sz="1600" dirty="0" err="1" smtClean="0"/>
              <a:t>coming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North </a:t>
            </a:r>
            <a:r>
              <a:rPr lang="de-DE" sz="1600" dirty="0" err="1" smtClean="0"/>
              <a:t>Africa</a:t>
            </a:r>
            <a:r>
              <a:rPr lang="de-DE" sz="1600" dirty="0" smtClean="0"/>
              <a:t>, </a:t>
            </a:r>
            <a:r>
              <a:rPr lang="de-DE" sz="1600" dirty="0" err="1" smtClean="0"/>
              <a:t>higher</a:t>
            </a:r>
            <a:r>
              <a:rPr lang="de-DE" sz="1600" dirty="0" smtClean="0"/>
              <a:t> </a:t>
            </a:r>
            <a:r>
              <a:rPr lang="de-DE" sz="1600" dirty="0" err="1" smtClean="0"/>
              <a:t>wave</a:t>
            </a:r>
            <a:r>
              <a:rPr lang="de-DE" sz="1600" dirty="0" smtClean="0"/>
              <a:t> </a:t>
            </a:r>
            <a:r>
              <a:rPr lang="de-DE" sz="1600" dirty="0" err="1" smtClean="0"/>
              <a:t>numbers</a:t>
            </a:r>
            <a:r>
              <a:rPr lang="de-DE" sz="1600" dirty="0" smtClean="0"/>
              <a:t> (k=7,11), </a:t>
            </a:r>
            <a:r>
              <a:rPr lang="de-DE" sz="1600" dirty="0" err="1" smtClean="0"/>
              <a:t>Moisture</a:t>
            </a:r>
            <a:r>
              <a:rPr lang="de-DE" sz="1600" dirty="0" smtClean="0"/>
              <a:t> </a:t>
            </a:r>
            <a:r>
              <a:rPr lang="de-DE" sz="1600" dirty="0" err="1" smtClean="0"/>
              <a:t>Corridor</a:t>
            </a:r>
            <a:r>
              <a:rPr lang="de-DE" sz="1600" dirty="0" smtClean="0"/>
              <a:t> </a:t>
            </a:r>
            <a:r>
              <a:rPr lang="de-DE" sz="1600" dirty="0" err="1" smtClean="0"/>
              <a:t>established</a:t>
            </a:r>
            <a:r>
              <a:rPr lang="de-DE" sz="1600" dirty="0" smtClean="0"/>
              <a:t> in ~14 </a:t>
            </a:r>
            <a:r>
              <a:rPr lang="de-DE" sz="1600" dirty="0" err="1" smtClean="0"/>
              <a:t>days</a:t>
            </a:r>
            <a:endParaRPr lang="de-DE" sz="1600" dirty="0" smtClean="0"/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de-DE" sz="1600" b="1" dirty="0" smtClean="0"/>
              <a:t>Northern </a:t>
            </a:r>
            <a:r>
              <a:rPr lang="de-DE" sz="1600" b="1" dirty="0" err="1" smtClean="0"/>
              <a:t>mode</a:t>
            </a:r>
            <a:r>
              <a:rPr lang="de-DE" sz="1600" b="1" dirty="0" smtClean="0"/>
              <a:t>: </a:t>
            </a:r>
            <a:r>
              <a:rPr lang="de-DE" sz="1600" dirty="0" smtClean="0"/>
              <a:t>Silk Road Pattern (k=5,8), </a:t>
            </a:r>
            <a:r>
              <a:rPr lang="de-DE" sz="1600" dirty="0" err="1" smtClean="0"/>
              <a:t>local</a:t>
            </a:r>
            <a:r>
              <a:rPr lang="de-DE" sz="1600" dirty="0" smtClean="0"/>
              <a:t> </a:t>
            </a:r>
            <a:r>
              <a:rPr lang="de-DE" sz="1600" dirty="0" err="1" smtClean="0"/>
              <a:t>recycling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moisture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respective</a:t>
            </a:r>
            <a:r>
              <a:rPr lang="de-DE" sz="1600" dirty="0" smtClean="0"/>
              <a:t> Indian </a:t>
            </a:r>
            <a:r>
              <a:rPr lang="de-DE" sz="1600" dirty="0" err="1" smtClean="0"/>
              <a:t>and</a:t>
            </a:r>
            <a:r>
              <a:rPr lang="de-DE" sz="1600" dirty="0" smtClean="0"/>
              <a:t> Pacific </a:t>
            </a:r>
            <a:r>
              <a:rPr lang="de-DE" sz="1600" dirty="0" err="1" smtClean="0"/>
              <a:t>Ocean</a:t>
            </a:r>
            <a:r>
              <a:rPr lang="de-DE" sz="1600" dirty="0" smtClean="0"/>
              <a:t> </a:t>
            </a:r>
            <a:r>
              <a:rPr lang="de-DE" sz="1600" dirty="0" err="1" smtClean="0"/>
              <a:t>sources</a:t>
            </a:r>
            <a:r>
              <a:rPr lang="de-DE" sz="1600" dirty="0" smtClean="0"/>
              <a:t>.</a:t>
            </a:r>
            <a:endParaRPr lang="de-DE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31497" y="5944987"/>
            <a:ext cx="3651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Gupta </a:t>
            </a:r>
            <a:r>
              <a:rPr lang="de-DE" sz="1400" i="1" dirty="0" smtClean="0"/>
              <a:t>et al</a:t>
            </a:r>
            <a:r>
              <a:rPr lang="de-DE" sz="1400" dirty="0"/>
              <a:t>. (2022), </a:t>
            </a:r>
            <a:r>
              <a:rPr lang="de-DE" sz="1400" dirty="0" smtClean="0"/>
              <a:t>Int. J. </a:t>
            </a:r>
            <a:r>
              <a:rPr lang="de-DE" sz="1400" dirty="0" err="1" smtClean="0"/>
              <a:t>Climatol</a:t>
            </a:r>
            <a:r>
              <a:rPr lang="de-DE" sz="1400" dirty="0" smtClean="0"/>
              <a:t>., 1-16</a:t>
            </a:r>
            <a:endParaRPr lang="en-IN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8503920" y="4334256"/>
            <a:ext cx="144000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3905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shraddha.gupta@pik-potsdam.de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CAFE Final Conference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46ED-CC1F-49D0-AFA3-1583D365E92A}" type="slidenum">
              <a:rPr lang="en-IN" smtClean="0"/>
              <a:pPr/>
              <a:t>7</a:t>
            </a:fld>
            <a:endParaRPr lang="en-IN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05A9F19C-8277-4893-9EB1-82F743A58B5B}"/>
              </a:ext>
            </a:extLst>
          </p:cNvPr>
          <p:cNvSpPr txBox="1">
            <a:spLocks/>
          </p:cNvSpPr>
          <p:nvPr/>
        </p:nvSpPr>
        <p:spPr>
          <a:xfrm>
            <a:off x="587374" y="300452"/>
            <a:ext cx="8862713" cy="5794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Intraseasonal</a:t>
            </a:r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Oscillations</a:t>
            </a:r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de-DE" sz="2800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ISM-EASM Interaction</a:t>
            </a:r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sz="3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81252" y="4391829"/>
            <a:ext cx="52725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IN" sz="1600" dirty="0"/>
              <a:t>Extreme rainfall events over the Asian monsoon region are favoured by certain phases of the lower frequency mode (MJO, BSISO1), while </a:t>
            </a:r>
          </a:p>
          <a:p>
            <a:pPr marL="285750" indent="-285750"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IN" sz="1600" dirty="0" smtClean="0"/>
              <a:t>The </a:t>
            </a:r>
            <a:r>
              <a:rPr lang="en-IN" sz="1600" dirty="0"/>
              <a:t>higher frequency mode (BSISO2) may support the switch between the two </a:t>
            </a:r>
            <a:r>
              <a:rPr lang="en-IN" sz="1600" dirty="0" smtClean="0"/>
              <a:t>interaction modes</a:t>
            </a:r>
            <a:r>
              <a:rPr lang="en-IN" sz="1600" dirty="0"/>
              <a:t>.</a:t>
            </a:r>
            <a:endParaRPr lang="de-DE" sz="1600" dirty="0"/>
          </a:p>
        </p:txBody>
      </p:sp>
      <p:sp>
        <p:nvSpPr>
          <p:cNvPr id="11" name="Rectangle 10"/>
          <p:cNvSpPr/>
          <p:nvPr/>
        </p:nvSpPr>
        <p:spPr>
          <a:xfrm>
            <a:off x="731497" y="2004944"/>
            <a:ext cx="4999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de-DE" sz="1600" dirty="0" err="1"/>
              <a:t>Classify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days</a:t>
            </a:r>
            <a:r>
              <a:rPr lang="de-DE" sz="1600" dirty="0"/>
              <a:t> </a:t>
            </a:r>
            <a:r>
              <a:rPr lang="de-DE" sz="1600" dirty="0" err="1"/>
              <a:t>when</a:t>
            </a:r>
            <a:r>
              <a:rPr lang="de-DE" sz="1600" dirty="0"/>
              <a:t> high </a:t>
            </a:r>
            <a:r>
              <a:rPr lang="de-DE" sz="1600" dirty="0" err="1"/>
              <a:t>synchronization</a:t>
            </a:r>
            <a:r>
              <a:rPr lang="de-DE" sz="1600" dirty="0"/>
              <a:t> </a:t>
            </a:r>
            <a:r>
              <a:rPr lang="de-DE" sz="1600" dirty="0" err="1" smtClean="0"/>
              <a:t>occurs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each</a:t>
            </a:r>
            <a:r>
              <a:rPr lang="de-DE" sz="1600" dirty="0" smtClean="0"/>
              <a:t> </a:t>
            </a:r>
            <a:r>
              <a:rPr lang="de-DE" sz="1600" dirty="0" err="1" smtClean="0"/>
              <a:t>mode</a:t>
            </a:r>
            <a:r>
              <a:rPr lang="de-DE" sz="1600" dirty="0" smtClean="0"/>
              <a:t> </a:t>
            </a:r>
            <a:r>
              <a:rPr lang="de-DE" sz="1600" dirty="0" err="1" smtClean="0"/>
              <a:t>according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active</a:t>
            </a:r>
            <a:r>
              <a:rPr lang="de-DE" sz="1600" dirty="0" smtClean="0"/>
              <a:t>/</a:t>
            </a:r>
            <a:r>
              <a:rPr lang="de-DE" sz="1600" dirty="0" err="1" smtClean="0"/>
              <a:t>inactive</a:t>
            </a:r>
            <a:r>
              <a:rPr lang="de-DE" sz="1600" dirty="0" smtClean="0"/>
              <a:t> MJO</a:t>
            </a:r>
            <a:r>
              <a:rPr lang="de-DE" sz="1600" dirty="0"/>
              <a:t>, </a:t>
            </a:r>
            <a:r>
              <a:rPr lang="de-DE" sz="1600" dirty="0" smtClean="0"/>
              <a:t>BSISO.</a:t>
            </a:r>
            <a:endParaRPr lang="de-DE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978315" y="3070459"/>
            <a:ext cx="162259" cy="224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6986337" y="3973628"/>
            <a:ext cx="162259" cy="224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445" y="2536793"/>
            <a:ext cx="2702824" cy="276788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31497" y="5278953"/>
            <a:ext cx="4999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de-DE" sz="1600" dirty="0" smtClean="0"/>
              <a:t>~40%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days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high </a:t>
            </a:r>
            <a:r>
              <a:rPr lang="de-DE" sz="1600" dirty="0" err="1" smtClean="0"/>
              <a:t>rainfall</a:t>
            </a:r>
            <a:r>
              <a:rPr lang="de-DE" sz="1600" dirty="0" smtClean="0"/>
              <a:t> </a:t>
            </a:r>
            <a:r>
              <a:rPr lang="de-DE" sz="1600" dirty="0" err="1" smtClean="0"/>
              <a:t>synchronization</a:t>
            </a:r>
            <a:r>
              <a:rPr lang="de-DE" sz="1600" dirty="0" smtClean="0"/>
              <a:t> </a:t>
            </a:r>
            <a:r>
              <a:rPr lang="de-DE" sz="1600" dirty="0" err="1" smtClean="0"/>
              <a:t>are</a:t>
            </a:r>
            <a:r>
              <a:rPr lang="de-DE" sz="1600" dirty="0" smtClean="0"/>
              <a:t> </a:t>
            </a:r>
            <a:r>
              <a:rPr lang="de-DE" sz="1600" dirty="0" err="1" smtClean="0"/>
              <a:t>inactive</a:t>
            </a:r>
            <a:r>
              <a:rPr lang="de-DE" sz="1600" dirty="0" smtClean="0"/>
              <a:t> in BSISO/MJO.</a:t>
            </a:r>
            <a:endParaRPr lang="de-DE" sz="16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b="3344"/>
          <a:stretch/>
        </p:blipFill>
        <p:spPr>
          <a:xfrm>
            <a:off x="6112410" y="1230183"/>
            <a:ext cx="4996380" cy="301829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31497" y="1092688"/>
            <a:ext cx="4999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de-DE" sz="1600" b="1" dirty="0" smtClean="0"/>
              <a:t>Q: </a:t>
            </a:r>
            <a:r>
              <a:rPr lang="de-DE" sz="1600" dirty="0" err="1" smtClean="0"/>
              <a:t>Does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Intraseasonal</a:t>
            </a:r>
            <a:r>
              <a:rPr lang="de-DE" sz="1600" dirty="0" smtClean="0"/>
              <a:t> </a:t>
            </a:r>
            <a:r>
              <a:rPr lang="de-DE" sz="1600" dirty="0" err="1" smtClean="0"/>
              <a:t>Oscillations</a:t>
            </a:r>
            <a:r>
              <a:rPr lang="de-DE" sz="1600" dirty="0" smtClean="0"/>
              <a:t> </a:t>
            </a:r>
            <a:r>
              <a:rPr lang="de-DE" sz="1600" dirty="0" err="1" smtClean="0"/>
              <a:t>cause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northward</a:t>
            </a:r>
            <a:r>
              <a:rPr lang="de-DE" sz="1600" dirty="0" smtClean="0"/>
              <a:t> </a:t>
            </a:r>
            <a:r>
              <a:rPr lang="de-DE" sz="1600" dirty="0" err="1" smtClean="0"/>
              <a:t>propagation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synchronization</a:t>
            </a:r>
            <a:r>
              <a:rPr lang="de-DE" sz="1600" dirty="0" smtClean="0"/>
              <a:t> </a:t>
            </a:r>
            <a:r>
              <a:rPr lang="de-DE" sz="1600" dirty="0" err="1" smtClean="0"/>
              <a:t>mode</a:t>
            </a:r>
            <a:r>
              <a:rPr lang="de-DE" sz="1600" dirty="0" smtClean="0"/>
              <a:t> </a:t>
            </a:r>
            <a:r>
              <a:rPr lang="de-DE" sz="1600" dirty="0" err="1" smtClean="0"/>
              <a:t>between</a:t>
            </a:r>
            <a:r>
              <a:rPr lang="de-DE" sz="1600" dirty="0" smtClean="0"/>
              <a:t> ISM </a:t>
            </a:r>
            <a:r>
              <a:rPr lang="de-DE" sz="1600" dirty="0" err="1" smtClean="0"/>
              <a:t>and</a:t>
            </a:r>
            <a:r>
              <a:rPr lang="de-DE" sz="1600" dirty="0" smtClean="0"/>
              <a:t> EASM ?</a:t>
            </a:r>
            <a:endParaRPr lang="de-DE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731497" y="5944987"/>
            <a:ext cx="3651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Gupta </a:t>
            </a:r>
            <a:r>
              <a:rPr lang="de-DE" sz="1400" i="1" dirty="0" smtClean="0"/>
              <a:t>et al</a:t>
            </a:r>
            <a:r>
              <a:rPr lang="de-DE" sz="1400" dirty="0"/>
              <a:t>. (2022), </a:t>
            </a:r>
            <a:r>
              <a:rPr lang="de-DE" sz="1400" dirty="0" smtClean="0"/>
              <a:t>Int. J. </a:t>
            </a:r>
            <a:r>
              <a:rPr lang="de-DE" sz="1400" dirty="0" err="1" smtClean="0"/>
              <a:t>Climatol</a:t>
            </a:r>
            <a:r>
              <a:rPr lang="de-DE" sz="1400" dirty="0" smtClean="0"/>
              <a:t>., 1-16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19762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shraddha.gupta@pik-potsdam.de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CAFE Final Conference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46ED-CC1F-49D0-AFA3-1583D365E92A}" type="slidenum">
              <a:rPr lang="en-IN" smtClean="0"/>
              <a:pPr/>
              <a:t>8</a:t>
            </a:fld>
            <a:endParaRPr lang="en-IN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05A9F19C-8277-4893-9EB1-82F743A58B5B}"/>
              </a:ext>
            </a:extLst>
          </p:cNvPr>
          <p:cNvSpPr txBox="1">
            <a:spLocks/>
          </p:cNvSpPr>
          <p:nvPr/>
        </p:nvSpPr>
        <p:spPr>
          <a:xfrm>
            <a:off x="587374" y="300452"/>
            <a:ext cx="8862713" cy="5794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de-DE" sz="2800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ISM-EASM Interaction</a:t>
            </a:r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sz="3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0441" y="1235923"/>
            <a:ext cx="1058335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de-DE" dirty="0" err="1" smtClean="0"/>
              <a:t>Complex</a:t>
            </a:r>
            <a:r>
              <a:rPr lang="de-DE" dirty="0" smtClean="0"/>
              <a:t> </a:t>
            </a:r>
            <a:r>
              <a:rPr lang="de-DE" dirty="0" err="1" smtClean="0"/>
              <a:t>network</a:t>
            </a:r>
            <a:r>
              <a:rPr lang="de-DE" dirty="0" smtClean="0"/>
              <a:t> </a:t>
            </a:r>
            <a:r>
              <a:rPr lang="de-DE" dirty="0" err="1" smtClean="0"/>
              <a:t>approach</a:t>
            </a:r>
            <a:r>
              <a:rPr lang="de-DE" dirty="0" smtClean="0"/>
              <a:t> </a:t>
            </a:r>
            <a:r>
              <a:rPr lang="de-DE" dirty="0" err="1" smtClean="0"/>
              <a:t>sheds</a:t>
            </a:r>
            <a:r>
              <a:rPr lang="de-DE" dirty="0" smtClean="0"/>
              <a:t> light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intricate</a:t>
            </a:r>
            <a:r>
              <a:rPr lang="de-DE" dirty="0" smtClean="0"/>
              <a:t> </a:t>
            </a:r>
            <a:r>
              <a:rPr lang="de-DE" dirty="0" err="1" smtClean="0"/>
              <a:t>relationship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different </a:t>
            </a:r>
            <a:r>
              <a:rPr lang="de-DE" dirty="0" err="1" smtClean="0"/>
              <a:t>components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Asian Summer </a:t>
            </a:r>
            <a:r>
              <a:rPr lang="de-DE" dirty="0" err="1" smtClean="0"/>
              <a:t>Monsoon</a:t>
            </a:r>
            <a:r>
              <a:rPr lang="de-DE" dirty="0" smtClean="0"/>
              <a:t>.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de-DE" dirty="0" err="1" smtClean="0"/>
              <a:t>Identification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modes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interaction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Indian </a:t>
            </a:r>
            <a:r>
              <a:rPr lang="de-DE" dirty="0" err="1" smtClean="0"/>
              <a:t>and</a:t>
            </a:r>
            <a:r>
              <a:rPr lang="de-DE" dirty="0" smtClean="0"/>
              <a:t> East Asian Summer </a:t>
            </a:r>
            <a:r>
              <a:rPr lang="de-DE" dirty="0" err="1" smtClean="0"/>
              <a:t>Monsoon</a:t>
            </a:r>
            <a:r>
              <a:rPr lang="de-DE" dirty="0" smtClean="0"/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de-DE" dirty="0" smtClean="0"/>
              <a:t>Southern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synchronization</a:t>
            </a:r>
            <a:r>
              <a:rPr lang="de-DE" dirty="0" smtClean="0"/>
              <a:t> </a:t>
            </a:r>
            <a:r>
              <a:rPr lang="de-DE" dirty="0" err="1" smtClean="0"/>
              <a:t>occurs</a:t>
            </a:r>
            <a:r>
              <a:rPr lang="de-DE" dirty="0" smtClean="0"/>
              <a:t> in </a:t>
            </a:r>
            <a:r>
              <a:rPr lang="de-DE" b="1" i="1" dirty="0" smtClean="0"/>
              <a:t>June</a:t>
            </a:r>
            <a:r>
              <a:rPr lang="de-DE" dirty="0" smtClean="0"/>
              <a:t> </a:t>
            </a:r>
            <a:r>
              <a:rPr lang="de-DE" dirty="0" err="1" smtClean="0"/>
              <a:t>while</a:t>
            </a:r>
            <a:r>
              <a:rPr lang="de-DE" dirty="0" smtClean="0"/>
              <a:t> Northern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peaks</a:t>
            </a:r>
            <a:r>
              <a:rPr lang="de-DE" dirty="0" smtClean="0"/>
              <a:t> in </a:t>
            </a:r>
            <a:r>
              <a:rPr lang="de-DE" b="1" i="1" dirty="0" err="1" smtClean="0"/>
              <a:t>July</a:t>
            </a:r>
            <a:r>
              <a:rPr lang="de-DE" dirty="0" smtClean="0"/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de-DE" b="1" dirty="0" smtClean="0"/>
              <a:t>Southern </a:t>
            </a:r>
            <a:r>
              <a:rPr lang="de-DE" b="1" dirty="0" err="1" smtClean="0"/>
              <a:t>mode</a:t>
            </a:r>
            <a:r>
              <a:rPr lang="de-DE" b="1" dirty="0" smtClean="0"/>
              <a:t>: </a:t>
            </a:r>
            <a:r>
              <a:rPr lang="de-DE" dirty="0" err="1" smtClean="0"/>
              <a:t>Mainly</a:t>
            </a:r>
            <a:r>
              <a:rPr lang="de-DE" dirty="0" smtClean="0"/>
              <a:t> </a:t>
            </a:r>
            <a:r>
              <a:rPr lang="de-DE" dirty="0" err="1" smtClean="0"/>
              <a:t>associated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convergence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Somalian</a:t>
            </a:r>
            <a:r>
              <a:rPr lang="de-DE" dirty="0" smtClean="0"/>
              <a:t> Jet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easterly</a:t>
            </a:r>
            <a:r>
              <a:rPr lang="de-DE" dirty="0" smtClean="0"/>
              <a:t> </a:t>
            </a:r>
            <a:r>
              <a:rPr lang="de-DE" dirty="0" err="1" smtClean="0"/>
              <a:t>winds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lower</a:t>
            </a:r>
            <a:r>
              <a:rPr lang="de-DE" dirty="0" smtClean="0"/>
              <a:t> </a:t>
            </a:r>
            <a:r>
              <a:rPr lang="de-DE" dirty="0" err="1" smtClean="0"/>
              <a:t>boundary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Western North Pacific Subtropical High (</a:t>
            </a:r>
            <a:r>
              <a:rPr lang="de-DE" dirty="0" err="1" smtClean="0"/>
              <a:t>Onset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ISM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Meiyu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Yangtze</a:t>
            </a:r>
            <a:r>
              <a:rPr lang="de-DE" dirty="0" smtClean="0"/>
              <a:t>).</a:t>
            </a:r>
          </a:p>
          <a:p>
            <a:pPr marL="285750" indent="-285750"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de-DE" b="1" dirty="0" smtClean="0"/>
              <a:t>Northern </a:t>
            </a:r>
            <a:r>
              <a:rPr lang="de-DE" b="1" dirty="0" err="1" smtClean="0"/>
              <a:t>mode</a:t>
            </a:r>
            <a:r>
              <a:rPr lang="de-DE" b="1" dirty="0" smtClean="0"/>
              <a:t>: </a:t>
            </a:r>
            <a:r>
              <a:rPr lang="de-DE" dirty="0" smtClean="0"/>
              <a:t>Associated </a:t>
            </a:r>
            <a:r>
              <a:rPr lang="de-DE" dirty="0" err="1" smtClean="0"/>
              <a:t>with</a:t>
            </a:r>
            <a:r>
              <a:rPr lang="de-DE" dirty="0" smtClean="0"/>
              <a:t> Silk Road Teleconnection. </a:t>
            </a:r>
          </a:p>
          <a:p>
            <a:pPr marL="285750" indent="-285750"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IN" dirty="0" smtClean="0"/>
              <a:t>Particular </a:t>
            </a:r>
            <a:r>
              <a:rPr lang="en-IN" dirty="0"/>
              <a:t>phases </a:t>
            </a:r>
            <a:r>
              <a:rPr lang="en-IN" dirty="0" smtClean="0"/>
              <a:t>of MJO and BSISO are associated with </a:t>
            </a:r>
            <a:r>
              <a:rPr lang="en-IN" dirty="0"/>
              <a:t>enhanced rainfall synchronization </a:t>
            </a:r>
            <a:r>
              <a:rPr lang="en-IN" dirty="0" smtClean="0"/>
              <a:t>between ISM </a:t>
            </a:r>
            <a:r>
              <a:rPr lang="en-IN" dirty="0"/>
              <a:t>and </a:t>
            </a:r>
            <a:r>
              <a:rPr lang="en-IN" dirty="0" smtClean="0"/>
              <a:t>EASM.</a:t>
            </a:r>
            <a:endParaRPr lang="de-DE" dirty="0" smtClean="0"/>
          </a:p>
          <a:p>
            <a:pPr marL="285750" indent="-285750"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endParaRPr lang="de-DE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906257" y="4877420"/>
            <a:ext cx="2615184" cy="1469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de-DE" sz="1100" b="1" i="1" dirty="0" smtClean="0">
                <a:solidFill>
                  <a:schemeClr val="bg1">
                    <a:lumMod val="50000"/>
                  </a:schemeClr>
                </a:solidFill>
              </a:rPr>
              <a:t>Image </a:t>
            </a:r>
            <a:r>
              <a:rPr lang="de-DE" sz="1100" b="1" i="1" dirty="0" err="1" smtClean="0">
                <a:solidFill>
                  <a:schemeClr val="bg1">
                    <a:lumMod val="50000"/>
                  </a:schemeClr>
                </a:solidFill>
              </a:rPr>
              <a:t>Courtesy</a:t>
            </a:r>
            <a:r>
              <a:rPr lang="de-DE" sz="1100" b="1" i="1" dirty="0" smtClean="0">
                <a:solidFill>
                  <a:schemeClr val="bg1">
                    <a:lumMod val="50000"/>
                  </a:schemeClr>
                </a:solidFill>
              </a:rPr>
              <a:t> in Title </a:t>
            </a:r>
            <a:r>
              <a:rPr lang="de-DE" sz="1100" b="1" i="1" dirty="0" err="1" smtClean="0">
                <a:solidFill>
                  <a:schemeClr val="bg1">
                    <a:lumMod val="50000"/>
                  </a:schemeClr>
                </a:solidFill>
              </a:rPr>
              <a:t>slide</a:t>
            </a:r>
            <a:r>
              <a:rPr lang="de-DE" sz="1100" b="1" i="1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marL="171450" indent="-171450">
              <a:spcAft>
                <a:spcPts val="300"/>
              </a:spcAft>
              <a:buClr>
                <a:schemeClr val="bg1">
                  <a:lumMod val="50000"/>
                </a:schemeClr>
              </a:buClr>
              <a:buSzPct val="90000"/>
              <a:buFont typeface="Calibri" panose="020F0502020204030204" pitchFamily="34" charset="0"/>
              <a:buChar char="–"/>
            </a:pPr>
            <a:r>
              <a:rPr lang="en-IN" sz="1100" i="1" dirty="0">
                <a:solidFill>
                  <a:schemeClr val="bg1">
                    <a:lumMod val="50000"/>
                  </a:schemeClr>
                </a:solidFill>
              </a:rPr>
              <a:t>NASA/GSFC, </a:t>
            </a:r>
            <a:r>
              <a:rPr lang="en-IN" sz="1100" i="1" dirty="0" smtClean="0">
                <a:solidFill>
                  <a:schemeClr val="bg1">
                    <a:lumMod val="50000"/>
                  </a:schemeClr>
                </a:solidFill>
              </a:rPr>
              <a:t>GMP/IMERG</a:t>
            </a:r>
          </a:p>
          <a:p>
            <a:pPr marL="171450" indent="-171450">
              <a:spcAft>
                <a:spcPts val="300"/>
              </a:spcAft>
              <a:buClr>
                <a:schemeClr val="bg1">
                  <a:lumMod val="50000"/>
                </a:schemeClr>
              </a:buClr>
              <a:buSzPct val="90000"/>
              <a:buFont typeface="Calibri" panose="020F0502020204030204" pitchFamily="34" charset="0"/>
              <a:buChar char="–"/>
            </a:pPr>
            <a:r>
              <a:rPr lang="en-IN" sz="1100" dirty="0">
                <a:solidFill>
                  <a:schemeClr val="bg1">
                    <a:lumMod val="50000"/>
                  </a:schemeClr>
                </a:solidFill>
              </a:rPr>
              <a:t>https://</a:t>
            </a:r>
            <a:r>
              <a:rPr lang="en-IN" sz="1100" dirty="0" smtClean="0">
                <a:solidFill>
                  <a:schemeClr val="bg1">
                    <a:lumMod val="50000"/>
                  </a:schemeClr>
                </a:solidFill>
              </a:rPr>
              <a:t>p.dw.com/p/3M1TF</a:t>
            </a:r>
          </a:p>
          <a:p>
            <a:pPr marL="171450" indent="-171450">
              <a:spcAft>
                <a:spcPts val="300"/>
              </a:spcAft>
              <a:buClr>
                <a:schemeClr val="bg1">
                  <a:lumMod val="50000"/>
                </a:schemeClr>
              </a:buClr>
              <a:buSzPct val="90000"/>
              <a:buFont typeface="Calibri" panose="020F0502020204030204" pitchFamily="34" charset="0"/>
              <a:buChar char="–"/>
            </a:pPr>
            <a:r>
              <a:rPr lang="en-IN" sz="1100" dirty="0">
                <a:solidFill>
                  <a:schemeClr val="bg1">
                    <a:lumMod val="50000"/>
                  </a:schemeClr>
                </a:solidFill>
              </a:rPr>
              <a:t>https://</a:t>
            </a:r>
            <a:r>
              <a:rPr lang="en-IN" sz="1100" dirty="0" smtClean="0">
                <a:solidFill>
                  <a:schemeClr val="bg1">
                    <a:lumMod val="50000"/>
                  </a:schemeClr>
                </a:solidFill>
              </a:rPr>
              <a:t>p.dw.com/p/3rx9l</a:t>
            </a:r>
          </a:p>
          <a:p>
            <a:pPr marL="171450" indent="-171450">
              <a:spcAft>
                <a:spcPts val="300"/>
              </a:spcAft>
              <a:buClr>
                <a:schemeClr val="bg1">
                  <a:lumMod val="50000"/>
                </a:schemeClr>
              </a:buClr>
              <a:buSzPct val="90000"/>
              <a:buFont typeface="Calibri" panose="020F0502020204030204" pitchFamily="34" charset="0"/>
              <a:buChar char="–"/>
            </a:pPr>
            <a:r>
              <a:rPr lang="en-IN" sz="1100" dirty="0" smtClean="0">
                <a:solidFill>
                  <a:schemeClr val="bg1">
                    <a:lumMod val="50000"/>
                  </a:schemeClr>
                </a:solidFill>
              </a:rPr>
              <a:t>https</a:t>
            </a:r>
            <a:r>
              <a:rPr lang="en-IN" sz="1100" dirty="0">
                <a:solidFill>
                  <a:schemeClr val="bg1">
                    <a:lumMod val="50000"/>
                  </a:schemeClr>
                </a:solidFill>
              </a:rPr>
              <a:t>://</a:t>
            </a:r>
            <a:r>
              <a:rPr lang="en-IN" sz="1100" dirty="0" smtClean="0">
                <a:solidFill>
                  <a:schemeClr val="bg1">
                    <a:lumMod val="50000"/>
                  </a:schemeClr>
                </a:solidFill>
              </a:rPr>
              <a:t>en.wikipedia.org/wiki/Monsoon</a:t>
            </a:r>
          </a:p>
          <a:p>
            <a:pPr marL="171450" indent="-171450">
              <a:spcAft>
                <a:spcPts val="300"/>
              </a:spcAft>
              <a:buClr>
                <a:schemeClr val="bg1">
                  <a:lumMod val="50000"/>
                </a:schemeClr>
              </a:buClr>
              <a:buSzPct val="90000"/>
              <a:buFont typeface="Calibri" panose="020F0502020204030204" pitchFamily="34" charset="0"/>
              <a:buChar char="–"/>
            </a:pPr>
            <a:r>
              <a:rPr lang="en-IN" sz="1100" dirty="0">
                <a:solidFill>
                  <a:schemeClr val="bg1">
                    <a:lumMod val="50000"/>
                  </a:schemeClr>
                </a:solidFill>
              </a:rPr>
              <a:t>https://</a:t>
            </a:r>
            <a:r>
              <a:rPr lang="en-IN" sz="1100" dirty="0" smtClean="0">
                <a:solidFill>
                  <a:schemeClr val="bg1">
                    <a:lumMod val="50000"/>
                  </a:schemeClr>
                </a:solidFill>
              </a:rPr>
              <a:t>www.tripsavvy.com/traveling-during-the-monsoon-season-1458706</a:t>
            </a:r>
            <a:endParaRPr lang="en-IN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325" y="4877420"/>
            <a:ext cx="78429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i="1" dirty="0" smtClean="0">
                <a:solidFill>
                  <a:schemeClr val="bg1">
                    <a:lumMod val="50000"/>
                  </a:schemeClr>
                </a:solidFill>
              </a:rPr>
              <a:t>Further References:</a:t>
            </a:r>
          </a:p>
          <a:p>
            <a:pPr marL="171450" indent="-171450">
              <a:buClr>
                <a:schemeClr val="bg1">
                  <a:lumMod val="50000"/>
                </a:schemeClr>
              </a:buClr>
              <a:buSzPct val="90000"/>
              <a:buFont typeface="Calibri" panose="020F0502020204030204" pitchFamily="34" charset="0"/>
              <a:buChar char="–"/>
            </a:pPr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Gupta, S., Su, Z., Boers, N., et al. </a:t>
            </a:r>
            <a:r>
              <a:rPr lang="en-IN" sz="1100" dirty="0">
                <a:solidFill>
                  <a:schemeClr val="bg1">
                    <a:lumMod val="50000"/>
                  </a:schemeClr>
                </a:solidFill>
              </a:rPr>
              <a:t>Interconnection between the Indian and the </a:t>
            </a:r>
            <a:r>
              <a:rPr lang="en-IN" sz="1100" dirty="0" smtClean="0">
                <a:solidFill>
                  <a:schemeClr val="bg1">
                    <a:lumMod val="50000"/>
                  </a:schemeClr>
                </a:solidFill>
              </a:rPr>
              <a:t>East Asian </a:t>
            </a:r>
            <a:r>
              <a:rPr lang="en-IN" sz="1100" dirty="0">
                <a:solidFill>
                  <a:schemeClr val="bg1">
                    <a:lumMod val="50000"/>
                  </a:schemeClr>
                </a:solidFill>
              </a:rPr>
              <a:t>Summer Monsoon: spatial </a:t>
            </a:r>
            <a:r>
              <a:rPr lang="en-IN" sz="1100" dirty="0" smtClean="0">
                <a:solidFill>
                  <a:schemeClr val="bg1">
                    <a:lumMod val="50000"/>
                  </a:schemeClr>
                </a:solidFill>
              </a:rPr>
              <a:t>synchronization patterns </a:t>
            </a:r>
            <a:r>
              <a:rPr lang="en-IN" sz="1100" dirty="0">
                <a:solidFill>
                  <a:schemeClr val="bg1">
                    <a:lumMod val="50000"/>
                  </a:schemeClr>
                </a:solidFill>
              </a:rPr>
              <a:t>of extreme rainfall </a:t>
            </a:r>
            <a:r>
              <a:rPr lang="en-IN" sz="1100" dirty="0" smtClean="0">
                <a:solidFill>
                  <a:schemeClr val="bg1">
                    <a:lumMod val="50000"/>
                  </a:schemeClr>
                </a:solidFill>
              </a:rPr>
              <a:t>events, Int. J. of </a:t>
            </a:r>
            <a:r>
              <a:rPr lang="en-IN" sz="1100" dirty="0" err="1" smtClean="0">
                <a:solidFill>
                  <a:schemeClr val="bg1">
                    <a:lumMod val="50000"/>
                  </a:schemeClr>
                </a:solidFill>
              </a:rPr>
              <a:t>Climatol</a:t>
            </a:r>
            <a:r>
              <a:rPr lang="en-IN" sz="1100" dirty="0" smtClean="0">
                <a:solidFill>
                  <a:schemeClr val="bg1">
                    <a:lumMod val="50000"/>
                  </a:schemeClr>
                </a:solidFill>
              </a:rPr>
              <a:t>., 1-16 (2022).</a:t>
            </a:r>
            <a:endParaRPr lang="en-IN" sz="1100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Clr>
                <a:schemeClr val="bg1">
                  <a:lumMod val="50000"/>
                </a:schemeClr>
              </a:buClr>
              <a:buSzPct val="90000"/>
              <a:buFont typeface="Calibri" panose="020F0502020204030204" pitchFamily="34" charset="0"/>
              <a:buChar char="–"/>
            </a:pPr>
            <a:r>
              <a:rPr lang="en-IN" sz="1100" dirty="0" smtClean="0">
                <a:solidFill>
                  <a:schemeClr val="bg1">
                    <a:lumMod val="50000"/>
                  </a:schemeClr>
                </a:solidFill>
              </a:rPr>
              <a:t>Boers</a:t>
            </a:r>
            <a:r>
              <a:rPr lang="en-IN" sz="1100" dirty="0">
                <a:solidFill>
                  <a:schemeClr val="bg1">
                    <a:lumMod val="50000"/>
                  </a:schemeClr>
                </a:solidFill>
              </a:rPr>
              <a:t>, N., </a:t>
            </a:r>
            <a:r>
              <a:rPr lang="en-IN" sz="1100" dirty="0" err="1">
                <a:solidFill>
                  <a:schemeClr val="bg1">
                    <a:lumMod val="50000"/>
                  </a:schemeClr>
                </a:solidFill>
              </a:rPr>
              <a:t>Goswami</a:t>
            </a:r>
            <a:r>
              <a:rPr lang="en-IN" sz="1100" dirty="0">
                <a:solidFill>
                  <a:schemeClr val="bg1">
                    <a:lumMod val="50000"/>
                  </a:schemeClr>
                </a:solidFill>
              </a:rPr>
              <a:t>, B., </a:t>
            </a:r>
            <a:r>
              <a:rPr lang="en-IN" sz="1100" dirty="0" err="1">
                <a:solidFill>
                  <a:schemeClr val="bg1">
                    <a:lumMod val="50000"/>
                  </a:schemeClr>
                </a:solidFill>
              </a:rPr>
              <a:t>Rheinwalt</a:t>
            </a:r>
            <a:r>
              <a:rPr lang="en-IN" sz="1100" dirty="0">
                <a:solidFill>
                  <a:schemeClr val="bg1">
                    <a:lumMod val="50000"/>
                  </a:schemeClr>
                </a:solidFill>
              </a:rPr>
              <a:t>, A., </a:t>
            </a:r>
            <a:r>
              <a:rPr lang="en-IN" sz="1100" dirty="0" smtClean="0">
                <a:solidFill>
                  <a:schemeClr val="bg1">
                    <a:lumMod val="50000"/>
                  </a:schemeClr>
                </a:solidFill>
              </a:rPr>
              <a:t>et al. </a:t>
            </a:r>
            <a:r>
              <a:rPr lang="en-IN" sz="1100" dirty="0">
                <a:solidFill>
                  <a:schemeClr val="bg1">
                    <a:lumMod val="50000"/>
                  </a:schemeClr>
                </a:solidFill>
              </a:rPr>
              <a:t>Complex networks </a:t>
            </a:r>
            <a:r>
              <a:rPr lang="en-IN" sz="1100" dirty="0" smtClean="0">
                <a:solidFill>
                  <a:schemeClr val="bg1">
                    <a:lumMod val="50000"/>
                  </a:schemeClr>
                </a:solidFill>
              </a:rPr>
              <a:t>reveal </a:t>
            </a:r>
            <a:r>
              <a:rPr lang="en-IN" sz="1100" dirty="0">
                <a:solidFill>
                  <a:schemeClr val="bg1">
                    <a:lumMod val="50000"/>
                  </a:schemeClr>
                </a:solidFill>
              </a:rPr>
              <a:t>global pattern of extreme-rainfall teleconnections</a:t>
            </a:r>
            <a:r>
              <a:rPr lang="en-IN" sz="1100" dirty="0" smtClean="0">
                <a:solidFill>
                  <a:schemeClr val="bg1">
                    <a:lumMod val="50000"/>
                  </a:schemeClr>
                </a:solidFill>
              </a:rPr>
              <a:t>. Nature</a:t>
            </a:r>
            <a:r>
              <a:rPr lang="en-IN" sz="1100" dirty="0">
                <a:solidFill>
                  <a:schemeClr val="bg1">
                    <a:lumMod val="50000"/>
                  </a:schemeClr>
                </a:solidFill>
              </a:rPr>
              <a:t>, 566, 373–377 </a:t>
            </a:r>
            <a:r>
              <a:rPr lang="en-IN" sz="1100" dirty="0" smtClean="0">
                <a:solidFill>
                  <a:schemeClr val="bg1">
                    <a:lumMod val="50000"/>
                  </a:schemeClr>
                </a:solidFill>
              </a:rPr>
              <a:t>(2019).</a:t>
            </a:r>
          </a:p>
          <a:p>
            <a:pPr marL="171450" indent="-171450">
              <a:buClr>
                <a:schemeClr val="bg1">
                  <a:lumMod val="50000"/>
                </a:schemeClr>
              </a:buClr>
              <a:buSzPct val="90000"/>
              <a:buFont typeface="Calibri" panose="020F0502020204030204" pitchFamily="34" charset="0"/>
              <a:buChar char="–"/>
            </a:pPr>
            <a:r>
              <a:rPr lang="en-IN" sz="1100" dirty="0" err="1" smtClean="0">
                <a:solidFill>
                  <a:schemeClr val="bg1">
                    <a:lumMod val="50000"/>
                  </a:schemeClr>
                </a:solidFill>
              </a:rPr>
              <a:t>Preethi</a:t>
            </a:r>
            <a:r>
              <a:rPr lang="en-IN" sz="1100" dirty="0" smtClean="0">
                <a:solidFill>
                  <a:schemeClr val="bg1">
                    <a:lumMod val="50000"/>
                  </a:schemeClr>
                </a:solidFill>
              </a:rPr>
              <a:t>, B., Mujumdar, </a:t>
            </a:r>
            <a:r>
              <a:rPr lang="en-IN" sz="1100" dirty="0">
                <a:solidFill>
                  <a:schemeClr val="bg1">
                    <a:lumMod val="50000"/>
                  </a:schemeClr>
                </a:solidFill>
              </a:rPr>
              <a:t>M</a:t>
            </a:r>
            <a:r>
              <a:rPr lang="en-IN" sz="1100" dirty="0" smtClean="0">
                <a:solidFill>
                  <a:schemeClr val="bg1">
                    <a:lumMod val="50000"/>
                  </a:schemeClr>
                </a:solidFill>
              </a:rPr>
              <a:t>., </a:t>
            </a:r>
            <a:r>
              <a:rPr lang="en-IN" sz="1100" dirty="0" err="1" smtClean="0">
                <a:solidFill>
                  <a:schemeClr val="bg1">
                    <a:lumMod val="50000"/>
                  </a:schemeClr>
                </a:solidFill>
              </a:rPr>
              <a:t>Kripalani</a:t>
            </a:r>
            <a:r>
              <a:rPr lang="en-IN" sz="11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IN" sz="1100" dirty="0">
                <a:solidFill>
                  <a:schemeClr val="bg1">
                    <a:lumMod val="50000"/>
                  </a:schemeClr>
                </a:solidFill>
              </a:rPr>
              <a:t>R. H. </a:t>
            </a:r>
            <a:r>
              <a:rPr lang="en-IN" sz="1100" dirty="0" smtClean="0">
                <a:solidFill>
                  <a:schemeClr val="bg1">
                    <a:lumMod val="50000"/>
                  </a:schemeClr>
                </a:solidFill>
              </a:rPr>
              <a:t>, et al. Recent </a:t>
            </a:r>
            <a:r>
              <a:rPr lang="en-IN" sz="1100" dirty="0">
                <a:solidFill>
                  <a:schemeClr val="bg1">
                    <a:lumMod val="50000"/>
                  </a:schemeClr>
                </a:solidFill>
              </a:rPr>
              <a:t>trends and tele-connections among South and East Asian summer monsoons in a warming environment. </a:t>
            </a:r>
            <a:r>
              <a:rPr lang="en-IN" sz="1100" dirty="0" err="1">
                <a:solidFill>
                  <a:schemeClr val="bg1">
                    <a:lumMod val="50000"/>
                  </a:schemeClr>
                </a:solidFill>
              </a:rPr>
              <a:t>Clim</a:t>
            </a:r>
            <a:r>
              <a:rPr lang="en-IN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N" sz="1100" dirty="0" err="1">
                <a:solidFill>
                  <a:schemeClr val="bg1">
                    <a:lumMod val="50000"/>
                  </a:schemeClr>
                </a:solidFill>
              </a:rPr>
              <a:t>Dyn</a:t>
            </a:r>
            <a:r>
              <a:rPr lang="en-IN" sz="1100" dirty="0">
                <a:solidFill>
                  <a:schemeClr val="bg1">
                    <a:lumMod val="50000"/>
                  </a:schemeClr>
                </a:solidFill>
              </a:rPr>
              <a:t> 48, 2489–2505 (2017).</a:t>
            </a:r>
            <a:endParaRPr lang="en-IN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Clr>
                <a:schemeClr val="bg1">
                  <a:lumMod val="50000"/>
                </a:schemeClr>
              </a:buClr>
              <a:buSzPct val="90000"/>
              <a:buFont typeface="Calibri" panose="020F0502020204030204" pitchFamily="34" charset="0"/>
              <a:buChar char="–"/>
            </a:pPr>
            <a:r>
              <a:rPr lang="en-IN" sz="1100" dirty="0">
                <a:solidFill>
                  <a:schemeClr val="bg1">
                    <a:lumMod val="50000"/>
                  </a:schemeClr>
                </a:solidFill>
              </a:rPr>
              <a:t>Liu, Y., Liang, P. and Sun, Y. </a:t>
            </a:r>
            <a:r>
              <a:rPr lang="en-IN" sz="1100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IN" sz="1100" dirty="0">
                <a:solidFill>
                  <a:schemeClr val="bg1">
                    <a:lumMod val="50000"/>
                  </a:schemeClr>
                </a:solidFill>
              </a:rPr>
              <a:t>Asian summer monsoon</a:t>
            </a:r>
            <a:r>
              <a:rPr lang="en-IN" sz="1100" dirty="0" smtClean="0">
                <a:solidFill>
                  <a:schemeClr val="bg1">
                    <a:lumMod val="50000"/>
                  </a:schemeClr>
                </a:solidFill>
              </a:rPr>
              <a:t>: characteristics</a:t>
            </a:r>
            <a:r>
              <a:rPr lang="en-IN" sz="1100" dirty="0">
                <a:solidFill>
                  <a:schemeClr val="bg1">
                    <a:lumMod val="50000"/>
                  </a:schemeClr>
                </a:solidFill>
              </a:rPr>
              <a:t>, variability, teleconnections and projection</a:t>
            </a:r>
            <a:r>
              <a:rPr lang="en-IN" sz="1100" dirty="0" smtClean="0">
                <a:solidFill>
                  <a:schemeClr val="bg1">
                    <a:lumMod val="50000"/>
                  </a:schemeClr>
                </a:solidFill>
              </a:rPr>
              <a:t>. Elsevier</a:t>
            </a:r>
            <a:r>
              <a:rPr lang="en-IN" sz="1100" dirty="0">
                <a:solidFill>
                  <a:schemeClr val="bg1">
                    <a:lumMod val="50000"/>
                  </a:schemeClr>
                </a:solidFill>
              </a:rPr>
              <a:t> (2019</a:t>
            </a:r>
            <a:r>
              <a:rPr lang="en-IN" sz="1100" dirty="0" smtClean="0">
                <a:solidFill>
                  <a:schemeClr val="bg1">
                    <a:lumMod val="50000"/>
                  </a:schemeClr>
                </a:solidFill>
              </a:rPr>
              <a:t>). </a:t>
            </a:r>
            <a:endParaRPr lang="en-IN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8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944</Words>
  <Application>Microsoft Office PowerPoint</Application>
  <PresentationFormat>Widescreen</PresentationFormat>
  <Paragraphs>126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Rounded MT Bold</vt:lpstr>
      <vt:lpstr>Calibri</vt:lpstr>
      <vt:lpstr>Calibri Light</vt:lpstr>
      <vt:lpstr>Cambria Math</vt:lpstr>
      <vt:lpstr>Comic Sans MS</vt:lpstr>
      <vt:lpstr>Wingdings</vt:lpstr>
      <vt:lpstr>Office Theme</vt:lpstr>
      <vt:lpstr>1_Office Theme</vt:lpstr>
      <vt:lpstr>Spatial Synchronization Patterns of Extreme Rainfall Events in the Asian Summer Monsoon Region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Shraddha Gupta</dc:creator>
  <cp:lastModifiedBy>Shraddha Gupta</cp:lastModifiedBy>
  <cp:revision>125</cp:revision>
  <dcterms:created xsi:type="dcterms:W3CDTF">2022-05-20T19:43:02Z</dcterms:created>
  <dcterms:modified xsi:type="dcterms:W3CDTF">2022-09-28T08:26:09Z</dcterms:modified>
</cp:coreProperties>
</file>