
<file path=[Content_Types].xml><?xml version="1.0" encoding="utf-8"?>
<Types xmlns="http://schemas.openxmlformats.org/package/2006/content-types">
  <Default Extension="emf" ContentType="image/x-emf"/>
  <Default Extension="gif" ContentType="image/gif"/>
  <Default Extension="jpeg" ContentType="image/jpeg"/>
  <Default Extension="mov" ContentType="video/quicktime"/>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19" r:id="rId2"/>
    <p:sldMasterId id="2147483737" r:id="rId3"/>
  </p:sldMasterIdLst>
  <p:notesMasterIdLst>
    <p:notesMasterId r:id="rId38"/>
  </p:notesMasterIdLst>
  <p:handoutMasterIdLst>
    <p:handoutMasterId r:id="rId39"/>
  </p:handoutMasterIdLst>
  <p:sldIdLst>
    <p:sldId id="1444" r:id="rId4"/>
    <p:sldId id="1648" r:id="rId5"/>
    <p:sldId id="1647" r:id="rId6"/>
    <p:sldId id="1449" r:id="rId7"/>
    <p:sldId id="1425" r:id="rId8"/>
    <p:sldId id="1631" r:id="rId9"/>
    <p:sldId id="1442" r:id="rId10"/>
    <p:sldId id="1437" r:id="rId11"/>
    <p:sldId id="1511" r:id="rId12"/>
    <p:sldId id="1600" r:id="rId13"/>
    <p:sldId id="1477" r:id="rId14"/>
    <p:sldId id="1649" r:id="rId15"/>
    <p:sldId id="1478" r:id="rId16"/>
    <p:sldId id="1438" r:id="rId17"/>
    <p:sldId id="1490" r:id="rId18"/>
    <p:sldId id="1491" r:id="rId19"/>
    <p:sldId id="1609" r:id="rId20"/>
    <p:sldId id="1335" r:id="rId21"/>
    <p:sldId id="269" r:id="rId22"/>
    <p:sldId id="272" r:id="rId23"/>
    <p:sldId id="1341" r:id="rId24"/>
    <p:sldId id="1337" r:id="rId25"/>
    <p:sldId id="1450" r:id="rId26"/>
    <p:sldId id="1646" r:id="rId27"/>
    <p:sldId id="1633" r:id="rId28"/>
    <p:sldId id="1650" r:id="rId29"/>
    <p:sldId id="295" r:id="rId30"/>
    <p:sldId id="1598" r:id="rId31"/>
    <p:sldId id="317" r:id="rId32"/>
    <p:sldId id="285" r:id="rId33"/>
    <p:sldId id="286" r:id="rId34"/>
    <p:sldId id="308" r:id="rId35"/>
    <p:sldId id="1645" r:id="rId36"/>
    <p:sldId id="316" r:id="rId3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5DD"/>
    <a:srgbClr val="ED7D30"/>
    <a:srgbClr val="A73F3C"/>
    <a:srgbClr val="6A508C"/>
    <a:srgbClr val="82A144"/>
    <a:srgbClr val="DA7D2F"/>
    <a:srgbClr val="416DA6"/>
    <a:srgbClr val="3C97AF"/>
    <a:srgbClr val="B6CA92"/>
    <a:srgbClr val="8CA3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7DED07-D4EA-4E4C-BB1C-7217CAE07E5E}" v="30" dt="2022-09-27T04:54:19.4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61"/>
    <p:restoredTop sz="94672"/>
  </p:normalViewPr>
  <p:slideViewPr>
    <p:cSldViewPr snapToGrid="0">
      <p:cViewPr varScale="1">
        <p:scale>
          <a:sx n="129" d="100"/>
          <a:sy n="129" d="100"/>
        </p:scale>
        <p:origin x="192" y="232"/>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ecmwf-my.sharepoint.com/personal/stephen_english_ecmwf_int/Documents/ECMWF/ECMWF_Instruments_Timeline_200319.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1033272280642507E-2"/>
          <c:y val="2.0668576800533259E-2"/>
          <c:w val="0.94271669879439346"/>
          <c:h val="0.65553366215696462"/>
        </c:manualLayout>
      </c:layout>
      <c:barChart>
        <c:barDir val="col"/>
        <c:grouping val="stacked"/>
        <c:varyColors val="0"/>
        <c:ser>
          <c:idx val="0"/>
          <c:order val="0"/>
          <c:tx>
            <c:strRef>
              <c:f>'Monitored - weather'!$B$3</c:f>
              <c:strCache>
                <c:ptCount val="1"/>
                <c:pt idx="0">
                  <c:v>POES</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weather'!$B$4:$B$50</c:f>
              <c:numCache>
                <c:formatCode>General</c:formatCode>
                <c:ptCount val="47"/>
                <c:pt idx="0">
                  <c:v>5</c:v>
                </c:pt>
                <c:pt idx="1">
                  <c:v>5</c:v>
                </c:pt>
                <c:pt idx="2">
                  <c:v>6</c:v>
                </c:pt>
                <c:pt idx="3">
                  <c:v>5</c:v>
                </c:pt>
                <c:pt idx="4">
                  <c:v>4</c:v>
                </c:pt>
                <c:pt idx="5">
                  <c:v>3</c:v>
                </c:pt>
                <c:pt idx="6">
                  <c:v>4</c:v>
                </c:pt>
                <c:pt idx="7">
                  <c:v>7</c:v>
                </c:pt>
                <c:pt idx="8">
                  <c:v>8</c:v>
                </c:pt>
                <c:pt idx="9">
                  <c:v>7</c:v>
                </c:pt>
                <c:pt idx="10">
                  <c:v>8</c:v>
                </c:pt>
                <c:pt idx="11">
                  <c:v>9</c:v>
                </c:pt>
                <c:pt idx="12">
                  <c:v>9</c:v>
                </c:pt>
                <c:pt idx="13">
                  <c:v>9</c:v>
                </c:pt>
                <c:pt idx="14">
                  <c:v>9</c:v>
                </c:pt>
                <c:pt idx="15">
                  <c:v>9</c:v>
                </c:pt>
                <c:pt idx="16">
                  <c:v>14</c:v>
                </c:pt>
                <c:pt idx="17">
                  <c:v>14</c:v>
                </c:pt>
                <c:pt idx="18">
                  <c:v>11</c:v>
                </c:pt>
                <c:pt idx="19">
                  <c:v>11</c:v>
                </c:pt>
                <c:pt idx="20">
                  <c:v>11</c:v>
                </c:pt>
                <c:pt idx="21">
                  <c:v>11</c:v>
                </c:pt>
                <c:pt idx="22">
                  <c:v>10</c:v>
                </c:pt>
                <c:pt idx="23">
                  <c:v>10</c:v>
                </c:pt>
                <c:pt idx="24">
                  <c:v>9</c:v>
                </c:pt>
                <c:pt idx="25">
                  <c:v>9</c:v>
                </c:pt>
                <c:pt idx="26">
                  <c:v>8</c:v>
                </c:pt>
                <c:pt idx="27">
                  <c:v>8</c:v>
                </c:pt>
              </c:numCache>
            </c:numRef>
          </c:val>
          <c:extLst>
            <c:ext xmlns:c16="http://schemas.microsoft.com/office/drawing/2014/chart" uri="{C3380CC4-5D6E-409C-BE32-E72D297353CC}">
              <c16:uniqueId val="{00000000-8939-4506-AB3A-35D5F53F1D5A}"/>
            </c:ext>
          </c:extLst>
        </c:ser>
        <c:ser>
          <c:idx val="35"/>
          <c:order val="1"/>
          <c:tx>
            <c:strRef>
              <c:f>'Monitored - weather'!$C$3</c:f>
              <c:strCache>
                <c:ptCount val="1"/>
                <c:pt idx="0">
                  <c:v>Suomi-NPP</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weather'!$C$4:$C$50</c:f>
              <c:numCache>
                <c:formatCode>General</c:formatCode>
                <c:ptCount val="47"/>
                <c:pt idx="16">
                  <c:v>2</c:v>
                </c:pt>
                <c:pt idx="17">
                  <c:v>3</c:v>
                </c:pt>
                <c:pt idx="18">
                  <c:v>3</c:v>
                </c:pt>
                <c:pt idx="19">
                  <c:v>3</c:v>
                </c:pt>
                <c:pt idx="20">
                  <c:v>4</c:v>
                </c:pt>
                <c:pt idx="21">
                  <c:v>4</c:v>
                </c:pt>
                <c:pt idx="22">
                  <c:v>4</c:v>
                </c:pt>
                <c:pt idx="23">
                  <c:v>4</c:v>
                </c:pt>
                <c:pt idx="24">
                  <c:v>4</c:v>
                </c:pt>
                <c:pt idx="25">
                  <c:v>4</c:v>
                </c:pt>
                <c:pt idx="26">
                  <c:v>4</c:v>
                </c:pt>
                <c:pt idx="27">
                  <c:v>4</c:v>
                </c:pt>
              </c:numCache>
            </c:numRef>
          </c:val>
          <c:extLst>
            <c:ext xmlns:c16="http://schemas.microsoft.com/office/drawing/2014/chart" uri="{C3380CC4-5D6E-409C-BE32-E72D297353CC}">
              <c16:uniqueId val="{00000001-8939-4506-AB3A-35D5F53F1D5A}"/>
            </c:ext>
          </c:extLst>
        </c:ser>
        <c:ser>
          <c:idx val="22"/>
          <c:order val="2"/>
          <c:tx>
            <c:strRef>
              <c:f>'Monitored - weather'!$D$3</c:f>
              <c:strCache>
                <c:ptCount val="1"/>
                <c:pt idx="0">
                  <c:v>JPSS</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weather'!$D$4:$D$50</c:f>
              <c:numCache>
                <c:formatCode>General</c:formatCode>
                <c:ptCount val="47"/>
                <c:pt idx="22">
                  <c:v>3</c:v>
                </c:pt>
                <c:pt idx="23">
                  <c:v>4</c:v>
                </c:pt>
                <c:pt idx="24">
                  <c:v>4</c:v>
                </c:pt>
                <c:pt idx="25">
                  <c:v>4</c:v>
                </c:pt>
                <c:pt idx="26">
                  <c:v>6</c:v>
                </c:pt>
                <c:pt idx="27">
                  <c:v>6</c:v>
                </c:pt>
              </c:numCache>
            </c:numRef>
          </c:val>
          <c:extLst>
            <c:ext xmlns:c16="http://schemas.microsoft.com/office/drawing/2014/chart" uri="{C3380CC4-5D6E-409C-BE32-E72D297353CC}">
              <c16:uniqueId val="{00000002-8939-4506-AB3A-35D5F53F1D5A}"/>
            </c:ext>
          </c:extLst>
        </c:ser>
        <c:ser>
          <c:idx val="2"/>
          <c:order val="3"/>
          <c:tx>
            <c:strRef>
              <c:f>'Monitored - weather'!$F$3</c:f>
              <c:strCache>
                <c:ptCount val="1"/>
                <c:pt idx="0">
                  <c:v>Metop</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weather'!$F$4:$F$55</c:f>
              <c:numCache>
                <c:formatCode>General</c:formatCode>
                <c:ptCount val="52"/>
                <c:pt idx="11">
                  <c:v>5</c:v>
                </c:pt>
                <c:pt idx="12">
                  <c:v>7</c:v>
                </c:pt>
                <c:pt idx="13">
                  <c:v>7</c:v>
                </c:pt>
                <c:pt idx="14">
                  <c:v>7</c:v>
                </c:pt>
                <c:pt idx="15">
                  <c:v>7</c:v>
                </c:pt>
                <c:pt idx="16">
                  <c:v>10</c:v>
                </c:pt>
                <c:pt idx="17">
                  <c:v>16</c:v>
                </c:pt>
                <c:pt idx="18">
                  <c:v>16</c:v>
                </c:pt>
                <c:pt idx="19">
                  <c:v>17</c:v>
                </c:pt>
                <c:pt idx="20">
                  <c:v>19</c:v>
                </c:pt>
                <c:pt idx="21">
                  <c:v>19</c:v>
                </c:pt>
                <c:pt idx="22">
                  <c:v>19</c:v>
                </c:pt>
                <c:pt idx="23">
                  <c:v>25</c:v>
                </c:pt>
                <c:pt idx="24">
                  <c:v>25</c:v>
                </c:pt>
                <c:pt idx="25">
                  <c:v>25</c:v>
                </c:pt>
                <c:pt idx="26">
                  <c:v>16</c:v>
                </c:pt>
                <c:pt idx="27">
                  <c:v>16</c:v>
                </c:pt>
              </c:numCache>
            </c:numRef>
          </c:val>
          <c:extLst>
            <c:ext xmlns:c16="http://schemas.microsoft.com/office/drawing/2014/chart" uri="{C3380CC4-5D6E-409C-BE32-E72D297353CC}">
              <c16:uniqueId val="{00000003-8939-4506-AB3A-35D5F53F1D5A}"/>
            </c:ext>
          </c:extLst>
        </c:ser>
        <c:ser>
          <c:idx val="41"/>
          <c:order val="4"/>
          <c:tx>
            <c:strRef>
              <c:f>'Monitored - weather'!$G$3</c:f>
              <c:strCache>
                <c:ptCount val="1"/>
                <c:pt idx="0">
                  <c:v>Metop-SG</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weather'!$G$4:$G$55</c:f>
              <c:numCache>
                <c:formatCode>General</c:formatCode>
                <c:ptCount val="52"/>
                <c:pt idx="27">
                  <c:v>10</c:v>
                </c:pt>
                <c:pt idx="36">
                  <c:v>8</c:v>
                </c:pt>
                <c:pt idx="37">
                  <c:v>16</c:v>
                </c:pt>
              </c:numCache>
            </c:numRef>
          </c:val>
          <c:extLst>
            <c:ext xmlns:c16="http://schemas.microsoft.com/office/drawing/2014/chart" uri="{C3380CC4-5D6E-409C-BE32-E72D297353CC}">
              <c16:uniqueId val="{00000004-8939-4506-AB3A-35D5F53F1D5A}"/>
            </c:ext>
          </c:extLst>
        </c:ser>
        <c:ser>
          <c:idx val="12"/>
          <c:order val="5"/>
          <c:tx>
            <c:strRef>
              <c:f>'Monitored - weather'!$Y$3</c:f>
              <c:strCache>
                <c:ptCount val="1"/>
                <c:pt idx="0">
                  <c:v>FY3</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weather'!$Y$4:$Y$55</c:f>
              <c:numCache>
                <c:formatCode>General</c:formatCode>
                <c:ptCount val="52"/>
                <c:pt idx="13">
                  <c:v>0</c:v>
                </c:pt>
                <c:pt idx="16">
                  <c:v>1</c:v>
                </c:pt>
                <c:pt idx="17">
                  <c:v>3</c:v>
                </c:pt>
                <c:pt idx="18">
                  <c:v>3</c:v>
                </c:pt>
                <c:pt idx="19">
                  <c:v>3</c:v>
                </c:pt>
                <c:pt idx="20">
                  <c:v>5</c:v>
                </c:pt>
                <c:pt idx="21">
                  <c:v>5</c:v>
                </c:pt>
                <c:pt idx="22">
                  <c:v>5</c:v>
                </c:pt>
                <c:pt idx="23">
                  <c:v>5</c:v>
                </c:pt>
                <c:pt idx="24">
                  <c:v>7</c:v>
                </c:pt>
                <c:pt idx="25">
                  <c:v>8</c:v>
                </c:pt>
                <c:pt idx="26">
                  <c:v>10</c:v>
                </c:pt>
                <c:pt idx="27">
                  <c:v>10</c:v>
                </c:pt>
              </c:numCache>
            </c:numRef>
          </c:val>
          <c:extLst>
            <c:ext xmlns:c16="http://schemas.microsoft.com/office/drawing/2014/chart" uri="{C3380CC4-5D6E-409C-BE32-E72D297353CC}">
              <c16:uniqueId val="{00000005-8939-4506-AB3A-35D5F53F1D5A}"/>
            </c:ext>
          </c:extLst>
        </c:ser>
        <c:ser>
          <c:idx val="39"/>
          <c:order val="6"/>
          <c:tx>
            <c:strRef>
              <c:f>'Monitored - weather'!$L$3</c:f>
              <c:strCache>
                <c:ptCount val="1"/>
                <c:pt idx="0">
                  <c:v>CHAMP</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weather'!$L$4:$L$55</c:f>
              <c:numCache>
                <c:formatCode>General</c:formatCode>
                <c:ptCount val="52"/>
                <c:pt idx="10">
                  <c:v>1</c:v>
                </c:pt>
                <c:pt idx="11">
                  <c:v>1</c:v>
                </c:pt>
                <c:pt idx="12">
                  <c:v>1</c:v>
                </c:pt>
              </c:numCache>
            </c:numRef>
          </c:val>
          <c:extLst>
            <c:ext xmlns:c16="http://schemas.microsoft.com/office/drawing/2014/chart" uri="{C3380CC4-5D6E-409C-BE32-E72D297353CC}">
              <c16:uniqueId val="{00000006-8939-4506-AB3A-35D5F53F1D5A}"/>
            </c:ext>
          </c:extLst>
        </c:ser>
        <c:ser>
          <c:idx val="31"/>
          <c:order val="7"/>
          <c:tx>
            <c:strRef>
              <c:f>'Monitored - weather'!$M$3</c:f>
              <c:strCache>
                <c:ptCount val="1"/>
                <c:pt idx="0">
                  <c:v>GRACE</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weather'!$M$4:$M$55</c:f>
              <c:numCache>
                <c:formatCode>General</c:formatCode>
                <c:ptCount val="52"/>
                <c:pt idx="10">
                  <c:v>1</c:v>
                </c:pt>
                <c:pt idx="11">
                  <c:v>1</c:v>
                </c:pt>
                <c:pt idx="12">
                  <c:v>1</c:v>
                </c:pt>
                <c:pt idx="13">
                  <c:v>1</c:v>
                </c:pt>
                <c:pt idx="14">
                  <c:v>1</c:v>
                </c:pt>
                <c:pt idx="15">
                  <c:v>1</c:v>
                </c:pt>
                <c:pt idx="16">
                  <c:v>1</c:v>
                </c:pt>
                <c:pt idx="17">
                  <c:v>1</c:v>
                </c:pt>
                <c:pt idx="18">
                  <c:v>1</c:v>
                </c:pt>
                <c:pt idx="19">
                  <c:v>2</c:v>
                </c:pt>
                <c:pt idx="20">
                  <c:v>1</c:v>
                </c:pt>
                <c:pt idx="21">
                  <c:v>1</c:v>
                </c:pt>
                <c:pt idx="22">
                  <c:v>1</c:v>
                </c:pt>
              </c:numCache>
            </c:numRef>
          </c:val>
          <c:extLst>
            <c:ext xmlns:c16="http://schemas.microsoft.com/office/drawing/2014/chart" uri="{C3380CC4-5D6E-409C-BE32-E72D297353CC}">
              <c16:uniqueId val="{00000007-8939-4506-AB3A-35D5F53F1D5A}"/>
            </c:ext>
          </c:extLst>
        </c:ser>
        <c:ser>
          <c:idx val="5"/>
          <c:order val="8"/>
          <c:tx>
            <c:strRef>
              <c:f>'Monitored - weather'!$J$3</c:f>
              <c:strCache>
                <c:ptCount val="1"/>
                <c:pt idx="0">
                  <c:v>COSMIC</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weather'!$J$4:$J$55</c:f>
              <c:numCache>
                <c:formatCode>General</c:formatCode>
                <c:ptCount val="52"/>
                <c:pt idx="10">
                  <c:v>6</c:v>
                </c:pt>
                <c:pt idx="11">
                  <c:v>6</c:v>
                </c:pt>
                <c:pt idx="12">
                  <c:v>6</c:v>
                </c:pt>
                <c:pt idx="13">
                  <c:v>6</c:v>
                </c:pt>
                <c:pt idx="14">
                  <c:v>6</c:v>
                </c:pt>
                <c:pt idx="15">
                  <c:v>5</c:v>
                </c:pt>
                <c:pt idx="16">
                  <c:v>5</c:v>
                </c:pt>
                <c:pt idx="17">
                  <c:v>5</c:v>
                </c:pt>
                <c:pt idx="18">
                  <c:v>5</c:v>
                </c:pt>
                <c:pt idx="19">
                  <c:v>5</c:v>
                </c:pt>
                <c:pt idx="20">
                  <c:v>4</c:v>
                </c:pt>
                <c:pt idx="21">
                  <c:v>2</c:v>
                </c:pt>
                <c:pt idx="22">
                  <c:v>2</c:v>
                </c:pt>
                <c:pt idx="23">
                  <c:v>1</c:v>
                </c:pt>
                <c:pt idx="24">
                  <c:v>1</c:v>
                </c:pt>
                <c:pt idx="25">
                  <c:v>1</c:v>
                </c:pt>
                <c:pt idx="26">
                  <c:v>1</c:v>
                </c:pt>
              </c:numCache>
            </c:numRef>
          </c:val>
          <c:extLst>
            <c:ext xmlns:c16="http://schemas.microsoft.com/office/drawing/2014/chart" uri="{C3380CC4-5D6E-409C-BE32-E72D297353CC}">
              <c16:uniqueId val="{00000008-8939-4506-AB3A-35D5F53F1D5A}"/>
            </c:ext>
          </c:extLst>
        </c:ser>
        <c:ser>
          <c:idx val="34"/>
          <c:order val="9"/>
          <c:tx>
            <c:strRef>
              <c:f>'Monitored - weather'!$K$3</c:f>
              <c:strCache>
                <c:ptCount val="1"/>
                <c:pt idx="0">
                  <c:v>COSMIC-2</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weather'!$K$4:$K$55</c:f>
              <c:numCache>
                <c:formatCode>General</c:formatCode>
                <c:ptCount val="52"/>
                <c:pt idx="23">
                  <c:v>6</c:v>
                </c:pt>
                <c:pt idx="24">
                  <c:v>6</c:v>
                </c:pt>
                <c:pt idx="25">
                  <c:v>6</c:v>
                </c:pt>
                <c:pt idx="26">
                  <c:v>6</c:v>
                </c:pt>
                <c:pt idx="27">
                  <c:v>6</c:v>
                </c:pt>
              </c:numCache>
            </c:numRef>
          </c:val>
          <c:extLst>
            <c:ext xmlns:c16="http://schemas.microsoft.com/office/drawing/2014/chart" uri="{C3380CC4-5D6E-409C-BE32-E72D297353CC}">
              <c16:uniqueId val="{00000009-8939-4506-AB3A-35D5F53F1D5A}"/>
            </c:ext>
          </c:extLst>
        </c:ser>
        <c:ser>
          <c:idx val="6"/>
          <c:order val="10"/>
          <c:tx>
            <c:strRef>
              <c:f>'Monitored - weather'!$Q$3</c:f>
              <c:strCache>
                <c:ptCount val="1"/>
                <c:pt idx="0">
                  <c:v>CNOFS</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weather'!$Q$3:$Q$55</c:f>
              <c:numCache>
                <c:formatCode>General</c:formatCode>
                <c:ptCount val="53"/>
                <c:pt idx="0">
                  <c:v>0</c:v>
                </c:pt>
                <c:pt idx="15">
                  <c:v>1</c:v>
                </c:pt>
                <c:pt idx="16">
                  <c:v>1</c:v>
                </c:pt>
                <c:pt idx="17">
                  <c:v>1</c:v>
                </c:pt>
                <c:pt idx="18">
                  <c:v>1</c:v>
                </c:pt>
              </c:numCache>
            </c:numRef>
          </c:val>
          <c:extLst>
            <c:ext xmlns:c16="http://schemas.microsoft.com/office/drawing/2014/chart" uri="{C3380CC4-5D6E-409C-BE32-E72D297353CC}">
              <c16:uniqueId val="{0000000A-8939-4506-AB3A-35D5F53F1D5A}"/>
            </c:ext>
          </c:extLst>
        </c:ser>
        <c:ser>
          <c:idx val="24"/>
          <c:order val="11"/>
          <c:tx>
            <c:strRef>
              <c:f>'Monitored - weather'!$P$3</c:f>
              <c:strCache>
                <c:ptCount val="1"/>
                <c:pt idx="0">
                  <c:v>SAC-C</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weather'!$P$4:$P$55</c:f>
              <c:numCache>
                <c:formatCode>General</c:formatCode>
                <c:ptCount val="52"/>
                <c:pt idx="14">
                  <c:v>1</c:v>
                </c:pt>
                <c:pt idx="15">
                  <c:v>1</c:v>
                </c:pt>
                <c:pt idx="16">
                  <c:v>1</c:v>
                </c:pt>
                <c:pt idx="17">
                  <c:v>1</c:v>
                </c:pt>
              </c:numCache>
            </c:numRef>
          </c:val>
          <c:extLst>
            <c:ext xmlns:c16="http://schemas.microsoft.com/office/drawing/2014/chart" uri="{C3380CC4-5D6E-409C-BE32-E72D297353CC}">
              <c16:uniqueId val="{0000000B-8939-4506-AB3A-35D5F53F1D5A}"/>
            </c:ext>
          </c:extLst>
        </c:ser>
        <c:ser>
          <c:idx val="7"/>
          <c:order val="12"/>
          <c:tx>
            <c:strRef>
              <c:f>'Monitored - weather'!$N$3</c:f>
              <c:strCache>
                <c:ptCount val="1"/>
                <c:pt idx="0">
                  <c:v>TERRASAR-X</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weather'!$N$4:$N$55</c:f>
              <c:numCache>
                <c:formatCode>General</c:formatCode>
                <c:ptCount val="52"/>
                <c:pt idx="14">
                  <c:v>1</c:v>
                </c:pt>
                <c:pt idx="15">
                  <c:v>1</c:v>
                </c:pt>
                <c:pt idx="16">
                  <c:v>1</c:v>
                </c:pt>
                <c:pt idx="17">
                  <c:v>1</c:v>
                </c:pt>
                <c:pt idx="19">
                  <c:v>1</c:v>
                </c:pt>
                <c:pt idx="20">
                  <c:v>1</c:v>
                </c:pt>
                <c:pt idx="21">
                  <c:v>1</c:v>
                </c:pt>
                <c:pt idx="22">
                  <c:v>1</c:v>
                </c:pt>
                <c:pt idx="23">
                  <c:v>1</c:v>
                </c:pt>
              </c:numCache>
            </c:numRef>
          </c:val>
          <c:extLst>
            <c:ext xmlns:c16="http://schemas.microsoft.com/office/drawing/2014/chart" uri="{C3380CC4-5D6E-409C-BE32-E72D297353CC}">
              <c16:uniqueId val="{0000000C-8939-4506-AB3A-35D5F53F1D5A}"/>
            </c:ext>
          </c:extLst>
        </c:ser>
        <c:ser>
          <c:idx val="23"/>
          <c:order val="13"/>
          <c:tx>
            <c:strRef>
              <c:f>'Monitored - weather'!$O$3</c:f>
              <c:strCache>
                <c:ptCount val="1"/>
                <c:pt idx="0">
                  <c:v>TANDEM-X</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weather'!$O$4:$O$55</c:f>
              <c:numCache>
                <c:formatCode>General</c:formatCode>
                <c:ptCount val="52"/>
                <c:pt idx="19">
                  <c:v>1</c:v>
                </c:pt>
                <c:pt idx="20">
                  <c:v>1</c:v>
                </c:pt>
                <c:pt idx="21">
                  <c:v>1</c:v>
                </c:pt>
                <c:pt idx="22">
                  <c:v>1</c:v>
                </c:pt>
                <c:pt idx="23">
                  <c:v>1</c:v>
                </c:pt>
              </c:numCache>
            </c:numRef>
          </c:val>
          <c:extLst>
            <c:ext xmlns:c16="http://schemas.microsoft.com/office/drawing/2014/chart" uri="{C3380CC4-5D6E-409C-BE32-E72D297353CC}">
              <c16:uniqueId val="{0000000D-8939-4506-AB3A-35D5F53F1D5A}"/>
            </c:ext>
          </c:extLst>
        </c:ser>
        <c:ser>
          <c:idx val="1"/>
          <c:order val="14"/>
          <c:tx>
            <c:strRef>
              <c:f>'Monitored - weather'!$E$3</c:f>
              <c:strCache>
                <c:ptCount val="1"/>
                <c:pt idx="0">
                  <c:v>DMSP</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weather'!$E$4:$E$55</c:f>
              <c:numCache>
                <c:formatCode>General</c:formatCode>
                <c:ptCount val="52"/>
                <c:pt idx="3">
                  <c:v>1</c:v>
                </c:pt>
                <c:pt idx="4">
                  <c:v>2</c:v>
                </c:pt>
                <c:pt idx="5">
                  <c:v>2</c:v>
                </c:pt>
                <c:pt idx="6">
                  <c:v>2</c:v>
                </c:pt>
                <c:pt idx="7">
                  <c:v>3</c:v>
                </c:pt>
                <c:pt idx="8">
                  <c:v>3</c:v>
                </c:pt>
                <c:pt idx="9">
                  <c:v>3</c:v>
                </c:pt>
                <c:pt idx="10">
                  <c:v>3</c:v>
                </c:pt>
                <c:pt idx="11">
                  <c:v>3</c:v>
                </c:pt>
                <c:pt idx="12">
                  <c:v>3</c:v>
                </c:pt>
                <c:pt idx="13">
                  <c:v>3</c:v>
                </c:pt>
                <c:pt idx="14">
                  <c:v>4</c:v>
                </c:pt>
                <c:pt idx="15">
                  <c:v>4</c:v>
                </c:pt>
                <c:pt idx="16">
                  <c:v>4</c:v>
                </c:pt>
                <c:pt idx="17">
                  <c:v>4</c:v>
                </c:pt>
                <c:pt idx="18">
                  <c:v>4</c:v>
                </c:pt>
                <c:pt idx="19">
                  <c:v>3</c:v>
                </c:pt>
                <c:pt idx="20">
                  <c:v>3</c:v>
                </c:pt>
                <c:pt idx="21">
                  <c:v>2</c:v>
                </c:pt>
                <c:pt idx="22">
                  <c:v>2</c:v>
                </c:pt>
                <c:pt idx="23">
                  <c:v>1</c:v>
                </c:pt>
                <c:pt idx="24">
                  <c:v>1</c:v>
                </c:pt>
                <c:pt idx="25">
                  <c:v>1</c:v>
                </c:pt>
                <c:pt idx="26">
                  <c:v>1</c:v>
                </c:pt>
              </c:numCache>
            </c:numRef>
          </c:val>
          <c:extLst>
            <c:ext xmlns:c16="http://schemas.microsoft.com/office/drawing/2014/chart" uri="{C3380CC4-5D6E-409C-BE32-E72D297353CC}">
              <c16:uniqueId val="{0000000E-8939-4506-AB3A-35D5F53F1D5A}"/>
            </c:ext>
          </c:extLst>
        </c:ser>
        <c:ser>
          <c:idx val="9"/>
          <c:order val="15"/>
          <c:tx>
            <c:strRef>
              <c:f>'Monitored - weather'!$S$3</c:f>
              <c:strCache>
                <c:ptCount val="1"/>
                <c:pt idx="0">
                  <c:v>TRMM</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weather'!$S$4:$S$55</c:f>
              <c:numCache>
                <c:formatCode>General</c:formatCode>
                <c:ptCount val="52"/>
                <c:pt idx="11">
                  <c:v>1</c:v>
                </c:pt>
                <c:pt idx="12">
                  <c:v>1</c:v>
                </c:pt>
                <c:pt idx="13">
                  <c:v>1</c:v>
                </c:pt>
                <c:pt idx="14">
                  <c:v>1</c:v>
                </c:pt>
                <c:pt idx="15">
                  <c:v>1</c:v>
                </c:pt>
                <c:pt idx="16">
                  <c:v>1</c:v>
                </c:pt>
                <c:pt idx="17">
                  <c:v>1</c:v>
                </c:pt>
                <c:pt idx="18">
                  <c:v>1</c:v>
                </c:pt>
                <c:pt idx="19">
                  <c:v>1</c:v>
                </c:pt>
              </c:numCache>
            </c:numRef>
          </c:val>
          <c:extLst>
            <c:ext xmlns:c16="http://schemas.microsoft.com/office/drawing/2014/chart" uri="{C3380CC4-5D6E-409C-BE32-E72D297353CC}">
              <c16:uniqueId val="{0000000F-8939-4506-AB3A-35D5F53F1D5A}"/>
            </c:ext>
          </c:extLst>
        </c:ser>
        <c:ser>
          <c:idx val="8"/>
          <c:order val="16"/>
          <c:tx>
            <c:strRef>
              <c:f>'Monitored - weather'!$R$3</c:f>
              <c:strCache>
                <c:ptCount val="1"/>
                <c:pt idx="0">
                  <c:v>GCOM-W/C</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weather'!$R$4:$R$55</c:f>
              <c:numCache>
                <c:formatCode>General</c:formatCode>
                <c:ptCount val="52"/>
                <c:pt idx="19">
                  <c:v>1</c:v>
                </c:pt>
                <c:pt idx="20">
                  <c:v>1</c:v>
                </c:pt>
                <c:pt idx="21">
                  <c:v>1</c:v>
                </c:pt>
                <c:pt idx="22">
                  <c:v>1</c:v>
                </c:pt>
                <c:pt idx="23">
                  <c:v>1</c:v>
                </c:pt>
                <c:pt idx="24">
                  <c:v>1</c:v>
                </c:pt>
                <c:pt idx="25">
                  <c:v>1</c:v>
                </c:pt>
              </c:numCache>
            </c:numRef>
          </c:val>
          <c:extLst>
            <c:ext xmlns:c16="http://schemas.microsoft.com/office/drawing/2014/chart" uri="{C3380CC4-5D6E-409C-BE32-E72D297353CC}">
              <c16:uniqueId val="{00000010-8939-4506-AB3A-35D5F53F1D5A}"/>
            </c:ext>
          </c:extLst>
        </c:ser>
        <c:ser>
          <c:idx val="32"/>
          <c:order val="17"/>
          <c:tx>
            <c:strRef>
              <c:f>'Monitored - weather'!$T$3</c:f>
              <c:strCache>
                <c:ptCount val="1"/>
                <c:pt idx="0">
                  <c:v>GPM</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weather'!$T$4:$T$55</c:f>
              <c:numCache>
                <c:formatCode>General</c:formatCode>
                <c:ptCount val="52"/>
                <c:pt idx="19">
                  <c:v>1</c:v>
                </c:pt>
                <c:pt idx="20">
                  <c:v>1</c:v>
                </c:pt>
                <c:pt idx="21">
                  <c:v>1</c:v>
                </c:pt>
                <c:pt idx="22">
                  <c:v>1</c:v>
                </c:pt>
                <c:pt idx="23">
                  <c:v>1</c:v>
                </c:pt>
                <c:pt idx="24">
                  <c:v>1</c:v>
                </c:pt>
                <c:pt idx="25">
                  <c:v>1</c:v>
                </c:pt>
              </c:numCache>
            </c:numRef>
          </c:val>
          <c:extLst>
            <c:ext xmlns:c16="http://schemas.microsoft.com/office/drawing/2014/chart" uri="{C3380CC4-5D6E-409C-BE32-E72D297353CC}">
              <c16:uniqueId val="{00000011-8939-4506-AB3A-35D5F53F1D5A}"/>
            </c:ext>
          </c:extLst>
        </c:ser>
        <c:ser>
          <c:idx val="30"/>
          <c:order val="18"/>
          <c:tx>
            <c:strRef>
              <c:f>'Monitored - weather'!$U$3</c:f>
              <c:strCache>
                <c:ptCount val="1"/>
                <c:pt idx="0">
                  <c:v>Megha Tropiques</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weather'!$U$4:$U$55</c:f>
              <c:numCache>
                <c:formatCode>General</c:formatCode>
                <c:ptCount val="52"/>
                <c:pt idx="19">
                  <c:v>1</c:v>
                </c:pt>
                <c:pt idx="20">
                  <c:v>1</c:v>
                </c:pt>
                <c:pt idx="21">
                  <c:v>1</c:v>
                </c:pt>
                <c:pt idx="22">
                  <c:v>1</c:v>
                </c:pt>
                <c:pt idx="23">
                  <c:v>1</c:v>
                </c:pt>
              </c:numCache>
            </c:numRef>
          </c:val>
          <c:extLst>
            <c:ext xmlns:c16="http://schemas.microsoft.com/office/drawing/2014/chart" uri="{C3380CC4-5D6E-409C-BE32-E72D297353CC}">
              <c16:uniqueId val="{00000012-8939-4506-AB3A-35D5F53F1D5A}"/>
            </c:ext>
          </c:extLst>
        </c:ser>
        <c:ser>
          <c:idx val="10"/>
          <c:order val="19"/>
          <c:tx>
            <c:strRef>
              <c:f>'Monitored - weather'!$V$3</c:f>
              <c:strCache>
                <c:ptCount val="1"/>
                <c:pt idx="0">
                  <c:v>AQUA</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weather'!$V$4:$V$55</c:f>
              <c:numCache>
                <c:formatCode>General</c:formatCode>
                <c:ptCount val="52"/>
                <c:pt idx="7">
                  <c:v>3</c:v>
                </c:pt>
                <c:pt idx="8">
                  <c:v>3</c:v>
                </c:pt>
                <c:pt idx="9">
                  <c:v>3</c:v>
                </c:pt>
                <c:pt idx="10">
                  <c:v>3</c:v>
                </c:pt>
                <c:pt idx="11">
                  <c:v>3</c:v>
                </c:pt>
                <c:pt idx="12">
                  <c:v>3</c:v>
                </c:pt>
                <c:pt idx="13">
                  <c:v>3</c:v>
                </c:pt>
                <c:pt idx="14">
                  <c:v>3</c:v>
                </c:pt>
                <c:pt idx="15">
                  <c:v>3</c:v>
                </c:pt>
                <c:pt idx="16">
                  <c:v>3</c:v>
                </c:pt>
                <c:pt idx="17">
                  <c:v>3</c:v>
                </c:pt>
                <c:pt idx="18">
                  <c:v>3</c:v>
                </c:pt>
                <c:pt idx="19">
                  <c:v>3</c:v>
                </c:pt>
                <c:pt idx="20">
                  <c:v>3</c:v>
                </c:pt>
                <c:pt idx="21">
                  <c:v>2</c:v>
                </c:pt>
                <c:pt idx="22">
                  <c:v>2</c:v>
                </c:pt>
                <c:pt idx="23">
                  <c:v>2</c:v>
                </c:pt>
                <c:pt idx="24">
                  <c:v>2</c:v>
                </c:pt>
                <c:pt idx="25">
                  <c:v>1</c:v>
                </c:pt>
              </c:numCache>
            </c:numRef>
          </c:val>
          <c:extLst>
            <c:ext xmlns:c16="http://schemas.microsoft.com/office/drawing/2014/chart" uri="{C3380CC4-5D6E-409C-BE32-E72D297353CC}">
              <c16:uniqueId val="{00000013-8939-4506-AB3A-35D5F53F1D5A}"/>
            </c:ext>
          </c:extLst>
        </c:ser>
        <c:ser>
          <c:idx val="11"/>
          <c:order val="20"/>
          <c:tx>
            <c:strRef>
              <c:f>'Monitored - weather'!$X$3</c:f>
              <c:strCache>
                <c:ptCount val="1"/>
                <c:pt idx="0">
                  <c:v>AURA</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weather'!$X$4:$X$55</c:f>
              <c:numCache>
                <c:formatCode>General</c:formatCode>
                <c:ptCount val="52"/>
                <c:pt idx="12">
                  <c:v>1</c:v>
                </c:pt>
                <c:pt idx="13">
                  <c:v>2</c:v>
                </c:pt>
                <c:pt idx="14">
                  <c:v>2</c:v>
                </c:pt>
                <c:pt idx="15">
                  <c:v>2</c:v>
                </c:pt>
                <c:pt idx="16">
                  <c:v>2</c:v>
                </c:pt>
                <c:pt idx="17">
                  <c:v>2</c:v>
                </c:pt>
                <c:pt idx="18">
                  <c:v>2</c:v>
                </c:pt>
                <c:pt idx="19">
                  <c:v>2</c:v>
                </c:pt>
                <c:pt idx="20">
                  <c:v>2</c:v>
                </c:pt>
                <c:pt idx="21">
                  <c:v>2</c:v>
                </c:pt>
                <c:pt idx="22">
                  <c:v>2</c:v>
                </c:pt>
                <c:pt idx="23">
                  <c:v>2</c:v>
                </c:pt>
                <c:pt idx="24">
                  <c:v>2</c:v>
                </c:pt>
                <c:pt idx="25">
                  <c:v>2</c:v>
                </c:pt>
              </c:numCache>
            </c:numRef>
          </c:val>
          <c:extLst>
            <c:ext xmlns:c16="http://schemas.microsoft.com/office/drawing/2014/chart" uri="{C3380CC4-5D6E-409C-BE32-E72D297353CC}">
              <c16:uniqueId val="{00000014-8939-4506-AB3A-35D5F53F1D5A}"/>
            </c:ext>
          </c:extLst>
        </c:ser>
        <c:ser>
          <c:idx val="37"/>
          <c:order val="21"/>
          <c:tx>
            <c:strRef>
              <c:f>'Monitored - weather'!$W$3</c:f>
              <c:strCache>
                <c:ptCount val="1"/>
                <c:pt idx="0">
                  <c:v>TERRA</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weather'!$W$4:$W$55</c:f>
              <c:numCache>
                <c:formatCode>General</c:formatCode>
                <c:ptCount val="52"/>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numCache>
            </c:numRef>
          </c:val>
          <c:extLst>
            <c:ext xmlns:c16="http://schemas.microsoft.com/office/drawing/2014/chart" uri="{C3380CC4-5D6E-409C-BE32-E72D297353CC}">
              <c16:uniqueId val="{00000015-8939-4506-AB3A-35D5F53F1D5A}"/>
            </c:ext>
          </c:extLst>
        </c:ser>
        <c:ser>
          <c:idx val="3"/>
          <c:order val="22"/>
          <c:tx>
            <c:strRef>
              <c:f>'Monitored - weather'!$H$3</c:f>
              <c:strCache>
                <c:ptCount val="1"/>
                <c:pt idx="0">
                  <c:v>ERS-1/2</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weather'!$H$4:$H$55</c:f>
              <c:numCache>
                <c:formatCode>General</c:formatCode>
                <c:ptCount val="52"/>
                <c:pt idx="0">
                  <c:v>1</c:v>
                </c:pt>
                <c:pt idx="1">
                  <c:v>2</c:v>
                </c:pt>
                <c:pt idx="2">
                  <c:v>2</c:v>
                </c:pt>
                <c:pt idx="3">
                  <c:v>2</c:v>
                </c:pt>
                <c:pt idx="4">
                  <c:v>2</c:v>
                </c:pt>
                <c:pt idx="5">
                  <c:v>2</c:v>
                </c:pt>
                <c:pt idx="6">
                  <c:v>2</c:v>
                </c:pt>
                <c:pt idx="7">
                  <c:v>3</c:v>
                </c:pt>
                <c:pt idx="8">
                  <c:v>1</c:v>
                </c:pt>
                <c:pt idx="9">
                  <c:v>2</c:v>
                </c:pt>
                <c:pt idx="10">
                  <c:v>1</c:v>
                </c:pt>
                <c:pt idx="11">
                  <c:v>1</c:v>
                </c:pt>
                <c:pt idx="12">
                  <c:v>1</c:v>
                </c:pt>
                <c:pt idx="13">
                  <c:v>1</c:v>
                </c:pt>
                <c:pt idx="14">
                  <c:v>1</c:v>
                </c:pt>
                <c:pt idx="15">
                  <c:v>1</c:v>
                </c:pt>
              </c:numCache>
            </c:numRef>
          </c:val>
          <c:extLst>
            <c:ext xmlns:c16="http://schemas.microsoft.com/office/drawing/2014/chart" uri="{C3380CC4-5D6E-409C-BE32-E72D297353CC}">
              <c16:uniqueId val="{00000016-8939-4506-AB3A-35D5F53F1D5A}"/>
            </c:ext>
          </c:extLst>
        </c:ser>
        <c:ser>
          <c:idx val="13"/>
          <c:order val="23"/>
          <c:tx>
            <c:strRef>
              <c:f>'Monitored - weather'!$Z$3</c:f>
              <c:strCache>
                <c:ptCount val="1"/>
                <c:pt idx="0">
                  <c:v>QuikSCAT</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weather'!$Z$4:$Z$55</c:f>
              <c:numCache>
                <c:formatCode>General</c:formatCode>
                <c:ptCount val="52"/>
                <c:pt idx="6">
                  <c:v>1</c:v>
                </c:pt>
                <c:pt idx="7">
                  <c:v>1</c:v>
                </c:pt>
                <c:pt idx="8">
                  <c:v>1</c:v>
                </c:pt>
                <c:pt idx="9">
                  <c:v>1</c:v>
                </c:pt>
                <c:pt idx="10">
                  <c:v>1</c:v>
                </c:pt>
                <c:pt idx="11">
                  <c:v>1</c:v>
                </c:pt>
                <c:pt idx="12">
                  <c:v>1</c:v>
                </c:pt>
                <c:pt idx="13">
                  <c:v>1</c:v>
                </c:pt>
              </c:numCache>
            </c:numRef>
          </c:val>
          <c:extLst>
            <c:ext xmlns:c16="http://schemas.microsoft.com/office/drawing/2014/chart" uri="{C3380CC4-5D6E-409C-BE32-E72D297353CC}">
              <c16:uniqueId val="{00000017-8939-4506-AB3A-35D5F53F1D5A}"/>
            </c:ext>
          </c:extLst>
        </c:ser>
        <c:ser>
          <c:idx val="15"/>
          <c:order val="24"/>
          <c:tx>
            <c:strRef>
              <c:f>'Monitored - weather'!$AB$3</c:f>
              <c:strCache>
                <c:ptCount val="1"/>
                <c:pt idx="0">
                  <c:v>Oceansat</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weather'!$AB$4:$AB$55</c:f>
              <c:numCache>
                <c:formatCode>General</c:formatCode>
                <c:ptCount val="52"/>
                <c:pt idx="15">
                  <c:v>1</c:v>
                </c:pt>
                <c:pt idx="16">
                  <c:v>1</c:v>
                </c:pt>
                <c:pt idx="17">
                  <c:v>1</c:v>
                </c:pt>
                <c:pt idx="18">
                  <c:v>1</c:v>
                </c:pt>
                <c:pt idx="23">
                  <c:v>1</c:v>
                </c:pt>
                <c:pt idx="24">
                  <c:v>1</c:v>
                </c:pt>
                <c:pt idx="25">
                  <c:v>1</c:v>
                </c:pt>
                <c:pt idx="26">
                  <c:v>1</c:v>
                </c:pt>
                <c:pt idx="27">
                  <c:v>1</c:v>
                </c:pt>
              </c:numCache>
            </c:numRef>
          </c:val>
          <c:extLst>
            <c:ext xmlns:c16="http://schemas.microsoft.com/office/drawing/2014/chart" uri="{C3380CC4-5D6E-409C-BE32-E72D297353CC}">
              <c16:uniqueId val="{00000018-8939-4506-AB3A-35D5F53F1D5A}"/>
            </c:ext>
          </c:extLst>
        </c:ser>
        <c:ser>
          <c:idx val="38"/>
          <c:order val="25"/>
          <c:tx>
            <c:strRef>
              <c:f>'Monitored - weather'!$AT$3</c:f>
              <c:strCache>
                <c:ptCount val="1"/>
                <c:pt idx="0">
                  <c:v>RapidSCAT</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weather'!$AT$4:$AT$55</c:f>
              <c:numCache>
                <c:formatCode>General</c:formatCode>
                <c:ptCount val="52"/>
              </c:numCache>
            </c:numRef>
          </c:val>
          <c:extLst>
            <c:ext xmlns:c16="http://schemas.microsoft.com/office/drawing/2014/chart" uri="{C3380CC4-5D6E-409C-BE32-E72D297353CC}">
              <c16:uniqueId val="{00000019-8939-4506-AB3A-35D5F53F1D5A}"/>
            </c:ext>
          </c:extLst>
        </c:ser>
        <c:ser>
          <c:idx val="16"/>
          <c:order val="26"/>
          <c:tx>
            <c:strRef>
              <c:f>'Monitored - weather'!$AC$3</c:f>
              <c:strCache>
                <c:ptCount val="1"/>
                <c:pt idx="0">
                  <c:v>HY2</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weather'!$AC$4:$AC$55</c:f>
              <c:numCache>
                <c:formatCode>General</c:formatCode>
                <c:ptCount val="52"/>
                <c:pt idx="23">
                  <c:v>2</c:v>
                </c:pt>
                <c:pt idx="24">
                  <c:v>2</c:v>
                </c:pt>
                <c:pt idx="25">
                  <c:v>2</c:v>
                </c:pt>
                <c:pt idx="26">
                  <c:v>2</c:v>
                </c:pt>
                <c:pt idx="27">
                  <c:v>2</c:v>
                </c:pt>
              </c:numCache>
            </c:numRef>
          </c:val>
          <c:extLst>
            <c:ext xmlns:c16="http://schemas.microsoft.com/office/drawing/2014/chart" uri="{C3380CC4-5D6E-409C-BE32-E72D297353CC}">
              <c16:uniqueId val="{0000001A-8939-4506-AB3A-35D5F53F1D5A}"/>
            </c:ext>
          </c:extLst>
        </c:ser>
        <c:ser>
          <c:idx val="4"/>
          <c:order val="27"/>
          <c:tx>
            <c:strRef>
              <c:f>'Monitored - weather'!$I$3</c:f>
              <c:strCache>
                <c:ptCount val="1"/>
                <c:pt idx="0">
                  <c:v>ENVISAT</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weather'!$I$4:$I$55</c:f>
              <c:numCache>
                <c:formatCode>General</c:formatCode>
                <c:ptCount val="52"/>
                <c:pt idx="6">
                  <c:v>3</c:v>
                </c:pt>
                <c:pt idx="7">
                  <c:v>4</c:v>
                </c:pt>
                <c:pt idx="8">
                  <c:v>6</c:v>
                </c:pt>
                <c:pt idx="9">
                  <c:v>6</c:v>
                </c:pt>
                <c:pt idx="10">
                  <c:v>6</c:v>
                </c:pt>
                <c:pt idx="11">
                  <c:v>6</c:v>
                </c:pt>
                <c:pt idx="12">
                  <c:v>6</c:v>
                </c:pt>
                <c:pt idx="13">
                  <c:v>6</c:v>
                </c:pt>
                <c:pt idx="14">
                  <c:v>6</c:v>
                </c:pt>
                <c:pt idx="15">
                  <c:v>7</c:v>
                </c:pt>
                <c:pt idx="16">
                  <c:v>7</c:v>
                </c:pt>
              </c:numCache>
            </c:numRef>
          </c:val>
          <c:extLst>
            <c:ext xmlns:c16="http://schemas.microsoft.com/office/drawing/2014/chart" uri="{C3380CC4-5D6E-409C-BE32-E72D297353CC}">
              <c16:uniqueId val="{0000001B-8939-4506-AB3A-35D5F53F1D5A}"/>
            </c:ext>
          </c:extLst>
        </c:ser>
        <c:ser>
          <c:idx val="14"/>
          <c:order val="28"/>
          <c:tx>
            <c:strRef>
              <c:f>'Monitored - weather'!$AD$3</c:f>
              <c:strCache>
                <c:ptCount val="1"/>
                <c:pt idx="0">
                  <c:v>JASON</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weather'!$AD$4:$AD$55</c:f>
              <c:numCache>
                <c:formatCode>General</c:formatCode>
                <c:ptCount val="52"/>
                <c:pt idx="7">
                  <c:v>1</c:v>
                </c:pt>
                <c:pt idx="8">
                  <c:v>1</c:v>
                </c:pt>
                <c:pt idx="9">
                  <c:v>1</c:v>
                </c:pt>
                <c:pt idx="10">
                  <c:v>1</c:v>
                </c:pt>
                <c:pt idx="11">
                  <c:v>1</c:v>
                </c:pt>
                <c:pt idx="12">
                  <c:v>1</c:v>
                </c:pt>
                <c:pt idx="13">
                  <c:v>2</c:v>
                </c:pt>
                <c:pt idx="14">
                  <c:v>2</c:v>
                </c:pt>
                <c:pt idx="15">
                  <c:v>2</c:v>
                </c:pt>
                <c:pt idx="16">
                  <c:v>2</c:v>
                </c:pt>
                <c:pt idx="17">
                  <c:v>2</c:v>
                </c:pt>
                <c:pt idx="18">
                  <c:v>2</c:v>
                </c:pt>
                <c:pt idx="19">
                  <c:v>2</c:v>
                </c:pt>
                <c:pt idx="20">
                  <c:v>2</c:v>
                </c:pt>
                <c:pt idx="21">
                  <c:v>2</c:v>
                </c:pt>
                <c:pt idx="22">
                  <c:v>2</c:v>
                </c:pt>
                <c:pt idx="23">
                  <c:v>2</c:v>
                </c:pt>
                <c:pt idx="24">
                  <c:v>2</c:v>
                </c:pt>
                <c:pt idx="25">
                  <c:v>2</c:v>
                </c:pt>
                <c:pt idx="26">
                  <c:v>2</c:v>
                </c:pt>
                <c:pt idx="27">
                  <c:v>2</c:v>
                </c:pt>
              </c:numCache>
            </c:numRef>
          </c:val>
          <c:extLst>
            <c:ext xmlns:c16="http://schemas.microsoft.com/office/drawing/2014/chart" uri="{C3380CC4-5D6E-409C-BE32-E72D297353CC}">
              <c16:uniqueId val="{0000001C-8939-4506-AB3A-35D5F53F1D5A}"/>
            </c:ext>
          </c:extLst>
        </c:ser>
        <c:ser>
          <c:idx val="21"/>
          <c:order val="29"/>
          <c:tx>
            <c:strRef>
              <c:f>'Monitored - weather'!$AE$3</c:f>
              <c:strCache>
                <c:ptCount val="1"/>
                <c:pt idx="0">
                  <c:v>Saral/Altika</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weather'!$AE$4:$AE$55</c:f>
              <c:numCache>
                <c:formatCode>General</c:formatCode>
                <c:ptCount val="52"/>
                <c:pt idx="18">
                  <c:v>1</c:v>
                </c:pt>
                <c:pt idx="19">
                  <c:v>2</c:v>
                </c:pt>
                <c:pt idx="20">
                  <c:v>2</c:v>
                </c:pt>
                <c:pt idx="21">
                  <c:v>2</c:v>
                </c:pt>
                <c:pt idx="22">
                  <c:v>2</c:v>
                </c:pt>
                <c:pt idx="23">
                  <c:v>2</c:v>
                </c:pt>
                <c:pt idx="24">
                  <c:v>2</c:v>
                </c:pt>
                <c:pt idx="25">
                  <c:v>2</c:v>
                </c:pt>
                <c:pt idx="26">
                  <c:v>2</c:v>
                </c:pt>
                <c:pt idx="27">
                  <c:v>2</c:v>
                </c:pt>
              </c:numCache>
            </c:numRef>
          </c:val>
          <c:extLst>
            <c:ext xmlns:c16="http://schemas.microsoft.com/office/drawing/2014/chart" uri="{C3380CC4-5D6E-409C-BE32-E72D297353CC}">
              <c16:uniqueId val="{0000001D-8939-4506-AB3A-35D5F53F1D5A}"/>
            </c:ext>
          </c:extLst>
        </c:ser>
        <c:ser>
          <c:idx val="36"/>
          <c:order val="30"/>
          <c:tx>
            <c:strRef>
              <c:f>'Monitored - weather'!$AL$3</c:f>
              <c:strCache>
                <c:ptCount val="1"/>
                <c:pt idx="0">
                  <c:v>Cryosat</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weather'!$AL$4:$AL$55</c:f>
              <c:numCache>
                <c:formatCode>General</c:formatCode>
                <c:ptCount val="52"/>
                <c:pt idx="16">
                  <c:v>1</c:v>
                </c:pt>
                <c:pt idx="17">
                  <c:v>1</c:v>
                </c:pt>
                <c:pt idx="18">
                  <c:v>1</c:v>
                </c:pt>
                <c:pt idx="19">
                  <c:v>1</c:v>
                </c:pt>
                <c:pt idx="20">
                  <c:v>1</c:v>
                </c:pt>
                <c:pt idx="21">
                  <c:v>2</c:v>
                </c:pt>
                <c:pt idx="22">
                  <c:v>2</c:v>
                </c:pt>
                <c:pt idx="23">
                  <c:v>2</c:v>
                </c:pt>
                <c:pt idx="24">
                  <c:v>2</c:v>
                </c:pt>
                <c:pt idx="25">
                  <c:v>2</c:v>
                </c:pt>
                <c:pt idx="26">
                  <c:v>2</c:v>
                </c:pt>
                <c:pt idx="27">
                  <c:v>2</c:v>
                </c:pt>
              </c:numCache>
            </c:numRef>
          </c:val>
          <c:extLst>
            <c:ext xmlns:c16="http://schemas.microsoft.com/office/drawing/2014/chart" uri="{C3380CC4-5D6E-409C-BE32-E72D297353CC}">
              <c16:uniqueId val="{0000001E-8939-4506-AB3A-35D5F53F1D5A}"/>
            </c:ext>
          </c:extLst>
        </c:ser>
        <c:ser>
          <c:idx val="17"/>
          <c:order val="31"/>
          <c:tx>
            <c:strRef>
              <c:f>'Monitored - weather'!$AF$3</c:f>
              <c:strCache>
                <c:ptCount val="1"/>
                <c:pt idx="0">
                  <c:v>Meteosat</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weather'!$AF$4:$AF$55</c:f>
              <c:numCache>
                <c:formatCode>General</c:formatCode>
                <c:ptCount val="52"/>
                <c:pt idx="0">
                  <c:v>2</c:v>
                </c:pt>
                <c:pt idx="1">
                  <c:v>2</c:v>
                </c:pt>
                <c:pt idx="2">
                  <c:v>2</c:v>
                </c:pt>
                <c:pt idx="3">
                  <c:v>2</c:v>
                </c:pt>
                <c:pt idx="4">
                  <c:v>2</c:v>
                </c:pt>
                <c:pt idx="5">
                  <c:v>2</c:v>
                </c:pt>
                <c:pt idx="6">
                  <c:v>3</c:v>
                </c:pt>
                <c:pt idx="7">
                  <c:v>4</c:v>
                </c:pt>
                <c:pt idx="8">
                  <c:v>4</c:v>
                </c:pt>
                <c:pt idx="9">
                  <c:v>4</c:v>
                </c:pt>
                <c:pt idx="10">
                  <c:v>4</c:v>
                </c:pt>
                <c:pt idx="11">
                  <c:v>4</c:v>
                </c:pt>
                <c:pt idx="12">
                  <c:v>4</c:v>
                </c:pt>
                <c:pt idx="13">
                  <c:v>4</c:v>
                </c:pt>
                <c:pt idx="14">
                  <c:v>4</c:v>
                </c:pt>
                <c:pt idx="15">
                  <c:v>4</c:v>
                </c:pt>
                <c:pt idx="16">
                  <c:v>4</c:v>
                </c:pt>
                <c:pt idx="17">
                  <c:v>4</c:v>
                </c:pt>
                <c:pt idx="18">
                  <c:v>4</c:v>
                </c:pt>
                <c:pt idx="19">
                  <c:v>4</c:v>
                </c:pt>
                <c:pt idx="20">
                  <c:v>4</c:v>
                </c:pt>
                <c:pt idx="21">
                  <c:v>6</c:v>
                </c:pt>
                <c:pt idx="22">
                  <c:v>4</c:v>
                </c:pt>
                <c:pt idx="23">
                  <c:v>4</c:v>
                </c:pt>
                <c:pt idx="24">
                  <c:v>4</c:v>
                </c:pt>
                <c:pt idx="25">
                  <c:v>4</c:v>
                </c:pt>
                <c:pt idx="26">
                  <c:v>4</c:v>
                </c:pt>
                <c:pt idx="27">
                  <c:v>5</c:v>
                </c:pt>
              </c:numCache>
            </c:numRef>
          </c:val>
          <c:extLst>
            <c:ext xmlns:c16="http://schemas.microsoft.com/office/drawing/2014/chart" uri="{C3380CC4-5D6E-409C-BE32-E72D297353CC}">
              <c16:uniqueId val="{0000001F-8939-4506-AB3A-35D5F53F1D5A}"/>
            </c:ext>
          </c:extLst>
        </c:ser>
        <c:ser>
          <c:idx val="18"/>
          <c:order val="32"/>
          <c:tx>
            <c:strRef>
              <c:f>'Monitored - weather'!$AG$3</c:f>
              <c:strCache>
                <c:ptCount val="1"/>
                <c:pt idx="0">
                  <c:v>GOES</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weather'!$AG$4:$AG$55</c:f>
              <c:numCache>
                <c:formatCode>General</c:formatCode>
                <c:ptCount val="52"/>
                <c:pt idx="0">
                  <c:v>2</c:v>
                </c:pt>
                <c:pt idx="1">
                  <c:v>2</c:v>
                </c:pt>
                <c:pt idx="2">
                  <c:v>2</c:v>
                </c:pt>
                <c:pt idx="3">
                  <c:v>2</c:v>
                </c:pt>
                <c:pt idx="4">
                  <c:v>2</c:v>
                </c:pt>
                <c:pt idx="5">
                  <c:v>2</c:v>
                </c:pt>
                <c:pt idx="6">
                  <c:v>2</c:v>
                </c:pt>
                <c:pt idx="7">
                  <c:v>5</c:v>
                </c:pt>
                <c:pt idx="8">
                  <c:v>5</c:v>
                </c:pt>
                <c:pt idx="9">
                  <c:v>5</c:v>
                </c:pt>
                <c:pt idx="10">
                  <c:v>4</c:v>
                </c:pt>
                <c:pt idx="11">
                  <c:v>4</c:v>
                </c:pt>
                <c:pt idx="12">
                  <c:v>4</c:v>
                </c:pt>
                <c:pt idx="13">
                  <c:v>4</c:v>
                </c:pt>
                <c:pt idx="14">
                  <c:v>4</c:v>
                </c:pt>
                <c:pt idx="15">
                  <c:v>4</c:v>
                </c:pt>
                <c:pt idx="16">
                  <c:v>4</c:v>
                </c:pt>
                <c:pt idx="17">
                  <c:v>4</c:v>
                </c:pt>
                <c:pt idx="18">
                  <c:v>4</c:v>
                </c:pt>
                <c:pt idx="19">
                  <c:v>4</c:v>
                </c:pt>
                <c:pt idx="20">
                  <c:v>4</c:v>
                </c:pt>
                <c:pt idx="21">
                  <c:v>4</c:v>
                </c:pt>
                <c:pt idx="22">
                  <c:v>2</c:v>
                </c:pt>
                <c:pt idx="23">
                  <c:v>4</c:v>
                </c:pt>
                <c:pt idx="24">
                  <c:v>4</c:v>
                </c:pt>
                <c:pt idx="25">
                  <c:v>4</c:v>
                </c:pt>
                <c:pt idx="26">
                  <c:v>4</c:v>
                </c:pt>
                <c:pt idx="27">
                  <c:v>4</c:v>
                </c:pt>
              </c:numCache>
            </c:numRef>
          </c:val>
          <c:extLst>
            <c:ext xmlns:c16="http://schemas.microsoft.com/office/drawing/2014/chart" uri="{C3380CC4-5D6E-409C-BE32-E72D297353CC}">
              <c16:uniqueId val="{00000020-8939-4506-AB3A-35D5F53F1D5A}"/>
            </c:ext>
          </c:extLst>
        </c:ser>
        <c:ser>
          <c:idx val="19"/>
          <c:order val="33"/>
          <c:tx>
            <c:strRef>
              <c:f>'Monitored - weather'!$AH$3</c:f>
              <c:strCache>
                <c:ptCount val="1"/>
                <c:pt idx="0">
                  <c:v>Himawari</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weather'!$AH$4:$AH$55</c:f>
              <c:numCache>
                <c:formatCode>General</c:formatCode>
                <c:ptCount val="52"/>
                <c:pt idx="0">
                  <c:v>1</c:v>
                </c:pt>
                <c:pt idx="1">
                  <c:v>1</c:v>
                </c:pt>
                <c:pt idx="2">
                  <c:v>1</c:v>
                </c:pt>
                <c:pt idx="3">
                  <c:v>1</c:v>
                </c:pt>
                <c:pt idx="4">
                  <c:v>1</c:v>
                </c:pt>
                <c:pt idx="5">
                  <c:v>1</c:v>
                </c:pt>
                <c:pt idx="6">
                  <c:v>1</c:v>
                </c:pt>
                <c:pt idx="7">
                  <c:v>1</c:v>
                </c:pt>
                <c:pt idx="8">
                  <c:v>1</c:v>
                </c:pt>
                <c:pt idx="9">
                  <c:v>1</c:v>
                </c:pt>
                <c:pt idx="10">
                  <c:v>1</c:v>
                </c:pt>
                <c:pt idx="11">
                  <c:v>2</c:v>
                </c:pt>
                <c:pt idx="12">
                  <c:v>2</c:v>
                </c:pt>
                <c:pt idx="13">
                  <c:v>2</c:v>
                </c:pt>
                <c:pt idx="14">
                  <c:v>2</c:v>
                </c:pt>
                <c:pt idx="15">
                  <c:v>2</c:v>
                </c:pt>
                <c:pt idx="16">
                  <c:v>2</c:v>
                </c:pt>
                <c:pt idx="17">
                  <c:v>2</c:v>
                </c:pt>
                <c:pt idx="18">
                  <c:v>2</c:v>
                </c:pt>
                <c:pt idx="19">
                  <c:v>3</c:v>
                </c:pt>
                <c:pt idx="20">
                  <c:v>4</c:v>
                </c:pt>
                <c:pt idx="21">
                  <c:v>2</c:v>
                </c:pt>
                <c:pt idx="22">
                  <c:v>2</c:v>
                </c:pt>
                <c:pt idx="23">
                  <c:v>2</c:v>
                </c:pt>
                <c:pt idx="24">
                  <c:v>2</c:v>
                </c:pt>
                <c:pt idx="25">
                  <c:v>2</c:v>
                </c:pt>
                <c:pt idx="26">
                  <c:v>2</c:v>
                </c:pt>
                <c:pt idx="27">
                  <c:v>2</c:v>
                </c:pt>
              </c:numCache>
            </c:numRef>
          </c:val>
          <c:extLst>
            <c:ext xmlns:c16="http://schemas.microsoft.com/office/drawing/2014/chart" uri="{C3380CC4-5D6E-409C-BE32-E72D297353CC}">
              <c16:uniqueId val="{00000021-8939-4506-AB3A-35D5F53F1D5A}"/>
            </c:ext>
          </c:extLst>
        </c:ser>
        <c:ser>
          <c:idx val="20"/>
          <c:order val="34"/>
          <c:tx>
            <c:strRef>
              <c:f>'Monitored - weather'!$AK$3</c:f>
              <c:strCache>
                <c:ptCount val="1"/>
                <c:pt idx="0">
                  <c:v>FY2+4</c:v>
                </c:pt>
              </c:strCache>
            </c:strRef>
          </c:tx>
          <c:invertIfNegative val="0"/>
          <c:val>
            <c:numRef>
              <c:f>'Monitored - weather'!$AK$4:$AK$31</c:f>
              <c:numCache>
                <c:formatCode>General</c:formatCode>
                <c:ptCount val="28"/>
                <c:pt idx="12">
                  <c:v>1</c:v>
                </c:pt>
                <c:pt idx="13">
                  <c:v>1</c:v>
                </c:pt>
                <c:pt idx="14">
                  <c:v>1</c:v>
                </c:pt>
                <c:pt idx="15">
                  <c:v>1</c:v>
                </c:pt>
                <c:pt idx="16">
                  <c:v>1</c:v>
                </c:pt>
                <c:pt idx="17">
                  <c:v>2</c:v>
                </c:pt>
                <c:pt idx="18">
                  <c:v>2</c:v>
                </c:pt>
                <c:pt idx="19">
                  <c:v>2</c:v>
                </c:pt>
                <c:pt idx="20">
                  <c:v>2</c:v>
                </c:pt>
                <c:pt idx="21">
                  <c:v>2</c:v>
                </c:pt>
                <c:pt idx="22">
                  <c:v>2</c:v>
                </c:pt>
                <c:pt idx="23">
                  <c:v>3</c:v>
                </c:pt>
                <c:pt idx="24">
                  <c:v>3</c:v>
                </c:pt>
                <c:pt idx="25">
                  <c:v>3</c:v>
                </c:pt>
                <c:pt idx="26">
                  <c:v>3</c:v>
                </c:pt>
                <c:pt idx="27">
                  <c:v>3</c:v>
                </c:pt>
              </c:numCache>
            </c:numRef>
          </c:val>
          <c:extLst>
            <c:ext xmlns:c16="http://schemas.microsoft.com/office/drawing/2014/chart" uri="{C3380CC4-5D6E-409C-BE32-E72D297353CC}">
              <c16:uniqueId val="{00000022-8939-4506-AB3A-35D5F53F1D5A}"/>
            </c:ext>
          </c:extLst>
        </c:ser>
        <c:ser>
          <c:idx val="25"/>
          <c:order val="35"/>
          <c:tx>
            <c:strRef>
              <c:f>'Monitored - weather'!$AM$3</c:f>
              <c:strCache>
                <c:ptCount val="1"/>
                <c:pt idx="0">
                  <c:v>SMOS</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weather'!$AM$4:$AM$55</c:f>
              <c:numCache>
                <c:formatCode>General</c:formatCode>
                <c:ptCount val="52"/>
                <c:pt idx="13">
                  <c:v>0</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numCache>
            </c:numRef>
          </c:val>
          <c:extLst>
            <c:ext xmlns:c16="http://schemas.microsoft.com/office/drawing/2014/chart" uri="{C3380CC4-5D6E-409C-BE32-E72D297353CC}">
              <c16:uniqueId val="{00000023-8939-4506-AB3A-35D5F53F1D5A}"/>
            </c:ext>
          </c:extLst>
        </c:ser>
        <c:ser>
          <c:idx val="40"/>
          <c:order val="36"/>
          <c:tx>
            <c:strRef>
              <c:f>'Monitored - weather'!$AR$3</c:f>
              <c:strCache>
                <c:ptCount val="1"/>
                <c:pt idx="0">
                  <c:v>SMAP</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weather'!$AR$4:$AR$55</c:f>
              <c:numCache>
                <c:formatCode>General</c:formatCode>
                <c:ptCount val="52"/>
                <c:pt idx="23">
                  <c:v>1</c:v>
                </c:pt>
                <c:pt idx="24">
                  <c:v>1</c:v>
                </c:pt>
                <c:pt idx="25">
                  <c:v>1</c:v>
                </c:pt>
                <c:pt idx="26">
                  <c:v>1</c:v>
                </c:pt>
                <c:pt idx="27">
                  <c:v>1</c:v>
                </c:pt>
              </c:numCache>
            </c:numRef>
          </c:val>
          <c:extLst>
            <c:ext xmlns:c16="http://schemas.microsoft.com/office/drawing/2014/chart" uri="{C3380CC4-5D6E-409C-BE32-E72D297353CC}">
              <c16:uniqueId val="{00000024-8939-4506-AB3A-35D5F53F1D5A}"/>
            </c:ext>
          </c:extLst>
        </c:ser>
        <c:ser>
          <c:idx val="26"/>
          <c:order val="37"/>
          <c:tx>
            <c:strRef>
              <c:f>'Monitored - weather'!$AN$3</c:f>
              <c:strCache>
                <c:ptCount val="1"/>
                <c:pt idx="0">
                  <c:v>EarthCARE</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weather'!$AN$4:$AN$55</c:f>
              <c:numCache>
                <c:formatCode>General</c:formatCode>
                <c:ptCount val="52"/>
                <c:pt idx="26">
                  <c:v>2</c:v>
                </c:pt>
                <c:pt idx="27">
                  <c:v>2</c:v>
                </c:pt>
              </c:numCache>
            </c:numRef>
          </c:val>
          <c:extLst>
            <c:ext xmlns:c16="http://schemas.microsoft.com/office/drawing/2014/chart" uri="{C3380CC4-5D6E-409C-BE32-E72D297353CC}">
              <c16:uniqueId val="{00000025-8939-4506-AB3A-35D5F53F1D5A}"/>
            </c:ext>
          </c:extLst>
        </c:ser>
        <c:ser>
          <c:idx val="27"/>
          <c:order val="38"/>
          <c:tx>
            <c:strRef>
              <c:f>'Monitored - weather'!$AO$3</c:f>
              <c:strCache>
                <c:ptCount val="1"/>
                <c:pt idx="0">
                  <c:v>ADM Aeolus</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weather'!$AO$4:$AO$55</c:f>
              <c:numCache>
                <c:formatCode>General</c:formatCode>
                <c:ptCount val="52"/>
                <c:pt idx="23">
                  <c:v>1</c:v>
                </c:pt>
                <c:pt idx="24">
                  <c:v>1</c:v>
                </c:pt>
                <c:pt idx="25">
                  <c:v>1</c:v>
                </c:pt>
              </c:numCache>
            </c:numRef>
          </c:val>
          <c:extLst>
            <c:ext xmlns:c16="http://schemas.microsoft.com/office/drawing/2014/chart" uri="{C3380CC4-5D6E-409C-BE32-E72D297353CC}">
              <c16:uniqueId val="{00000026-8939-4506-AB3A-35D5F53F1D5A}"/>
            </c:ext>
          </c:extLst>
        </c:ser>
        <c:ser>
          <c:idx val="28"/>
          <c:order val="39"/>
          <c:tx>
            <c:strRef>
              <c:f>'Monitored - weather'!$AP$3</c:f>
              <c:strCache>
                <c:ptCount val="1"/>
                <c:pt idx="0">
                  <c:v>GOSAT</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weather'!$AP$4:$AP$55</c:f>
              <c:numCache>
                <c:formatCode>General</c:formatCode>
                <c:ptCount val="52"/>
              </c:numCache>
            </c:numRef>
          </c:val>
          <c:extLst>
            <c:ext xmlns:c16="http://schemas.microsoft.com/office/drawing/2014/chart" uri="{C3380CC4-5D6E-409C-BE32-E72D297353CC}">
              <c16:uniqueId val="{00000027-8939-4506-AB3A-35D5F53F1D5A}"/>
            </c:ext>
          </c:extLst>
        </c:ser>
        <c:ser>
          <c:idx val="29"/>
          <c:order val="40"/>
          <c:tx>
            <c:strRef>
              <c:f>'Monitored - weather'!$AQ$3</c:f>
              <c:strCache>
                <c:ptCount val="1"/>
                <c:pt idx="0">
                  <c:v>Sentinel 3</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weather'!$AQ$4:$AQ$55</c:f>
              <c:numCache>
                <c:formatCode>General</c:formatCode>
                <c:ptCount val="52"/>
                <c:pt idx="22">
                  <c:v>1</c:v>
                </c:pt>
                <c:pt idx="23">
                  <c:v>2</c:v>
                </c:pt>
                <c:pt idx="24">
                  <c:v>2</c:v>
                </c:pt>
                <c:pt idx="25">
                  <c:v>2</c:v>
                </c:pt>
                <c:pt idx="26">
                  <c:v>2</c:v>
                </c:pt>
                <c:pt idx="27">
                  <c:v>2</c:v>
                </c:pt>
              </c:numCache>
            </c:numRef>
          </c:val>
          <c:extLst>
            <c:ext xmlns:c16="http://schemas.microsoft.com/office/drawing/2014/chart" uri="{C3380CC4-5D6E-409C-BE32-E72D297353CC}">
              <c16:uniqueId val="{00000028-8939-4506-AB3A-35D5F53F1D5A}"/>
            </c:ext>
          </c:extLst>
        </c:ser>
        <c:ser>
          <c:idx val="33"/>
          <c:order val="41"/>
          <c:tx>
            <c:strRef>
              <c:f>'Monitored - weather'!$AS$3</c:f>
              <c:strCache>
                <c:ptCount val="1"/>
                <c:pt idx="0">
                  <c:v>Sentinel 5p</c:v>
                </c:pt>
              </c:strCache>
            </c:strRef>
          </c:tx>
          <c:invertIfNegative val="0"/>
          <c:cat>
            <c:numRef>
              <c:f>'Monitored - weather'!$A$4:$A$38</c:f>
              <c:numCache>
                <c:formatCode>General</c:formatCode>
                <c:ptCount val="3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'Monitored - weather'!$AS$4:$AS$55</c:f>
              <c:numCache>
                <c:formatCode>General</c:formatCode>
                <c:ptCount val="52"/>
                <c:pt idx="23">
                  <c:v>1</c:v>
                </c:pt>
                <c:pt idx="24">
                  <c:v>2</c:v>
                </c:pt>
                <c:pt idx="25">
                  <c:v>2</c:v>
                </c:pt>
                <c:pt idx="26">
                  <c:v>2</c:v>
                </c:pt>
                <c:pt idx="27">
                  <c:v>2</c:v>
                </c:pt>
              </c:numCache>
            </c:numRef>
          </c:val>
          <c:extLst>
            <c:ext xmlns:c16="http://schemas.microsoft.com/office/drawing/2014/chart" uri="{C3380CC4-5D6E-409C-BE32-E72D297353CC}">
              <c16:uniqueId val="{00000029-8939-4506-AB3A-35D5F53F1D5A}"/>
            </c:ext>
          </c:extLst>
        </c:ser>
        <c:dLbls>
          <c:showLegendKey val="0"/>
          <c:showVal val="0"/>
          <c:showCatName val="0"/>
          <c:showSerName val="0"/>
          <c:showPercent val="0"/>
          <c:showBubbleSize val="0"/>
        </c:dLbls>
        <c:gapWidth val="150"/>
        <c:overlap val="100"/>
        <c:axId val="724985344"/>
        <c:axId val="1"/>
      </c:barChart>
      <c:dateAx>
        <c:axId val="724985344"/>
        <c:scaling>
          <c:orientation val="minMax"/>
        </c:scaling>
        <c:delete val="0"/>
        <c:axPos val="b"/>
        <c:numFmt formatCode="General" sourceLinked="0"/>
        <c:majorTickMark val="out"/>
        <c:minorTickMark val="none"/>
        <c:tickLblPos val="nextTo"/>
        <c:spPr>
          <a:ln w="3175">
            <a:solidFill>
              <a:srgbClr val="878787"/>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
        <c:crosses val="autoZero"/>
        <c:auto val="0"/>
        <c:lblOffset val="100"/>
        <c:baseTimeUnit val="days"/>
      </c:dateAx>
      <c:valAx>
        <c:axId val="1"/>
        <c:scaling>
          <c:orientation val="minMax"/>
        </c:scaling>
        <c:delete val="0"/>
        <c:axPos val="l"/>
        <c:majorGridlines>
          <c:spPr>
            <a:ln w="3175">
              <a:solidFill>
                <a:srgbClr val="878787"/>
              </a:solidFill>
              <a:prstDash val="solid"/>
            </a:ln>
          </c:spPr>
        </c:majorGridlines>
        <c:numFmt formatCode="General" sourceLinked="1"/>
        <c:majorTickMark val="out"/>
        <c:minorTickMark val="none"/>
        <c:tickLblPos val="nextTo"/>
        <c:spPr>
          <a:ln w="3175">
            <a:solidFill>
              <a:srgbClr val="878787"/>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724985344"/>
        <c:crosses val="autoZero"/>
        <c:crossBetween val="between"/>
      </c:valAx>
    </c:plotArea>
    <c:legend>
      <c:legendPos val="b"/>
      <c:layout>
        <c:manualLayout>
          <c:xMode val="edge"/>
          <c:yMode val="edge"/>
          <c:x val="5.1229507073932617E-2"/>
          <c:y val="0.74517831051590988"/>
          <c:w val="0.93838163895191506"/>
          <c:h val="0.23824451410658307"/>
        </c:manualLayout>
      </c:layout>
      <c:overlay val="0"/>
      <c:txPr>
        <a:bodyPr/>
        <a:lstStyle/>
        <a:p>
          <a:pPr>
            <a:defRPr sz="1100" b="1" i="0" u="none" strike="noStrike" baseline="0">
              <a:solidFill>
                <a:srgbClr val="000000"/>
              </a:solidFill>
              <a:latin typeface="Calibri"/>
              <a:ea typeface="Calibri"/>
              <a:cs typeface="Calibri"/>
            </a:defRPr>
          </a:pPr>
          <a:endParaRPr lang="en-US"/>
        </a:p>
      </c:txPr>
    </c:legend>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INFRASTRUCTURE</c:v>
                </c:pt>
              </c:strCache>
            </c:strRef>
          </c:tx>
          <c:spPr>
            <a:solidFill>
              <a:schemeClr val="accent3">
                <a:lumMod val="75000"/>
              </a:schemeClr>
            </a:solidFill>
            <a:ln>
              <a:solidFill>
                <a:schemeClr val="accent3">
                  <a:lumMod val="50000"/>
                </a:schemeClr>
              </a:solidFill>
            </a:ln>
            <a:effectLst/>
          </c:spPr>
          <c:invertIfNegative val="0"/>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General</c:formatCode>
                <c:ptCount val="6"/>
                <c:pt idx="0">
                  <c:v>0.1</c:v>
                </c:pt>
                <c:pt idx="1">
                  <c:v>1</c:v>
                </c:pt>
                <c:pt idx="2">
                  <c:v>2</c:v>
                </c:pt>
                <c:pt idx="3">
                  <c:v>3</c:v>
                </c:pt>
                <c:pt idx="4">
                  <c:v>3</c:v>
                </c:pt>
                <c:pt idx="5">
                  <c:v>3</c:v>
                </c:pt>
              </c:numCache>
            </c:numRef>
          </c:val>
          <c:extLst>
            <c:ext xmlns:c16="http://schemas.microsoft.com/office/drawing/2014/chart" uri="{C3380CC4-5D6E-409C-BE32-E72D297353CC}">
              <c16:uniqueId val="{00000000-5126-8D49-B0C1-42E122B0538C}"/>
            </c:ext>
          </c:extLst>
        </c:ser>
        <c:ser>
          <c:idx val="1"/>
          <c:order val="1"/>
          <c:tx>
            <c:strRef>
              <c:f>Sheet1!$C$1</c:f>
              <c:strCache>
                <c:ptCount val="1"/>
                <c:pt idx="0">
                  <c:v>DATA</c:v>
                </c:pt>
              </c:strCache>
            </c:strRef>
          </c:tx>
          <c:spPr>
            <a:solidFill>
              <a:srgbClr val="00B0F0"/>
            </a:solidFill>
            <a:ln>
              <a:solidFill>
                <a:srgbClr val="0070C0"/>
              </a:solidFill>
            </a:ln>
            <a:effectLst/>
          </c:spPr>
          <c:invertIfNegative val="0"/>
          <c:cat>
            <c:numRef>
              <c:f>Sheet1!$A$2:$A$7</c:f>
              <c:numCache>
                <c:formatCode>General</c:formatCode>
                <c:ptCount val="6"/>
                <c:pt idx="0">
                  <c:v>2016</c:v>
                </c:pt>
                <c:pt idx="1">
                  <c:v>2017</c:v>
                </c:pt>
                <c:pt idx="2">
                  <c:v>2018</c:v>
                </c:pt>
                <c:pt idx="3">
                  <c:v>2019</c:v>
                </c:pt>
                <c:pt idx="4">
                  <c:v>2020</c:v>
                </c:pt>
                <c:pt idx="5">
                  <c:v>2021</c:v>
                </c:pt>
              </c:numCache>
            </c:numRef>
          </c:cat>
          <c:val>
            <c:numRef>
              <c:f>Sheet1!$C$2:$C$7</c:f>
              <c:numCache>
                <c:formatCode>General</c:formatCode>
                <c:ptCount val="6"/>
                <c:pt idx="0">
                  <c:v>0.1</c:v>
                </c:pt>
                <c:pt idx="1">
                  <c:v>3</c:v>
                </c:pt>
                <c:pt idx="2">
                  <c:v>5</c:v>
                </c:pt>
                <c:pt idx="3">
                  <c:v>6</c:v>
                </c:pt>
                <c:pt idx="4">
                  <c:v>7</c:v>
                </c:pt>
                <c:pt idx="5">
                  <c:v>8</c:v>
                </c:pt>
              </c:numCache>
            </c:numRef>
          </c:val>
          <c:extLst>
            <c:ext xmlns:c16="http://schemas.microsoft.com/office/drawing/2014/chart" uri="{C3380CC4-5D6E-409C-BE32-E72D297353CC}">
              <c16:uniqueId val="{00000001-5126-8D49-B0C1-42E122B0538C}"/>
            </c:ext>
          </c:extLst>
        </c:ser>
        <c:ser>
          <c:idx val="2"/>
          <c:order val="2"/>
          <c:tx>
            <c:strRef>
              <c:f>Sheet1!$D$1</c:f>
              <c:strCache>
                <c:ptCount val="1"/>
                <c:pt idx="0">
                  <c:v>PLOTS</c:v>
                </c:pt>
              </c:strCache>
            </c:strRef>
          </c:tx>
          <c:spPr>
            <a:solidFill>
              <a:schemeClr val="accent6"/>
            </a:solidFill>
            <a:ln>
              <a:solidFill>
                <a:schemeClr val="accent6">
                  <a:lumMod val="50000"/>
                </a:schemeClr>
              </a:solidFill>
            </a:ln>
            <a:effectLst/>
          </c:spPr>
          <c:invertIfNegative val="0"/>
          <c:cat>
            <c:numRef>
              <c:f>Sheet1!$A$2:$A$7</c:f>
              <c:numCache>
                <c:formatCode>General</c:formatCode>
                <c:ptCount val="6"/>
                <c:pt idx="0">
                  <c:v>2016</c:v>
                </c:pt>
                <c:pt idx="1">
                  <c:v>2017</c:v>
                </c:pt>
                <c:pt idx="2">
                  <c:v>2018</c:v>
                </c:pt>
                <c:pt idx="3">
                  <c:v>2019</c:v>
                </c:pt>
                <c:pt idx="4">
                  <c:v>2020</c:v>
                </c:pt>
                <c:pt idx="5">
                  <c:v>2021</c:v>
                </c:pt>
              </c:numCache>
            </c:numRef>
          </c:cat>
          <c:val>
            <c:numRef>
              <c:f>Sheet1!$D$2:$D$7</c:f>
              <c:numCache>
                <c:formatCode>General</c:formatCode>
                <c:ptCount val="6"/>
                <c:pt idx="0">
                  <c:v>3</c:v>
                </c:pt>
                <c:pt idx="1">
                  <c:v>3</c:v>
                </c:pt>
                <c:pt idx="2">
                  <c:v>3</c:v>
                </c:pt>
                <c:pt idx="3">
                  <c:v>3</c:v>
                </c:pt>
                <c:pt idx="4">
                  <c:v>4</c:v>
                </c:pt>
                <c:pt idx="5">
                  <c:v>5</c:v>
                </c:pt>
              </c:numCache>
            </c:numRef>
          </c:val>
          <c:extLst>
            <c:ext xmlns:c16="http://schemas.microsoft.com/office/drawing/2014/chart" uri="{C3380CC4-5D6E-409C-BE32-E72D297353CC}">
              <c16:uniqueId val="{00000002-5126-8D49-B0C1-42E122B0538C}"/>
            </c:ext>
          </c:extLst>
        </c:ser>
        <c:dLbls>
          <c:showLegendKey val="0"/>
          <c:showVal val="0"/>
          <c:showCatName val="0"/>
          <c:showSerName val="0"/>
          <c:showPercent val="0"/>
          <c:showBubbleSize val="0"/>
        </c:dLbls>
        <c:gapWidth val="0"/>
        <c:overlap val="100"/>
        <c:axId val="1501247407"/>
        <c:axId val="1500981519"/>
      </c:barChart>
      <c:catAx>
        <c:axId val="1501247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00981519"/>
        <c:crosses val="autoZero"/>
        <c:auto val="1"/>
        <c:lblAlgn val="ctr"/>
        <c:lblOffset val="100"/>
        <c:noMultiLvlLbl val="0"/>
      </c:catAx>
      <c:valAx>
        <c:axId val="1500981519"/>
        <c:scaling>
          <c:orientation val="minMax"/>
        </c:scaling>
        <c:delete val="1"/>
        <c:axPos val="l"/>
        <c:numFmt formatCode="General" sourceLinked="1"/>
        <c:majorTickMark val="none"/>
        <c:minorTickMark val="none"/>
        <c:tickLblPos val="nextTo"/>
        <c:crossAx val="1501247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a:softEdge rad="0"/>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0.19144</cdr:x>
      <cdr:y>0.02144</cdr:y>
    </cdr:from>
    <cdr:to>
      <cdr:x>0.83662</cdr:x>
      <cdr:y>0.06423</cdr:y>
    </cdr:to>
    <cdr:sp macro="" textlink="">
      <cdr:nvSpPr>
        <cdr:cNvPr id="2" name="TextBox 1"/>
        <cdr:cNvSpPr txBox="1"/>
      </cdr:nvSpPr>
      <cdr:spPr>
        <a:xfrm xmlns:a="http://schemas.openxmlformats.org/drawingml/2006/main">
          <a:off x="1792315" y="140961"/>
          <a:ext cx="5989609" cy="25710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400" dirty="0"/>
            <a:t>Number of satellite data products operationally monitored at ECMWF: IFS only</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319A83-D203-324A-AC0B-D12C9D1219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E2B5BF0-F2FF-4D49-9010-0565168651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37467E-6429-DA47-8C12-5B883EC1D850}" type="datetimeFigureOut">
              <a:rPr lang="en-US" smtClean="0"/>
              <a:t>9/27/22</a:t>
            </a:fld>
            <a:endParaRPr lang="en-US"/>
          </a:p>
        </p:txBody>
      </p:sp>
      <p:sp>
        <p:nvSpPr>
          <p:cNvPr id="4" name="Footer Placeholder 3">
            <a:extLst>
              <a:ext uri="{FF2B5EF4-FFF2-40B4-BE49-F238E27FC236}">
                <a16:creationId xmlns:a16="http://schemas.microsoft.com/office/drawing/2014/main" id="{A8F6097A-5C01-A947-BEE3-204F20CB6D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AC6E6B-AD56-B64C-AB82-82E05906E5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BE086C-6317-6C4C-B655-90645BE2D853}" type="slidenum">
              <a:rPr lang="en-US" smtClean="0"/>
              <a:t>‹#›</a:t>
            </a:fld>
            <a:endParaRPr lang="en-US"/>
          </a:p>
        </p:txBody>
      </p:sp>
    </p:spTree>
    <p:extLst>
      <p:ext uri="{BB962C8B-B14F-4D97-AF65-F5344CB8AC3E}">
        <p14:creationId xmlns:p14="http://schemas.microsoft.com/office/powerpoint/2010/main" val="4221204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12CD7E-4193-46CB-8698-CB3797083196}" type="datetimeFigureOut">
              <a:rPr lang="en-US" smtClean="0"/>
              <a:t>9/27/22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E37BDE-1E16-4497-8123-4D9E05ECC396}" type="slidenum">
              <a:rPr lang="en-US" smtClean="0"/>
              <a:t>‹#›</a:t>
            </a:fld>
            <a:endParaRPr lang="en-US"/>
          </a:p>
        </p:txBody>
      </p:sp>
    </p:spTree>
    <p:extLst>
      <p:ext uri="{BB962C8B-B14F-4D97-AF65-F5344CB8AC3E}">
        <p14:creationId xmlns:p14="http://schemas.microsoft.com/office/powerpoint/2010/main" val="2844010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a:p>
            <a:r>
              <a:rPr lang="en-GB" sz="1200" kern="1200">
                <a:solidFill>
                  <a:schemeClr val="tx1"/>
                </a:solidFill>
                <a:effectLst/>
                <a:latin typeface="+mn-lt"/>
                <a:ea typeface="+mn-ea"/>
                <a:cs typeface="+mn-cs"/>
              </a:rPr>
              <a:t> </a:t>
            </a:r>
            <a:endParaRPr lang="en-D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It is so wonderful to see you all in person again. I missed it so much. Whilst the managed to keep in touch with one another and ensure the running of the services we missed the opportunity to meet and discuss face to face. For some of us, such as Sam Burgess or Francesca Somma, it will be the first time to see you all together. Welcome! I really look forward to this couple of days of discussion.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 would also like to remember those who are no longer with us. In particular I would like to pay  my respect to Geert Jan Van </a:t>
            </a:r>
            <a:r>
              <a:rPr lang="en-GB" sz="1200" kern="1200" err="1">
                <a:solidFill>
                  <a:schemeClr val="tx1"/>
                </a:solidFill>
                <a:effectLst/>
                <a:latin typeface="+mn-lt"/>
                <a:ea typeface="+mn-ea"/>
                <a:cs typeface="+mn-cs"/>
              </a:rPr>
              <a:t>Oldenbur</a:t>
            </a:r>
            <a:r>
              <a:rPr lang="en-GB" sz="1200" kern="1200">
                <a:solidFill>
                  <a:schemeClr val="tx1"/>
                </a:solidFill>
                <a:effectLst/>
                <a:latin typeface="+mn-lt"/>
                <a:ea typeface="+mn-ea"/>
                <a:cs typeface="+mn-cs"/>
              </a:rPr>
              <a:t> who passed away last year a few weeks after being nominated as one of the 100s most influential person of the year. A true achievement for a climatologist. </a:t>
            </a:r>
          </a:p>
          <a:p>
            <a:endParaRPr lang="en-DE" sz="1200" kern="1200">
              <a:solidFill>
                <a:schemeClr val="tx1"/>
              </a:solidFill>
              <a:effectLst/>
              <a:latin typeface="+mn-lt"/>
              <a:ea typeface="+mn-ea"/>
              <a:cs typeface="+mn-cs"/>
            </a:endParaRPr>
          </a:p>
          <a:p>
            <a:endParaRPr lang="it-IT"/>
          </a:p>
        </p:txBody>
      </p:sp>
      <p:sp>
        <p:nvSpPr>
          <p:cNvPr id="4" name="Segnaposto numero diapositiva 3"/>
          <p:cNvSpPr>
            <a:spLocks noGrp="1"/>
          </p:cNvSpPr>
          <p:nvPr>
            <p:ph type="sldNum" sz="quarter" idx="5"/>
          </p:nvPr>
        </p:nvSpPr>
        <p:spPr/>
        <p:txBody>
          <a:bodyPr/>
          <a:lstStyle/>
          <a:p>
            <a:fld id="{B3E37BDE-1E16-4497-8123-4D9E05ECC396}" type="slidenum">
              <a:rPr lang="en-US" smtClean="0"/>
              <a:t>1</a:t>
            </a:fld>
            <a:endParaRPr lang="en-US"/>
          </a:p>
        </p:txBody>
      </p:sp>
    </p:spTree>
    <p:extLst>
      <p:ext uri="{BB962C8B-B14F-4D97-AF65-F5344CB8AC3E}">
        <p14:creationId xmlns:p14="http://schemas.microsoft.com/office/powerpoint/2010/main" val="4073012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B3E37BDE-1E16-4497-8123-4D9E05ECC396}" type="slidenum">
              <a:rPr lang="en-US" smtClean="0"/>
              <a:t>14</a:t>
            </a:fld>
            <a:endParaRPr lang="en-US"/>
          </a:p>
        </p:txBody>
      </p:sp>
    </p:spTree>
    <p:extLst>
      <p:ext uri="{BB962C8B-B14F-4D97-AF65-F5344CB8AC3E}">
        <p14:creationId xmlns:p14="http://schemas.microsoft.com/office/powerpoint/2010/main" val="1334056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055A23D-296D-6249-A8B3-7BD74DEBF133}" type="slidenum">
              <a:rPr lang="en-US" smtClean="0"/>
              <a:t>17</a:t>
            </a:fld>
            <a:endParaRPr lang="en-US"/>
          </a:p>
        </p:txBody>
      </p:sp>
    </p:spTree>
    <p:extLst>
      <p:ext uri="{BB962C8B-B14F-4D97-AF65-F5344CB8AC3E}">
        <p14:creationId xmlns:p14="http://schemas.microsoft.com/office/powerpoint/2010/main" val="1741277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Orange: graphical products</a:t>
            </a:r>
          </a:p>
          <a:p>
            <a:r>
              <a:rPr lang="en-GB"/>
              <a:t>Blue: data products</a:t>
            </a:r>
          </a:p>
          <a:p>
            <a:r>
              <a:rPr lang="en-GB"/>
              <a:t>Green: infrastructure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494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5A23D-296D-6249-A8B3-7BD74DEBF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4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climate projections on a Earth Observation </a:t>
            </a:r>
            <a:r>
              <a:rPr lang="en-US" err="1"/>
              <a:t>programme</a:t>
            </a:r>
            <a:r>
              <a:rPr lang="en-US"/>
              <a:t>? </a:t>
            </a:r>
          </a:p>
          <a:p>
            <a:r>
              <a:rPr lang="en-US"/>
              <a:t>Because having possibility to access all data streams on climate on the same platform is an asset for the users.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55A23D-296D-6249-A8B3-7BD74DEBF133}" type="slidenum">
              <a:rPr lang="en-US" smtClean="0"/>
              <a:t>22</a:t>
            </a:fld>
            <a:endParaRPr lang="en-US"/>
          </a:p>
        </p:txBody>
      </p:sp>
    </p:spTree>
    <p:extLst>
      <p:ext uri="{BB962C8B-B14F-4D97-AF65-F5344CB8AC3E}">
        <p14:creationId xmlns:p14="http://schemas.microsoft.com/office/powerpoint/2010/main" val="717823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rtl="0"/>
            <a:endParaRPr lang="it-IT" sz="1200" kern="120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B3E37BDE-1E16-4497-8123-4D9E05ECC396}" type="slidenum">
              <a:rPr lang="en-US" smtClean="0"/>
              <a:t>25</a:t>
            </a:fld>
            <a:endParaRPr lang="en-US"/>
          </a:p>
        </p:txBody>
      </p:sp>
    </p:spTree>
    <p:extLst>
      <p:ext uri="{BB962C8B-B14F-4D97-AF65-F5344CB8AC3E}">
        <p14:creationId xmlns:p14="http://schemas.microsoft.com/office/powerpoint/2010/main" val="106338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1502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55A23D-296D-6249-A8B3-7BD74DEBF133}" type="slidenum">
              <a:rPr lang="en-US" smtClean="0"/>
              <a:t>28</a:t>
            </a:fld>
            <a:endParaRPr lang="en-US"/>
          </a:p>
        </p:txBody>
      </p:sp>
    </p:spTree>
    <p:extLst>
      <p:ext uri="{BB962C8B-B14F-4D97-AF65-F5344CB8AC3E}">
        <p14:creationId xmlns:p14="http://schemas.microsoft.com/office/powerpoint/2010/main" val="394828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6452E4-F84C-924F-9E25-5F9C028EE5E8}" type="slidenum">
              <a:rPr lang="en-US" smtClean="0"/>
              <a:t>34</a:t>
            </a:fld>
            <a:endParaRPr lang="en-US"/>
          </a:p>
        </p:txBody>
      </p:sp>
    </p:spTree>
    <p:extLst>
      <p:ext uri="{BB962C8B-B14F-4D97-AF65-F5344CB8AC3E}">
        <p14:creationId xmlns:p14="http://schemas.microsoft.com/office/powerpoint/2010/main" val="1117899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The hottest summer on record for Europe, the flooding last summer, and the many near misses, are powerful reminder of the fact that climate change is here, and we need to adapt to it.</a:t>
            </a:r>
            <a:endParaRPr lang="en-D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DE" sz="1200" kern="1200">
              <a:solidFill>
                <a:schemeClr val="tx1"/>
              </a:solidFill>
              <a:effectLst/>
              <a:latin typeface="+mn-lt"/>
              <a:ea typeface="+mn-ea"/>
              <a:cs typeface="+mn-cs"/>
            </a:endParaRPr>
          </a:p>
          <a:p>
            <a:endParaRPr lang="en-DE"/>
          </a:p>
        </p:txBody>
      </p:sp>
      <p:sp>
        <p:nvSpPr>
          <p:cNvPr id="4" name="Slide Number Placeholder 3"/>
          <p:cNvSpPr>
            <a:spLocks noGrp="1"/>
          </p:cNvSpPr>
          <p:nvPr>
            <p:ph type="sldNum" sz="quarter" idx="5"/>
          </p:nvPr>
        </p:nvSpPr>
        <p:spPr/>
        <p:txBody>
          <a:bodyPr/>
          <a:lstStyle/>
          <a:p>
            <a:fld id="{B3E37BDE-1E16-4497-8123-4D9E05ECC396}" type="slidenum">
              <a:rPr lang="en-US" smtClean="0"/>
              <a:t>4</a:t>
            </a:fld>
            <a:endParaRPr lang="en-US"/>
          </a:p>
        </p:txBody>
      </p:sp>
    </p:spTree>
    <p:extLst>
      <p:ext uri="{BB962C8B-B14F-4D97-AF65-F5344CB8AC3E}">
        <p14:creationId xmlns:p14="http://schemas.microsoft.com/office/powerpoint/2010/main" val="325231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B3E37BDE-1E16-4497-8123-4D9E05ECC396}" type="slidenum">
              <a:rPr lang="en-US" smtClean="0"/>
              <a:t>5</a:t>
            </a:fld>
            <a:endParaRPr lang="en-US"/>
          </a:p>
        </p:txBody>
      </p:sp>
    </p:spTree>
    <p:extLst>
      <p:ext uri="{BB962C8B-B14F-4D97-AF65-F5344CB8AC3E}">
        <p14:creationId xmlns:p14="http://schemas.microsoft.com/office/powerpoint/2010/main" val="2387522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In a recent keynote at EMS I have stressed the importance of trans-disciplinarity of the climate service approach. To crack the climate crisis, we need more than data. The effort of the Mission of Adaptation, for example, shows the importance of investing on communities and bottom-up approaches that put the needs of the people on the ground at the beginning rather than at the end of the design process. </a:t>
            </a:r>
            <a:endParaRPr lang="en-DE" sz="1200" kern="1200">
              <a:solidFill>
                <a:schemeClr val="tx1"/>
              </a:solidFill>
              <a:effectLst/>
              <a:latin typeface="+mn-lt"/>
              <a:ea typeface="+mn-ea"/>
              <a:cs typeface="+mn-cs"/>
            </a:endParaRPr>
          </a:p>
          <a:p>
            <a:endParaRPr lang="en-DE"/>
          </a:p>
        </p:txBody>
      </p:sp>
      <p:sp>
        <p:nvSpPr>
          <p:cNvPr id="4" name="Slide Number Placeholder 3"/>
          <p:cNvSpPr>
            <a:spLocks noGrp="1"/>
          </p:cNvSpPr>
          <p:nvPr>
            <p:ph type="sldNum" sz="quarter" idx="5"/>
          </p:nvPr>
        </p:nvSpPr>
        <p:spPr/>
        <p:txBody>
          <a:bodyPr/>
          <a:lstStyle/>
          <a:p>
            <a:fld id="{B3E37BDE-1E16-4497-8123-4D9E05ECC396}" type="slidenum">
              <a:rPr lang="en-US" smtClean="0"/>
              <a:t>6</a:t>
            </a:fld>
            <a:endParaRPr lang="en-US"/>
          </a:p>
        </p:txBody>
      </p:sp>
    </p:spTree>
    <p:extLst>
      <p:ext uri="{BB962C8B-B14F-4D97-AF65-F5344CB8AC3E}">
        <p14:creationId xmlns:p14="http://schemas.microsoft.com/office/powerpoint/2010/main" val="322241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Such an effort though doesn’t work in isolation. Adaptation without reliable and trustworthy data can easily lead to maladaptation and wastage of resources. We need to invest in the generation, curation, processing and distribution of climate data to communities in an open and free manner. </a:t>
            </a:r>
            <a:endParaRPr lang="en-D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D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Thanks to work of the team in house and to the effort of the whole community over the last 4 years the service has grown massively.  not only in the number of users but also in the quality of the outputs and its uptake but secondary communities. Whilst the academic community still represents an important user of our data, for some data streams the fraction of non-academic users is now very large and keeps growing. </a:t>
            </a:r>
            <a:endParaRPr lang="en-D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D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fact that all of this happened on one of the most challenging backdrops possible (COVID, BREXIT, relocations, HPC move, international political instability …) make the success of the programme all more extraordinary. </a:t>
            </a:r>
            <a:endParaRPr lang="en-D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DE"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5451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055A23D-296D-6249-A8B3-7BD74DEBF133}" type="slidenum">
              <a:rPr lang="en-US" smtClean="0"/>
              <a:t>9</a:t>
            </a:fld>
            <a:endParaRPr lang="en-US"/>
          </a:p>
        </p:txBody>
      </p:sp>
    </p:spTree>
    <p:extLst>
      <p:ext uri="{BB962C8B-B14F-4D97-AF65-F5344CB8AC3E}">
        <p14:creationId xmlns:p14="http://schemas.microsoft.com/office/powerpoint/2010/main" val="4097325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055A23D-296D-6249-A8B3-7BD74DEBF133}" type="slidenum">
              <a:rPr lang="en-US" smtClean="0"/>
              <a:t>10</a:t>
            </a:fld>
            <a:endParaRPr lang="en-US"/>
          </a:p>
        </p:txBody>
      </p:sp>
    </p:spTree>
    <p:extLst>
      <p:ext uri="{BB962C8B-B14F-4D97-AF65-F5344CB8AC3E}">
        <p14:creationId xmlns:p14="http://schemas.microsoft.com/office/powerpoint/2010/main" val="879432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MR: lot of text, depends how much time you can dedicate to it</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0828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Grp="1" noRot="1" noChangeAspect="1" noChangeArrowheads="1" noTextEdit="1"/>
          </p:cNvSpPr>
          <p:nvPr>
            <p:ph type="sldImg"/>
          </p:nvPr>
        </p:nvSpPr>
        <p:spPr>
          <a:xfrm>
            <a:off x="87313" y="744538"/>
            <a:ext cx="6619875" cy="3724275"/>
          </a:xfrm>
          <a:ln/>
        </p:spPr>
      </p:sp>
      <p:sp>
        <p:nvSpPr>
          <p:cNvPr id="133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Calibri" panose="020F0502020204030204" pitchFamily="34" charset="0"/>
            </a:endParaRPr>
          </a:p>
        </p:txBody>
      </p:sp>
    </p:spTree>
    <p:extLst>
      <p:ext uri="{BB962C8B-B14F-4D97-AF65-F5344CB8AC3E}">
        <p14:creationId xmlns:p14="http://schemas.microsoft.com/office/powerpoint/2010/main" val="3437688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6.tif"/><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tif"/><Relationship Id="rId4" Type="http://schemas.openxmlformats.org/officeDocument/2006/relationships/image" Target="../media/image22.png"/><Relationship Id="rId9" Type="http://schemas.openxmlformats.org/officeDocument/2006/relationships/image" Target="../media/image2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5.tiff"/><Relationship Id="rId5" Type="http://schemas.openxmlformats.org/officeDocument/2006/relationships/image" Target="../media/image7.jpe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5.tiff"/><Relationship Id="rId5" Type="http://schemas.openxmlformats.org/officeDocument/2006/relationships/image" Target="../media/image7.jpe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16.emf"/></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4" name="Picture 2" descr="S:\F15015_Copernicus\3_Work\330_Work-in-process\SC4_BackgroundMat\Visual_ID\Photos\Climate_change_ThinkstockPhotos-147656737.jpg"/>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0" y="-45910"/>
            <a:ext cx="2350852" cy="5220000"/>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Rectangle 34"/>
          <p:cNvSpPr/>
          <p:nvPr userDrawn="1"/>
        </p:nvSpPr>
        <p:spPr>
          <a:xfrm>
            <a:off x="-108520" y="-53200"/>
            <a:ext cx="2483768" cy="507322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0" y="-38100"/>
            <a:ext cx="2350852" cy="4842098"/>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876006"/>
            <a:ext cx="2133600" cy="273844"/>
          </a:xfrm>
        </p:spPr>
        <p:txBody>
          <a:bodyPr/>
          <a:lstStyle/>
          <a:p>
            <a:fld id="{30E17047-C597-4B34-8FEE-7A0D1EA692A4}" type="datetimeFigureOut">
              <a:rPr lang="en-US" smtClean="0"/>
              <a:t>9/27/22</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a:t>
            </a:fld>
            <a:endParaRPr lang="en-US"/>
          </a:p>
        </p:txBody>
      </p:sp>
      <p:grpSp>
        <p:nvGrpSpPr>
          <p:cNvPr id="41" name="Group 40"/>
          <p:cNvGrpSpPr/>
          <p:nvPr userDrawn="1"/>
        </p:nvGrpSpPr>
        <p:grpSpPr>
          <a:xfrm>
            <a:off x="107504" y="20834"/>
            <a:ext cx="878633" cy="4929617"/>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4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92966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D96C78-1EB0-5740-AA36-1204D7B9AA7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869BDA3-D8CA-B141-9421-DDA8F4F8B1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DD8B9-5E61-9245-ABAD-228CD55FF515}"/>
              </a:ext>
            </a:extLst>
          </p:cNvPr>
          <p:cNvSpPr>
            <a:spLocks noGrp="1"/>
          </p:cNvSpPr>
          <p:nvPr>
            <p:ph type="sldNum" sz="quarter" idx="12"/>
          </p:nvPr>
        </p:nvSpPr>
        <p:spPr/>
        <p:txBody>
          <a:bodyPr/>
          <a:lstStyle/>
          <a:p>
            <a:fld id="{AFEECAC6-E146-4B48-B422-D31D868D6C4A}" type="slidenum">
              <a:rPr lang="en-US" smtClean="0"/>
              <a:t>‹#›</a:t>
            </a:fld>
            <a:endParaRPr lang="en-US"/>
          </a:p>
        </p:txBody>
      </p:sp>
    </p:spTree>
    <p:extLst>
      <p:ext uri="{BB962C8B-B14F-4D97-AF65-F5344CB8AC3E}">
        <p14:creationId xmlns:p14="http://schemas.microsoft.com/office/powerpoint/2010/main" val="2566129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1A583-8C72-AD47-BFD3-08CFEDF0B3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7C9C59E-6574-CF4C-AF1C-715AC4DF5B6C}"/>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3702FD6-530C-5441-B75A-3B9AA4C5856B}"/>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84E49E5-4D82-9A4B-8C02-48105D4172F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D1F39AD-17DD-F140-9F0F-9718B065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CE64D4-0836-1A45-8709-F09107EB4373}"/>
              </a:ext>
            </a:extLst>
          </p:cNvPr>
          <p:cNvSpPr>
            <a:spLocks noGrp="1"/>
          </p:cNvSpPr>
          <p:nvPr>
            <p:ph type="sldNum" sz="quarter" idx="12"/>
          </p:nvPr>
        </p:nvSpPr>
        <p:spPr/>
        <p:txBody>
          <a:bodyPr/>
          <a:lstStyle/>
          <a:p>
            <a:fld id="{AFEECAC6-E146-4B48-B422-D31D868D6C4A}" type="slidenum">
              <a:rPr lang="en-US" smtClean="0"/>
              <a:t>‹#›</a:t>
            </a:fld>
            <a:endParaRPr lang="en-US"/>
          </a:p>
        </p:txBody>
      </p:sp>
    </p:spTree>
    <p:extLst>
      <p:ext uri="{BB962C8B-B14F-4D97-AF65-F5344CB8AC3E}">
        <p14:creationId xmlns:p14="http://schemas.microsoft.com/office/powerpoint/2010/main" val="846988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sp>
        <p:nvSpPr>
          <p:cNvPr id="196" name="Body Level One…"/>
          <p:cNvSpPr txBox="1">
            <a:spLocks noGrp="1"/>
          </p:cNvSpPr>
          <p:nvPr>
            <p:ph type="body" sz="quarter" idx="1"/>
          </p:nvPr>
        </p:nvSpPr>
        <p:spPr>
          <a:xfrm>
            <a:off x="900156" y="627535"/>
            <a:ext cx="4040188" cy="479823"/>
          </a:xfrm>
          <a:prstGeom prst="rect">
            <a:avLst/>
          </a:prstGeom>
        </p:spPr>
        <p:txBody>
          <a:bodyPr lIns="45718" tIns="45718" rIns="45718" bIns="45718" anchor="b"/>
          <a:lstStyle>
            <a:lvl1pPr marL="0" indent="0" defTabSz="914355">
              <a:spcBef>
                <a:spcPts val="500"/>
              </a:spcBef>
              <a:buClrTx/>
              <a:buSzTx/>
              <a:buFontTx/>
              <a:buNone/>
              <a:defRPr sz="2400" b="1"/>
            </a:lvl1pPr>
            <a:lvl2pPr marL="0" indent="0" defTabSz="914355">
              <a:spcBef>
                <a:spcPts val="500"/>
              </a:spcBef>
              <a:buClrTx/>
              <a:buSzTx/>
              <a:buFontTx/>
              <a:buNone/>
              <a:defRPr sz="2400" b="1"/>
            </a:lvl2pPr>
            <a:lvl3pPr marL="0" indent="0" defTabSz="914355">
              <a:spcBef>
                <a:spcPts val="500"/>
              </a:spcBef>
              <a:buClrTx/>
              <a:buSzTx/>
              <a:buFontTx/>
              <a:buNone/>
              <a:defRPr sz="2400" b="1"/>
            </a:lvl3pPr>
            <a:lvl4pPr marL="0" indent="0" defTabSz="914355">
              <a:spcBef>
                <a:spcPts val="500"/>
              </a:spcBef>
              <a:buClrTx/>
              <a:buSzTx/>
              <a:buFontTx/>
              <a:buNone/>
              <a:defRPr sz="2400" b="1"/>
            </a:lvl4pPr>
            <a:lvl5pPr marL="0" indent="0" defTabSz="914355">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7" name="Text Placeholder 4"/>
          <p:cNvSpPr>
            <a:spLocks noGrp="1"/>
          </p:cNvSpPr>
          <p:nvPr>
            <p:ph type="body" sz="quarter" idx="13"/>
          </p:nvPr>
        </p:nvSpPr>
        <p:spPr>
          <a:xfrm>
            <a:off x="5087981" y="627535"/>
            <a:ext cx="4041777" cy="479823"/>
          </a:xfrm>
          <a:prstGeom prst="rect">
            <a:avLst/>
          </a:prstGeom>
        </p:spPr>
        <p:txBody>
          <a:bodyPr lIns="45718" tIns="45718" rIns="45718" bIns="45718" anchor="b"/>
          <a:lstStyle/>
          <a:p>
            <a:endParaRPr/>
          </a:p>
        </p:txBody>
      </p:sp>
      <p:sp>
        <p:nvSpPr>
          <p:cNvPr id="198" name="Title Text"/>
          <p:cNvSpPr txBox="1">
            <a:spLocks noGrp="1"/>
          </p:cNvSpPr>
          <p:nvPr>
            <p:ph type="title"/>
          </p:nvPr>
        </p:nvSpPr>
        <p:spPr>
          <a:xfrm>
            <a:off x="867704" y="235007"/>
            <a:ext cx="7819098" cy="277541"/>
          </a:xfrm>
          <a:prstGeom prst="rect">
            <a:avLst/>
          </a:prstGeom>
        </p:spPr>
        <p:txBody>
          <a:bodyPr lIns="45718" tIns="45718" rIns="45718" bIns="45718"/>
          <a:lstStyle>
            <a:lvl1pPr defTabSz="914355">
              <a:defRPr spc="700"/>
            </a:lvl1pPr>
          </a:lstStyle>
          <a:p>
            <a:r>
              <a:t>Title Text</a:t>
            </a:r>
          </a:p>
        </p:txBody>
      </p:sp>
      <p:grpSp>
        <p:nvGrpSpPr>
          <p:cNvPr id="202" name="Group 18"/>
          <p:cNvGrpSpPr/>
          <p:nvPr/>
        </p:nvGrpSpPr>
        <p:grpSpPr>
          <a:xfrm>
            <a:off x="107506" y="20833"/>
            <a:ext cx="878636" cy="4929621"/>
            <a:chOff x="0" y="-1"/>
            <a:chExt cx="878634" cy="4929620"/>
          </a:xfrm>
        </p:grpSpPr>
        <p:sp>
          <p:nvSpPr>
            <p:cNvPr id="199" name="Straight Connector 19"/>
            <p:cNvSpPr/>
            <p:nvPr/>
          </p:nvSpPr>
          <p:spPr>
            <a:xfrm flipH="1">
              <a:off x="338634" y="1041184"/>
              <a:ext cx="2" cy="3888435"/>
            </a:xfrm>
            <a:prstGeom prst="line">
              <a:avLst/>
            </a:prstGeom>
            <a:noFill/>
            <a:ln w="31750" cap="flat">
              <a:solidFill>
                <a:srgbClr val="941333">
                  <a:alpha val="81000"/>
                </a:srgbClr>
              </a:solidFill>
              <a:prstDash val="solid"/>
              <a:round/>
            </a:ln>
            <a:effectLst/>
          </p:spPr>
          <p:txBody>
            <a:bodyPr wrap="square" lIns="45718" tIns="45718" rIns="45718" bIns="45718" numCol="1" anchor="t">
              <a:noAutofit/>
            </a:bodyPr>
            <a:lstStyle/>
            <a:p>
              <a:pPr defTabSz="914378" hangingPunct="0"/>
              <a:endParaRPr sz="1400" kern="0">
                <a:solidFill>
                  <a:srgbClr val="000000"/>
                </a:solidFill>
                <a:latin typeface="Arial"/>
                <a:cs typeface="Arial"/>
                <a:sym typeface="Arial"/>
              </a:endParaRPr>
            </a:p>
          </p:txBody>
        </p:sp>
        <p:sp>
          <p:nvSpPr>
            <p:cNvPr id="200" name="TextBox 20"/>
            <p:cNvSpPr txBox="1"/>
            <p:nvPr/>
          </p:nvSpPr>
          <p:spPr>
            <a:xfrm>
              <a:off x="0" y="593999"/>
              <a:ext cx="878634" cy="4308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defTabSz="914378" hangingPunct="0">
                <a:defRPr sz="1100">
                  <a:solidFill>
                    <a:srgbClr val="941333"/>
                  </a:solidFill>
                  <a:latin typeface="Calibri"/>
                  <a:ea typeface="Calibri"/>
                  <a:cs typeface="Calibri"/>
                  <a:sym typeface="Calibri"/>
                </a:defRPr>
              </a:pPr>
              <a:r>
                <a:rPr sz="1100" kern="0">
                  <a:solidFill>
                    <a:srgbClr val="941333"/>
                  </a:solidFill>
                  <a:latin typeface="Calibri"/>
                  <a:ea typeface="Calibri"/>
                  <a:cs typeface="Calibri"/>
                  <a:sym typeface="Calibri"/>
                </a:rPr>
                <a:t>Climate</a:t>
              </a:r>
            </a:p>
            <a:p>
              <a:pPr defTabSz="914378" hangingPunct="0">
                <a:defRPr sz="1100">
                  <a:solidFill>
                    <a:srgbClr val="941333"/>
                  </a:solidFill>
                  <a:latin typeface="Calibri"/>
                  <a:ea typeface="Calibri"/>
                  <a:cs typeface="Calibri"/>
                  <a:sym typeface="Calibri"/>
                </a:defRPr>
              </a:pPr>
              <a:r>
                <a:rPr sz="1100" kern="0">
                  <a:solidFill>
                    <a:srgbClr val="941333"/>
                  </a:solidFill>
                  <a:latin typeface="Calibri"/>
                  <a:ea typeface="Calibri"/>
                  <a:cs typeface="Calibri"/>
                  <a:sym typeface="Calibri"/>
                </a:rPr>
                <a:t>Change</a:t>
              </a:r>
            </a:p>
          </p:txBody>
        </p:sp>
        <p:pic>
          <p:nvPicPr>
            <p:cNvPr id="201" name="Picture 2" descr="Picture 2"/>
            <p:cNvPicPr>
              <a:picLocks noChangeAspect="1"/>
            </p:cNvPicPr>
            <p:nvPr/>
          </p:nvPicPr>
          <p:blipFill>
            <a:blip r:embed="rId2"/>
            <a:stretch>
              <a:fillRect/>
            </a:stretch>
          </p:blipFill>
          <p:spPr>
            <a:xfrm>
              <a:off x="10271" y="-1"/>
              <a:ext cx="662955" cy="684018"/>
            </a:xfrm>
            <a:prstGeom prst="rect">
              <a:avLst/>
            </a:prstGeom>
            <a:ln w="12700" cap="flat">
              <a:noFill/>
              <a:miter lim="400000"/>
            </a:ln>
            <a:effectLst/>
          </p:spPr>
        </p:pic>
      </p:grpSp>
      <p:sp>
        <p:nvSpPr>
          <p:cNvPr id="203" name="Slide Number"/>
          <p:cNvSpPr txBox="1">
            <a:spLocks noGrp="1"/>
          </p:cNvSpPr>
          <p:nvPr>
            <p:ph type="sldNum" sz="quarter" idx="2"/>
          </p:nvPr>
        </p:nvSpPr>
        <p:spPr>
          <a:xfrm>
            <a:off x="8428801" y="4943140"/>
            <a:ext cx="258000" cy="253913"/>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pic>
        <p:nvPicPr>
          <p:cNvPr id="3" name="Picture 2">
            <a:extLst>
              <a:ext uri="{FF2B5EF4-FFF2-40B4-BE49-F238E27FC236}">
                <a16:creationId xmlns:a16="http://schemas.microsoft.com/office/drawing/2014/main" id="{E7C9710E-7210-474D-AF81-B267B504E1C0}"/>
              </a:ext>
            </a:extLst>
          </p:cNvPr>
          <p:cNvPicPr>
            <a:picLocks noChangeAspect="1"/>
          </p:cNvPicPr>
          <p:nvPr userDrawn="1"/>
        </p:nvPicPr>
        <p:blipFill>
          <a:blip r:embed="rId3"/>
          <a:stretch>
            <a:fillRect/>
          </a:stretch>
        </p:blipFill>
        <p:spPr>
          <a:xfrm>
            <a:off x="3286125" y="4622744"/>
            <a:ext cx="5857875" cy="571500"/>
          </a:xfrm>
          <a:prstGeom prst="rect">
            <a:avLst/>
          </a:prstGeom>
        </p:spPr>
      </p:pic>
    </p:spTree>
    <p:extLst>
      <p:ext uri="{BB962C8B-B14F-4D97-AF65-F5344CB8AC3E}">
        <p14:creationId xmlns:p14="http://schemas.microsoft.com/office/powerpoint/2010/main" val="355911605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grpSp>
        <p:nvGrpSpPr>
          <p:cNvPr id="214" name="Group 17"/>
          <p:cNvGrpSpPr/>
          <p:nvPr/>
        </p:nvGrpSpPr>
        <p:grpSpPr>
          <a:xfrm>
            <a:off x="2" y="-8196"/>
            <a:ext cx="2323581" cy="5195026"/>
            <a:chOff x="0" y="0"/>
            <a:chExt cx="2323580" cy="5195025"/>
          </a:xfrm>
        </p:grpSpPr>
        <p:pic>
          <p:nvPicPr>
            <p:cNvPr id="211" name="Picture 2" descr="Picture 2"/>
            <p:cNvPicPr>
              <a:picLocks noChangeAspect="1"/>
            </p:cNvPicPr>
            <p:nvPr/>
          </p:nvPicPr>
          <p:blipFill>
            <a:blip r:embed="rId2"/>
            <a:stretch>
              <a:fillRect/>
            </a:stretch>
          </p:blipFill>
          <p:spPr>
            <a:xfrm>
              <a:off x="0" y="12578"/>
              <a:ext cx="2323580" cy="5177492"/>
            </a:xfrm>
            <a:prstGeom prst="rect">
              <a:avLst/>
            </a:prstGeom>
            <a:ln w="12700" cap="flat">
              <a:noFill/>
              <a:miter lim="400000"/>
            </a:ln>
            <a:effectLst/>
          </p:spPr>
        </p:pic>
        <p:sp>
          <p:nvSpPr>
            <p:cNvPr id="212" name="Rectangle 19"/>
            <p:cNvSpPr/>
            <p:nvPr/>
          </p:nvSpPr>
          <p:spPr>
            <a:xfrm>
              <a:off x="10443" y="-1"/>
              <a:ext cx="2313138" cy="5184803"/>
            </a:xfrm>
            <a:prstGeom prst="rect">
              <a:avLst/>
            </a:prstGeom>
            <a:gradFill flip="none" rotWithShape="1">
              <a:gsLst>
                <a:gs pos="0">
                  <a:srgbClr val="98B4E5">
                    <a:alpha val="0"/>
                  </a:srgbClr>
                </a:gs>
                <a:gs pos="64000">
                  <a:srgbClr val="FFFFFF"/>
                </a:gs>
              </a:gsLst>
              <a:lin ang="0" scaled="0"/>
            </a:gra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sp>
          <p:nvSpPr>
            <p:cNvPr id="213" name="Rectangle 20"/>
            <p:cNvSpPr/>
            <p:nvPr/>
          </p:nvSpPr>
          <p:spPr>
            <a:xfrm>
              <a:off x="0" y="13962"/>
              <a:ext cx="2323580" cy="5181063"/>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grpSp>
      <p:sp>
        <p:nvSpPr>
          <p:cNvPr id="215" name="Title Text"/>
          <p:cNvSpPr txBox="1">
            <a:spLocks noGrp="1"/>
          </p:cNvSpPr>
          <p:nvPr>
            <p:ph type="title"/>
          </p:nvPr>
        </p:nvSpPr>
        <p:spPr>
          <a:xfrm>
            <a:off x="867704" y="235007"/>
            <a:ext cx="7819098" cy="277541"/>
          </a:xfrm>
          <a:prstGeom prst="rect">
            <a:avLst/>
          </a:prstGeom>
        </p:spPr>
        <p:txBody>
          <a:bodyPr lIns="45718" tIns="45718" rIns="45718" bIns="45718"/>
          <a:lstStyle>
            <a:lvl1pPr defTabSz="914355">
              <a:defRPr spc="700"/>
            </a:lvl1pPr>
          </a:lstStyle>
          <a:p>
            <a:r>
              <a:t>Title Text</a:t>
            </a:r>
          </a:p>
        </p:txBody>
      </p:sp>
      <p:grpSp>
        <p:nvGrpSpPr>
          <p:cNvPr id="219" name="Group 22"/>
          <p:cNvGrpSpPr/>
          <p:nvPr/>
        </p:nvGrpSpPr>
        <p:grpSpPr>
          <a:xfrm>
            <a:off x="107506" y="20833"/>
            <a:ext cx="878636" cy="4929621"/>
            <a:chOff x="0" y="-1"/>
            <a:chExt cx="878634" cy="4929620"/>
          </a:xfrm>
        </p:grpSpPr>
        <p:sp>
          <p:nvSpPr>
            <p:cNvPr id="216" name="Straight Connector 23"/>
            <p:cNvSpPr/>
            <p:nvPr/>
          </p:nvSpPr>
          <p:spPr>
            <a:xfrm flipH="1">
              <a:off x="338634" y="1041184"/>
              <a:ext cx="2" cy="3888435"/>
            </a:xfrm>
            <a:prstGeom prst="line">
              <a:avLst/>
            </a:prstGeom>
            <a:noFill/>
            <a:ln w="31750" cap="flat">
              <a:solidFill>
                <a:srgbClr val="941333">
                  <a:alpha val="81000"/>
                </a:srgbClr>
              </a:solidFill>
              <a:prstDash val="solid"/>
              <a:round/>
            </a:ln>
            <a:effectLst/>
          </p:spPr>
          <p:txBody>
            <a:bodyPr wrap="square" lIns="45718" tIns="45718" rIns="45718" bIns="45718" numCol="1" anchor="t">
              <a:noAutofit/>
            </a:bodyPr>
            <a:lstStyle/>
            <a:p>
              <a:pPr defTabSz="914378" hangingPunct="0"/>
              <a:endParaRPr sz="1400" kern="0">
                <a:solidFill>
                  <a:srgbClr val="000000"/>
                </a:solidFill>
                <a:latin typeface="Arial"/>
                <a:cs typeface="Arial"/>
                <a:sym typeface="Arial"/>
              </a:endParaRPr>
            </a:p>
          </p:txBody>
        </p:sp>
        <p:sp>
          <p:nvSpPr>
            <p:cNvPr id="217" name="TextBox 24"/>
            <p:cNvSpPr txBox="1"/>
            <p:nvPr/>
          </p:nvSpPr>
          <p:spPr>
            <a:xfrm>
              <a:off x="0" y="593999"/>
              <a:ext cx="878634" cy="4308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defTabSz="914378" hangingPunct="0">
                <a:defRPr sz="1100">
                  <a:solidFill>
                    <a:srgbClr val="941333"/>
                  </a:solidFill>
                  <a:latin typeface="Calibri"/>
                  <a:ea typeface="Calibri"/>
                  <a:cs typeface="Calibri"/>
                  <a:sym typeface="Calibri"/>
                </a:defRPr>
              </a:pPr>
              <a:r>
                <a:rPr sz="1100" kern="0">
                  <a:solidFill>
                    <a:srgbClr val="941333"/>
                  </a:solidFill>
                  <a:latin typeface="Calibri"/>
                  <a:ea typeface="Calibri"/>
                  <a:cs typeface="Calibri"/>
                  <a:sym typeface="Calibri"/>
                </a:rPr>
                <a:t>Climate</a:t>
              </a:r>
            </a:p>
            <a:p>
              <a:pPr defTabSz="914378" hangingPunct="0">
                <a:defRPr sz="1100">
                  <a:solidFill>
                    <a:srgbClr val="941333"/>
                  </a:solidFill>
                  <a:latin typeface="Calibri"/>
                  <a:ea typeface="Calibri"/>
                  <a:cs typeface="Calibri"/>
                  <a:sym typeface="Calibri"/>
                </a:defRPr>
              </a:pPr>
              <a:r>
                <a:rPr sz="1100" kern="0">
                  <a:solidFill>
                    <a:srgbClr val="941333"/>
                  </a:solidFill>
                  <a:latin typeface="Calibri"/>
                  <a:ea typeface="Calibri"/>
                  <a:cs typeface="Calibri"/>
                  <a:sym typeface="Calibri"/>
                </a:rPr>
                <a:t>Change</a:t>
              </a:r>
            </a:p>
          </p:txBody>
        </p:sp>
        <p:pic>
          <p:nvPicPr>
            <p:cNvPr id="218" name="Picture 2" descr="Picture 2"/>
            <p:cNvPicPr>
              <a:picLocks noChangeAspect="1"/>
            </p:cNvPicPr>
            <p:nvPr/>
          </p:nvPicPr>
          <p:blipFill>
            <a:blip r:embed="rId3"/>
            <a:stretch>
              <a:fillRect/>
            </a:stretch>
          </p:blipFill>
          <p:spPr>
            <a:xfrm>
              <a:off x="10271" y="-1"/>
              <a:ext cx="662955" cy="684018"/>
            </a:xfrm>
            <a:prstGeom prst="rect">
              <a:avLst/>
            </a:prstGeom>
            <a:ln w="12700" cap="flat">
              <a:noFill/>
              <a:miter lim="400000"/>
            </a:ln>
            <a:effectLst/>
          </p:spPr>
        </p:pic>
      </p:grpSp>
      <p:sp>
        <p:nvSpPr>
          <p:cNvPr id="220" name="Slide Number"/>
          <p:cNvSpPr txBox="1">
            <a:spLocks noGrp="1"/>
          </p:cNvSpPr>
          <p:nvPr>
            <p:ph type="sldNum" sz="quarter" idx="2"/>
          </p:nvPr>
        </p:nvSpPr>
        <p:spPr>
          <a:xfrm>
            <a:off x="8428801" y="4943140"/>
            <a:ext cx="258000" cy="253913"/>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pic>
        <p:nvPicPr>
          <p:cNvPr id="3" name="Picture 2">
            <a:extLst>
              <a:ext uri="{FF2B5EF4-FFF2-40B4-BE49-F238E27FC236}">
                <a16:creationId xmlns:a16="http://schemas.microsoft.com/office/drawing/2014/main" id="{BC566402-7AB3-B147-A256-2E9135F7FA87}"/>
              </a:ext>
            </a:extLst>
          </p:cNvPr>
          <p:cNvPicPr>
            <a:picLocks noChangeAspect="1"/>
          </p:cNvPicPr>
          <p:nvPr userDrawn="1"/>
        </p:nvPicPr>
        <p:blipFill>
          <a:blip r:embed="rId4"/>
          <a:stretch>
            <a:fillRect/>
          </a:stretch>
        </p:blipFill>
        <p:spPr>
          <a:xfrm>
            <a:off x="3286125" y="4572000"/>
            <a:ext cx="5857875" cy="571500"/>
          </a:xfrm>
          <a:prstGeom prst="rect">
            <a:avLst/>
          </a:prstGeom>
        </p:spPr>
      </p:pic>
    </p:spTree>
    <p:extLst>
      <p:ext uri="{BB962C8B-B14F-4D97-AF65-F5344CB8AC3E}">
        <p14:creationId xmlns:p14="http://schemas.microsoft.com/office/powerpoint/2010/main" val="141114867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8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 name="Title Text"/>
          <p:cNvSpPr txBox="1">
            <a:spLocks noGrp="1"/>
          </p:cNvSpPr>
          <p:nvPr>
            <p:ph type="title"/>
          </p:nvPr>
        </p:nvSpPr>
        <p:spPr>
          <a:prstGeom prst="rect">
            <a:avLst/>
          </a:prstGeom>
        </p:spPr>
        <p:txBody>
          <a:bodyPr/>
          <a:lstStyle/>
          <a:p>
            <a:r>
              <a:t>Title Text</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9750254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sp>
        <p:nvSpPr>
          <p:cNvPr id="196" name="Body Level One…"/>
          <p:cNvSpPr txBox="1">
            <a:spLocks noGrp="1"/>
          </p:cNvSpPr>
          <p:nvPr>
            <p:ph type="body" sz="quarter" idx="1"/>
          </p:nvPr>
        </p:nvSpPr>
        <p:spPr>
          <a:xfrm>
            <a:off x="900156" y="627535"/>
            <a:ext cx="4040188" cy="479823"/>
          </a:xfrm>
          <a:prstGeom prst="rect">
            <a:avLst/>
          </a:prstGeom>
        </p:spPr>
        <p:txBody>
          <a:bodyPr lIns="45718" tIns="45718" rIns="45718" bIns="45718" anchor="b"/>
          <a:lstStyle>
            <a:lvl1pPr marL="0" indent="0" defTabSz="914355">
              <a:spcBef>
                <a:spcPts val="500"/>
              </a:spcBef>
              <a:buClrTx/>
              <a:buSzTx/>
              <a:buFontTx/>
              <a:buNone/>
              <a:defRPr sz="2400" b="1"/>
            </a:lvl1pPr>
            <a:lvl2pPr marL="0" indent="0" defTabSz="914355">
              <a:spcBef>
                <a:spcPts val="500"/>
              </a:spcBef>
              <a:buClrTx/>
              <a:buSzTx/>
              <a:buFontTx/>
              <a:buNone/>
              <a:defRPr sz="2400" b="1"/>
            </a:lvl2pPr>
            <a:lvl3pPr marL="0" indent="0" defTabSz="914355">
              <a:spcBef>
                <a:spcPts val="500"/>
              </a:spcBef>
              <a:buClrTx/>
              <a:buSzTx/>
              <a:buFontTx/>
              <a:buNone/>
              <a:defRPr sz="2400" b="1"/>
            </a:lvl3pPr>
            <a:lvl4pPr marL="0" indent="0" defTabSz="914355">
              <a:spcBef>
                <a:spcPts val="500"/>
              </a:spcBef>
              <a:buClrTx/>
              <a:buSzTx/>
              <a:buFontTx/>
              <a:buNone/>
              <a:defRPr sz="2400" b="1"/>
            </a:lvl4pPr>
            <a:lvl5pPr marL="0" indent="0" defTabSz="914355">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7" name="Text Placeholder 4"/>
          <p:cNvSpPr>
            <a:spLocks noGrp="1"/>
          </p:cNvSpPr>
          <p:nvPr>
            <p:ph type="body" sz="quarter" idx="13"/>
          </p:nvPr>
        </p:nvSpPr>
        <p:spPr>
          <a:xfrm>
            <a:off x="5087981" y="627535"/>
            <a:ext cx="4041777" cy="479823"/>
          </a:xfrm>
          <a:prstGeom prst="rect">
            <a:avLst/>
          </a:prstGeom>
        </p:spPr>
        <p:txBody>
          <a:bodyPr lIns="45718" tIns="45718" rIns="45718" bIns="45718" anchor="b"/>
          <a:lstStyle/>
          <a:p>
            <a:endParaRPr/>
          </a:p>
        </p:txBody>
      </p:sp>
      <p:sp>
        <p:nvSpPr>
          <p:cNvPr id="198" name="Title Text"/>
          <p:cNvSpPr txBox="1">
            <a:spLocks noGrp="1"/>
          </p:cNvSpPr>
          <p:nvPr>
            <p:ph type="title"/>
          </p:nvPr>
        </p:nvSpPr>
        <p:spPr>
          <a:xfrm>
            <a:off x="867704" y="235007"/>
            <a:ext cx="7819098" cy="277541"/>
          </a:xfrm>
          <a:prstGeom prst="rect">
            <a:avLst/>
          </a:prstGeom>
        </p:spPr>
        <p:txBody>
          <a:bodyPr lIns="45718" tIns="45718" rIns="45718" bIns="45718"/>
          <a:lstStyle>
            <a:lvl1pPr defTabSz="914355">
              <a:defRPr spc="700"/>
            </a:lvl1pPr>
          </a:lstStyle>
          <a:p>
            <a:r>
              <a:t>Title Text</a:t>
            </a:r>
          </a:p>
        </p:txBody>
      </p:sp>
      <p:grpSp>
        <p:nvGrpSpPr>
          <p:cNvPr id="202" name="Group 18"/>
          <p:cNvGrpSpPr/>
          <p:nvPr/>
        </p:nvGrpSpPr>
        <p:grpSpPr>
          <a:xfrm>
            <a:off x="107506" y="20833"/>
            <a:ext cx="878636" cy="4929621"/>
            <a:chOff x="0" y="-1"/>
            <a:chExt cx="878634" cy="4929620"/>
          </a:xfrm>
        </p:grpSpPr>
        <p:sp>
          <p:nvSpPr>
            <p:cNvPr id="199" name="Straight Connector 19"/>
            <p:cNvSpPr/>
            <p:nvPr/>
          </p:nvSpPr>
          <p:spPr>
            <a:xfrm flipH="1">
              <a:off x="338634" y="1041184"/>
              <a:ext cx="2" cy="3888435"/>
            </a:xfrm>
            <a:prstGeom prst="line">
              <a:avLst/>
            </a:prstGeom>
            <a:noFill/>
            <a:ln w="31750" cap="flat">
              <a:solidFill>
                <a:srgbClr val="941333">
                  <a:alpha val="81000"/>
                </a:srgbClr>
              </a:solidFill>
              <a:prstDash val="solid"/>
              <a:round/>
            </a:ln>
            <a:effectLst/>
          </p:spPr>
          <p:txBody>
            <a:bodyPr wrap="square" lIns="45718" tIns="45718" rIns="45718" bIns="45718" numCol="1" anchor="t">
              <a:noAutofit/>
            </a:bodyPr>
            <a:lstStyle/>
            <a:p>
              <a:pPr defTabSz="914378" hangingPunct="0"/>
              <a:endParaRPr sz="1400" kern="0">
                <a:solidFill>
                  <a:srgbClr val="000000"/>
                </a:solidFill>
                <a:latin typeface="Arial"/>
                <a:cs typeface="Arial"/>
                <a:sym typeface="Arial"/>
              </a:endParaRPr>
            </a:p>
          </p:txBody>
        </p:sp>
        <p:sp>
          <p:nvSpPr>
            <p:cNvPr id="200" name="TextBox 20"/>
            <p:cNvSpPr txBox="1"/>
            <p:nvPr/>
          </p:nvSpPr>
          <p:spPr>
            <a:xfrm>
              <a:off x="0" y="593999"/>
              <a:ext cx="878634" cy="4308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defTabSz="914378" hangingPunct="0">
                <a:defRPr sz="1100">
                  <a:solidFill>
                    <a:srgbClr val="941333"/>
                  </a:solidFill>
                  <a:latin typeface="Calibri"/>
                  <a:ea typeface="Calibri"/>
                  <a:cs typeface="Calibri"/>
                  <a:sym typeface="Calibri"/>
                </a:defRPr>
              </a:pPr>
              <a:r>
                <a:rPr sz="1100" kern="0">
                  <a:solidFill>
                    <a:srgbClr val="941333"/>
                  </a:solidFill>
                  <a:latin typeface="Calibri"/>
                  <a:ea typeface="Calibri"/>
                  <a:cs typeface="Calibri"/>
                  <a:sym typeface="Calibri"/>
                </a:rPr>
                <a:t>Climate</a:t>
              </a:r>
            </a:p>
            <a:p>
              <a:pPr defTabSz="914378" hangingPunct="0">
                <a:defRPr sz="1100">
                  <a:solidFill>
                    <a:srgbClr val="941333"/>
                  </a:solidFill>
                  <a:latin typeface="Calibri"/>
                  <a:ea typeface="Calibri"/>
                  <a:cs typeface="Calibri"/>
                  <a:sym typeface="Calibri"/>
                </a:defRPr>
              </a:pPr>
              <a:r>
                <a:rPr sz="1100" kern="0">
                  <a:solidFill>
                    <a:srgbClr val="941333"/>
                  </a:solidFill>
                  <a:latin typeface="Calibri"/>
                  <a:ea typeface="Calibri"/>
                  <a:cs typeface="Calibri"/>
                  <a:sym typeface="Calibri"/>
                </a:rPr>
                <a:t>Change</a:t>
              </a:r>
            </a:p>
          </p:txBody>
        </p:sp>
        <p:pic>
          <p:nvPicPr>
            <p:cNvPr id="201" name="Picture 2" descr="Picture 2"/>
            <p:cNvPicPr>
              <a:picLocks noChangeAspect="1"/>
            </p:cNvPicPr>
            <p:nvPr/>
          </p:nvPicPr>
          <p:blipFill>
            <a:blip r:embed="rId2"/>
            <a:stretch>
              <a:fillRect/>
            </a:stretch>
          </p:blipFill>
          <p:spPr>
            <a:xfrm>
              <a:off x="10271" y="-1"/>
              <a:ext cx="662955" cy="684018"/>
            </a:xfrm>
            <a:prstGeom prst="rect">
              <a:avLst/>
            </a:prstGeom>
            <a:ln w="12700" cap="flat">
              <a:noFill/>
              <a:miter lim="400000"/>
            </a:ln>
            <a:effectLst/>
          </p:spPr>
        </p:pic>
      </p:grpSp>
      <p:sp>
        <p:nvSpPr>
          <p:cNvPr id="203" name="Slide Number"/>
          <p:cNvSpPr txBox="1">
            <a:spLocks noGrp="1"/>
          </p:cNvSpPr>
          <p:nvPr>
            <p:ph type="sldNum" sz="quarter" idx="2"/>
          </p:nvPr>
        </p:nvSpPr>
        <p:spPr>
          <a:xfrm>
            <a:off x="8406920" y="4931599"/>
            <a:ext cx="279881" cy="276995"/>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pic>
        <p:nvPicPr>
          <p:cNvPr id="3" name="Picture 2">
            <a:extLst>
              <a:ext uri="{FF2B5EF4-FFF2-40B4-BE49-F238E27FC236}">
                <a16:creationId xmlns:a16="http://schemas.microsoft.com/office/drawing/2014/main" id="{E7C9710E-7210-474D-AF81-B267B504E1C0}"/>
              </a:ext>
            </a:extLst>
          </p:cNvPr>
          <p:cNvPicPr>
            <a:picLocks noChangeAspect="1"/>
          </p:cNvPicPr>
          <p:nvPr userDrawn="1"/>
        </p:nvPicPr>
        <p:blipFill>
          <a:blip r:embed="rId3"/>
          <a:stretch>
            <a:fillRect/>
          </a:stretch>
        </p:blipFill>
        <p:spPr>
          <a:xfrm>
            <a:off x="3286125" y="4622744"/>
            <a:ext cx="5857875" cy="571500"/>
          </a:xfrm>
          <a:prstGeom prst="rect">
            <a:avLst/>
          </a:prstGeom>
        </p:spPr>
      </p:pic>
    </p:spTree>
    <p:extLst>
      <p:ext uri="{BB962C8B-B14F-4D97-AF65-F5344CB8AC3E}">
        <p14:creationId xmlns:p14="http://schemas.microsoft.com/office/powerpoint/2010/main" val="261767518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grpSp>
        <p:nvGrpSpPr>
          <p:cNvPr id="214" name="Group 17"/>
          <p:cNvGrpSpPr/>
          <p:nvPr/>
        </p:nvGrpSpPr>
        <p:grpSpPr>
          <a:xfrm>
            <a:off x="2" y="-8196"/>
            <a:ext cx="2323581" cy="5195026"/>
            <a:chOff x="0" y="0"/>
            <a:chExt cx="2323580" cy="5195025"/>
          </a:xfrm>
        </p:grpSpPr>
        <p:pic>
          <p:nvPicPr>
            <p:cNvPr id="211" name="Picture 2" descr="Picture 2"/>
            <p:cNvPicPr>
              <a:picLocks noChangeAspect="1"/>
            </p:cNvPicPr>
            <p:nvPr/>
          </p:nvPicPr>
          <p:blipFill>
            <a:blip r:embed="rId2"/>
            <a:stretch>
              <a:fillRect/>
            </a:stretch>
          </p:blipFill>
          <p:spPr>
            <a:xfrm>
              <a:off x="0" y="12578"/>
              <a:ext cx="2323580" cy="5177492"/>
            </a:xfrm>
            <a:prstGeom prst="rect">
              <a:avLst/>
            </a:prstGeom>
            <a:ln w="12700" cap="flat">
              <a:noFill/>
              <a:miter lim="400000"/>
            </a:ln>
            <a:effectLst/>
          </p:spPr>
        </p:pic>
        <p:sp>
          <p:nvSpPr>
            <p:cNvPr id="212" name="Rectangle 19"/>
            <p:cNvSpPr/>
            <p:nvPr/>
          </p:nvSpPr>
          <p:spPr>
            <a:xfrm>
              <a:off x="10443" y="-1"/>
              <a:ext cx="2313138" cy="5184803"/>
            </a:xfrm>
            <a:prstGeom prst="rect">
              <a:avLst/>
            </a:prstGeom>
            <a:gradFill flip="none" rotWithShape="1">
              <a:gsLst>
                <a:gs pos="0">
                  <a:srgbClr val="98B4E5">
                    <a:alpha val="0"/>
                  </a:srgbClr>
                </a:gs>
                <a:gs pos="64000">
                  <a:srgbClr val="FFFFFF"/>
                </a:gs>
              </a:gsLst>
              <a:lin ang="0" scaled="0"/>
            </a:gra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sp>
          <p:nvSpPr>
            <p:cNvPr id="213" name="Rectangle 20"/>
            <p:cNvSpPr/>
            <p:nvPr/>
          </p:nvSpPr>
          <p:spPr>
            <a:xfrm>
              <a:off x="0" y="13962"/>
              <a:ext cx="2323580" cy="5181063"/>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grpSp>
      <p:sp>
        <p:nvSpPr>
          <p:cNvPr id="215" name="Title Text"/>
          <p:cNvSpPr txBox="1">
            <a:spLocks noGrp="1"/>
          </p:cNvSpPr>
          <p:nvPr>
            <p:ph type="title"/>
          </p:nvPr>
        </p:nvSpPr>
        <p:spPr>
          <a:xfrm>
            <a:off x="867704" y="235007"/>
            <a:ext cx="7819098" cy="277541"/>
          </a:xfrm>
          <a:prstGeom prst="rect">
            <a:avLst/>
          </a:prstGeom>
        </p:spPr>
        <p:txBody>
          <a:bodyPr lIns="45718" tIns="45718" rIns="45718" bIns="45718"/>
          <a:lstStyle>
            <a:lvl1pPr defTabSz="914355">
              <a:defRPr spc="700"/>
            </a:lvl1pPr>
          </a:lstStyle>
          <a:p>
            <a:r>
              <a:t>Title Text</a:t>
            </a:r>
          </a:p>
        </p:txBody>
      </p:sp>
      <p:grpSp>
        <p:nvGrpSpPr>
          <p:cNvPr id="219" name="Group 22"/>
          <p:cNvGrpSpPr/>
          <p:nvPr/>
        </p:nvGrpSpPr>
        <p:grpSpPr>
          <a:xfrm>
            <a:off x="107506" y="20833"/>
            <a:ext cx="878636" cy="4929621"/>
            <a:chOff x="0" y="-1"/>
            <a:chExt cx="878634" cy="4929620"/>
          </a:xfrm>
        </p:grpSpPr>
        <p:sp>
          <p:nvSpPr>
            <p:cNvPr id="216" name="Straight Connector 23"/>
            <p:cNvSpPr/>
            <p:nvPr/>
          </p:nvSpPr>
          <p:spPr>
            <a:xfrm flipH="1">
              <a:off x="338634" y="1041184"/>
              <a:ext cx="2" cy="3888435"/>
            </a:xfrm>
            <a:prstGeom prst="line">
              <a:avLst/>
            </a:prstGeom>
            <a:noFill/>
            <a:ln w="31750" cap="flat">
              <a:solidFill>
                <a:srgbClr val="941333">
                  <a:alpha val="81000"/>
                </a:srgbClr>
              </a:solidFill>
              <a:prstDash val="solid"/>
              <a:round/>
            </a:ln>
            <a:effectLst/>
          </p:spPr>
          <p:txBody>
            <a:bodyPr wrap="square" lIns="45718" tIns="45718" rIns="45718" bIns="45718" numCol="1" anchor="t">
              <a:noAutofit/>
            </a:bodyPr>
            <a:lstStyle/>
            <a:p>
              <a:pPr defTabSz="914378" hangingPunct="0"/>
              <a:endParaRPr sz="1400" kern="0">
                <a:solidFill>
                  <a:srgbClr val="000000"/>
                </a:solidFill>
                <a:latin typeface="Arial"/>
                <a:cs typeface="Arial"/>
                <a:sym typeface="Arial"/>
              </a:endParaRPr>
            </a:p>
          </p:txBody>
        </p:sp>
        <p:sp>
          <p:nvSpPr>
            <p:cNvPr id="217" name="TextBox 24"/>
            <p:cNvSpPr txBox="1"/>
            <p:nvPr/>
          </p:nvSpPr>
          <p:spPr>
            <a:xfrm>
              <a:off x="0" y="593999"/>
              <a:ext cx="878634" cy="4308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defTabSz="914378" hangingPunct="0">
                <a:defRPr sz="1100">
                  <a:solidFill>
                    <a:srgbClr val="941333"/>
                  </a:solidFill>
                  <a:latin typeface="Calibri"/>
                  <a:ea typeface="Calibri"/>
                  <a:cs typeface="Calibri"/>
                  <a:sym typeface="Calibri"/>
                </a:defRPr>
              </a:pPr>
              <a:r>
                <a:rPr sz="1100" kern="0">
                  <a:solidFill>
                    <a:srgbClr val="941333"/>
                  </a:solidFill>
                  <a:latin typeface="Calibri"/>
                  <a:ea typeface="Calibri"/>
                  <a:cs typeface="Calibri"/>
                  <a:sym typeface="Calibri"/>
                </a:rPr>
                <a:t>Climate</a:t>
              </a:r>
            </a:p>
            <a:p>
              <a:pPr defTabSz="914378" hangingPunct="0">
                <a:defRPr sz="1100">
                  <a:solidFill>
                    <a:srgbClr val="941333"/>
                  </a:solidFill>
                  <a:latin typeface="Calibri"/>
                  <a:ea typeface="Calibri"/>
                  <a:cs typeface="Calibri"/>
                  <a:sym typeface="Calibri"/>
                </a:defRPr>
              </a:pPr>
              <a:r>
                <a:rPr sz="1100" kern="0">
                  <a:solidFill>
                    <a:srgbClr val="941333"/>
                  </a:solidFill>
                  <a:latin typeface="Calibri"/>
                  <a:ea typeface="Calibri"/>
                  <a:cs typeface="Calibri"/>
                  <a:sym typeface="Calibri"/>
                </a:rPr>
                <a:t>Change</a:t>
              </a:r>
            </a:p>
          </p:txBody>
        </p:sp>
        <p:pic>
          <p:nvPicPr>
            <p:cNvPr id="218" name="Picture 2" descr="Picture 2"/>
            <p:cNvPicPr>
              <a:picLocks noChangeAspect="1"/>
            </p:cNvPicPr>
            <p:nvPr/>
          </p:nvPicPr>
          <p:blipFill>
            <a:blip r:embed="rId3"/>
            <a:stretch>
              <a:fillRect/>
            </a:stretch>
          </p:blipFill>
          <p:spPr>
            <a:xfrm>
              <a:off x="10271" y="-1"/>
              <a:ext cx="662955" cy="684018"/>
            </a:xfrm>
            <a:prstGeom prst="rect">
              <a:avLst/>
            </a:prstGeom>
            <a:ln w="12700" cap="flat">
              <a:noFill/>
              <a:miter lim="400000"/>
            </a:ln>
            <a:effectLst/>
          </p:spPr>
        </p:pic>
      </p:grpSp>
      <p:sp>
        <p:nvSpPr>
          <p:cNvPr id="220" name="Slide Number"/>
          <p:cNvSpPr txBox="1">
            <a:spLocks noGrp="1"/>
          </p:cNvSpPr>
          <p:nvPr>
            <p:ph type="sldNum" sz="quarter" idx="2"/>
          </p:nvPr>
        </p:nvSpPr>
        <p:spPr>
          <a:xfrm>
            <a:off x="8406920" y="4931599"/>
            <a:ext cx="279881" cy="276995"/>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pic>
        <p:nvPicPr>
          <p:cNvPr id="3" name="Picture 2">
            <a:extLst>
              <a:ext uri="{FF2B5EF4-FFF2-40B4-BE49-F238E27FC236}">
                <a16:creationId xmlns:a16="http://schemas.microsoft.com/office/drawing/2014/main" id="{BC566402-7AB3-B147-A256-2E9135F7FA87}"/>
              </a:ext>
            </a:extLst>
          </p:cNvPr>
          <p:cNvPicPr>
            <a:picLocks noChangeAspect="1"/>
          </p:cNvPicPr>
          <p:nvPr userDrawn="1"/>
        </p:nvPicPr>
        <p:blipFill>
          <a:blip r:embed="rId4"/>
          <a:stretch>
            <a:fillRect/>
          </a:stretch>
        </p:blipFill>
        <p:spPr>
          <a:xfrm>
            <a:off x="3286125" y="4572000"/>
            <a:ext cx="5857875" cy="571500"/>
          </a:xfrm>
          <a:prstGeom prst="rect">
            <a:avLst/>
          </a:prstGeom>
        </p:spPr>
      </p:pic>
    </p:spTree>
    <p:extLst>
      <p:ext uri="{BB962C8B-B14F-4D97-AF65-F5344CB8AC3E}">
        <p14:creationId xmlns:p14="http://schemas.microsoft.com/office/powerpoint/2010/main" val="119210763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grpSp>
        <p:nvGrpSpPr>
          <p:cNvPr id="231" name="Group 19"/>
          <p:cNvGrpSpPr/>
          <p:nvPr/>
        </p:nvGrpSpPr>
        <p:grpSpPr>
          <a:xfrm>
            <a:off x="2" y="-8196"/>
            <a:ext cx="2323581" cy="5195026"/>
            <a:chOff x="0" y="0"/>
            <a:chExt cx="2323580" cy="5195025"/>
          </a:xfrm>
        </p:grpSpPr>
        <p:pic>
          <p:nvPicPr>
            <p:cNvPr id="228" name="Picture 2" descr="Picture 2"/>
            <p:cNvPicPr>
              <a:picLocks noChangeAspect="1"/>
            </p:cNvPicPr>
            <p:nvPr/>
          </p:nvPicPr>
          <p:blipFill>
            <a:blip r:embed="rId2"/>
            <a:stretch>
              <a:fillRect/>
            </a:stretch>
          </p:blipFill>
          <p:spPr>
            <a:xfrm>
              <a:off x="0" y="12578"/>
              <a:ext cx="2323580" cy="5177492"/>
            </a:xfrm>
            <a:prstGeom prst="rect">
              <a:avLst/>
            </a:prstGeom>
            <a:ln w="12700" cap="flat">
              <a:noFill/>
              <a:miter lim="400000"/>
            </a:ln>
            <a:effectLst/>
          </p:spPr>
        </p:pic>
        <p:sp>
          <p:nvSpPr>
            <p:cNvPr id="229" name="Rectangle 25"/>
            <p:cNvSpPr/>
            <p:nvPr/>
          </p:nvSpPr>
          <p:spPr>
            <a:xfrm>
              <a:off x="10443" y="-1"/>
              <a:ext cx="2313138" cy="5184803"/>
            </a:xfrm>
            <a:prstGeom prst="rect">
              <a:avLst/>
            </a:prstGeom>
            <a:gradFill flip="none" rotWithShape="1">
              <a:gsLst>
                <a:gs pos="0">
                  <a:srgbClr val="98B4E5">
                    <a:alpha val="0"/>
                  </a:srgbClr>
                </a:gs>
                <a:gs pos="64000">
                  <a:srgbClr val="FFFFFF"/>
                </a:gs>
              </a:gsLst>
              <a:lin ang="0" scaled="0"/>
            </a:gra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sp>
          <p:nvSpPr>
            <p:cNvPr id="230" name="Rectangle 26"/>
            <p:cNvSpPr/>
            <p:nvPr/>
          </p:nvSpPr>
          <p:spPr>
            <a:xfrm>
              <a:off x="0" y="13962"/>
              <a:ext cx="2323580" cy="5181063"/>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grpSp>
      <p:sp>
        <p:nvSpPr>
          <p:cNvPr id="232" name="Title Text"/>
          <p:cNvSpPr txBox="1">
            <a:spLocks noGrp="1"/>
          </p:cNvSpPr>
          <p:nvPr>
            <p:ph type="title"/>
          </p:nvPr>
        </p:nvSpPr>
        <p:spPr>
          <a:xfrm>
            <a:off x="878907" y="204786"/>
            <a:ext cx="3008315" cy="871540"/>
          </a:xfrm>
          <a:prstGeom prst="rect">
            <a:avLst/>
          </a:prstGeom>
          <a:noFill/>
        </p:spPr>
        <p:txBody>
          <a:bodyPr lIns="45718" tIns="45718" rIns="45718" bIns="45718" anchor="b"/>
          <a:lstStyle>
            <a:lvl1pPr defTabSz="914355">
              <a:defRPr sz="2000" b="1">
                <a:solidFill>
                  <a:srgbClr val="000000"/>
                </a:solidFill>
              </a:defRPr>
            </a:lvl1pPr>
          </a:lstStyle>
          <a:p>
            <a:r>
              <a:t>Title Text</a:t>
            </a:r>
          </a:p>
        </p:txBody>
      </p:sp>
      <p:sp>
        <p:nvSpPr>
          <p:cNvPr id="233" name="Body Level One…"/>
          <p:cNvSpPr txBox="1">
            <a:spLocks noGrp="1"/>
          </p:cNvSpPr>
          <p:nvPr>
            <p:ph type="body" idx="1"/>
          </p:nvPr>
        </p:nvSpPr>
        <p:spPr>
          <a:xfrm>
            <a:off x="3996755" y="204790"/>
            <a:ext cx="5111752" cy="4389836"/>
          </a:xfrm>
          <a:prstGeom prst="rect">
            <a:avLst/>
          </a:prstGeom>
        </p:spPr>
        <p:txBody>
          <a:bodyPr lIns="45718" tIns="45718" rIns="45718" bIns="45718"/>
          <a:lstStyle>
            <a:lvl1pPr marL="342884" indent="-342884" defTabSz="914355">
              <a:spcBef>
                <a:spcPts val="700"/>
              </a:spcBef>
              <a:buClrTx/>
              <a:defRPr sz="3200"/>
            </a:lvl1pPr>
            <a:lvl2pPr marL="783731" indent="-326555" defTabSz="914355">
              <a:spcBef>
                <a:spcPts val="700"/>
              </a:spcBef>
              <a:buClrTx/>
              <a:defRPr sz="3200"/>
            </a:lvl2pPr>
            <a:lvl3pPr marL="1219138" indent="-304783" defTabSz="914355">
              <a:spcBef>
                <a:spcPts val="700"/>
              </a:spcBef>
              <a:buClrTx/>
              <a:defRPr sz="3200"/>
            </a:lvl3pPr>
            <a:lvl4pPr marL="1737272" indent="-365740" defTabSz="914355">
              <a:spcBef>
                <a:spcPts val="700"/>
              </a:spcBef>
              <a:buClrTx/>
              <a:defRPr sz="3200"/>
            </a:lvl4pPr>
            <a:lvl5pPr marL="2194449" indent="-365740" defTabSz="914355">
              <a:spcBef>
                <a:spcPts val="700"/>
              </a:spcBef>
              <a:buClrTx/>
              <a:defRPr sz="3200"/>
            </a:lvl5pPr>
          </a:lstStyle>
          <a:p>
            <a:r>
              <a:t>Body Level One</a:t>
            </a:r>
          </a:p>
          <a:p>
            <a:pPr lvl="1"/>
            <a:r>
              <a:t>Body Level Two</a:t>
            </a:r>
          </a:p>
          <a:p>
            <a:pPr lvl="2"/>
            <a:r>
              <a:t>Body Level Three</a:t>
            </a:r>
          </a:p>
          <a:p>
            <a:pPr lvl="3"/>
            <a:r>
              <a:t>Body Level Four</a:t>
            </a:r>
          </a:p>
          <a:p>
            <a:pPr lvl="4"/>
            <a:r>
              <a:t>Body Level Five</a:t>
            </a:r>
          </a:p>
        </p:txBody>
      </p:sp>
      <p:sp>
        <p:nvSpPr>
          <p:cNvPr id="234" name="Text Placeholder 3"/>
          <p:cNvSpPr>
            <a:spLocks noGrp="1"/>
          </p:cNvSpPr>
          <p:nvPr>
            <p:ph type="body" sz="half" idx="13"/>
          </p:nvPr>
        </p:nvSpPr>
        <p:spPr>
          <a:xfrm>
            <a:off x="878907" y="1076327"/>
            <a:ext cx="3008315" cy="3518299"/>
          </a:xfrm>
          <a:prstGeom prst="rect">
            <a:avLst/>
          </a:prstGeom>
        </p:spPr>
        <p:txBody>
          <a:bodyPr lIns="45718" tIns="45718" rIns="45718" bIns="45718"/>
          <a:lstStyle/>
          <a:p>
            <a:endParaRPr/>
          </a:p>
        </p:txBody>
      </p:sp>
      <p:grpSp>
        <p:nvGrpSpPr>
          <p:cNvPr id="238" name="Group 21"/>
          <p:cNvGrpSpPr/>
          <p:nvPr/>
        </p:nvGrpSpPr>
        <p:grpSpPr>
          <a:xfrm>
            <a:off x="107506" y="20833"/>
            <a:ext cx="878636" cy="4929621"/>
            <a:chOff x="0" y="-1"/>
            <a:chExt cx="878634" cy="4929620"/>
          </a:xfrm>
        </p:grpSpPr>
        <p:sp>
          <p:nvSpPr>
            <p:cNvPr id="235" name="Straight Connector 22"/>
            <p:cNvSpPr/>
            <p:nvPr/>
          </p:nvSpPr>
          <p:spPr>
            <a:xfrm flipH="1">
              <a:off x="338634" y="1041184"/>
              <a:ext cx="2" cy="3888435"/>
            </a:xfrm>
            <a:prstGeom prst="line">
              <a:avLst/>
            </a:prstGeom>
            <a:noFill/>
            <a:ln w="31750" cap="flat">
              <a:solidFill>
                <a:srgbClr val="941333">
                  <a:alpha val="81000"/>
                </a:srgbClr>
              </a:solidFill>
              <a:prstDash val="solid"/>
              <a:round/>
            </a:ln>
            <a:effectLst/>
          </p:spPr>
          <p:txBody>
            <a:bodyPr wrap="square" lIns="45718" tIns="45718" rIns="45718" bIns="45718" numCol="1" anchor="t">
              <a:noAutofit/>
            </a:bodyPr>
            <a:lstStyle/>
            <a:p>
              <a:pPr defTabSz="914378" hangingPunct="0"/>
              <a:endParaRPr sz="1400" kern="0">
                <a:solidFill>
                  <a:srgbClr val="000000"/>
                </a:solidFill>
                <a:latin typeface="Arial"/>
                <a:cs typeface="Arial"/>
                <a:sym typeface="Arial"/>
              </a:endParaRPr>
            </a:p>
          </p:txBody>
        </p:sp>
        <p:sp>
          <p:nvSpPr>
            <p:cNvPr id="236" name="TextBox 23"/>
            <p:cNvSpPr txBox="1"/>
            <p:nvPr/>
          </p:nvSpPr>
          <p:spPr>
            <a:xfrm>
              <a:off x="0" y="593999"/>
              <a:ext cx="878634" cy="4308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defTabSz="914378" hangingPunct="0">
                <a:defRPr sz="1100">
                  <a:solidFill>
                    <a:srgbClr val="941333"/>
                  </a:solidFill>
                  <a:latin typeface="Calibri"/>
                  <a:ea typeface="Calibri"/>
                  <a:cs typeface="Calibri"/>
                  <a:sym typeface="Calibri"/>
                </a:defRPr>
              </a:pPr>
              <a:r>
                <a:rPr sz="1100" kern="0">
                  <a:solidFill>
                    <a:srgbClr val="941333"/>
                  </a:solidFill>
                  <a:latin typeface="Calibri"/>
                  <a:ea typeface="Calibri"/>
                  <a:cs typeface="Calibri"/>
                  <a:sym typeface="Calibri"/>
                </a:rPr>
                <a:t>Climate</a:t>
              </a:r>
            </a:p>
            <a:p>
              <a:pPr defTabSz="914378" hangingPunct="0">
                <a:defRPr sz="1100">
                  <a:solidFill>
                    <a:srgbClr val="941333"/>
                  </a:solidFill>
                  <a:latin typeface="Calibri"/>
                  <a:ea typeface="Calibri"/>
                  <a:cs typeface="Calibri"/>
                  <a:sym typeface="Calibri"/>
                </a:defRPr>
              </a:pPr>
              <a:r>
                <a:rPr sz="1100" kern="0">
                  <a:solidFill>
                    <a:srgbClr val="941333"/>
                  </a:solidFill>
                  <a:latin typeface="Calibri"/>
                  <a:ea typeface="Calibri"/>
                  <a:cs typeface="Calibri"/>
                  <a:sym typeface="Calibri"/>
                </a:rPr>
                <a:t>Change</a:t>
              </a:r>
            </a:p>
          </p:txBody>
        </p:sp>
        <p:pic>
          <p:nvPicPr>
            <p:cNvPr id="237" name="Picture 2" descr="Picture 2"/>
            <p:cNvPicPr>
              <a:picLocks noChangeAspect="1"/>
            </p:cNvPicPr>
            <p:nvPr/>
          </p:nvPicPr>
          <p:blipFill>
            <a:blip r:embed="rId3"/>
            <a:stretch>
              <a:fillRect/>
            </a:stretch>
          </p:blipFill>
          <p:spPr>
            <a:xfrm>
              <a:off x="10271" y="-1"/>
              <a:ext cx="662955" cy="684018"/>
            </a:xfrm>
            <a:prstGeom prst="rect">
              <a:avLst/>
            </a:prstGeom>
            <a:ln w="12700" cap="flat">
              <a:noFill/>
              <a:miter lim="400000"/>
            </a:ln>
            <a:effectLst/>
          </p:spPr>
        </p:pic>
      </p:grpSp>
      <p:sp>
        <p:nvSpPr>
          <p:cNvPr id="239" name="Slide Number"/>
          <p:cNvSpPr txBox="1">
            <a:spLocks noGrp="1"/>
          </p:cNvSpPr>
          <p:nvPr>
            <p:ph type="sldNum" sz="quarter" idx="2"/>
          </p:nvPr>
        </p:nvSpPr>
        <p:spPr>
          <a:xfrm>
            <a:off x="8406920" y="4931599"/>
            <a:ext cx="279881" cy="276995"/>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pic>
        <p:nvPicPr>
          <p:cNvPr id="3" name="Picture 2">
            <a:extLst>
              <a:ext uri="{FF2B5EF4-FFF2-40B4-BE49-F238E27FC236}">
                <a16:creationId xmlns:a16="http://schemas.microsoft.com/office/drawing/2014/main" id="{65720F1F-A571-AF46-BCF1-E666FA9C8271}"/>
              </a:ext>
            </a:extLst>
          </p:cNvPr>
          <p:cNvPicPr>
            <a:picLocks noChangeAspect="1"/>
          </p:cNvPicPr>
          <p:nvPr userDrawn="1"/>
        </p:nvPicPr>
        <p:blipFill>
          <a:blip r:embed="rId4"/>
          <a:stretch>
            <a:fillRect/>
          </a:stretch>
        </p:blipFill>
        <p:spPr>
          <a:xfrm>
            <a:off x="3275681" y="4625553"/>
            <a:ext cx="5857875" cy="571500"/>
          </a:xfrm>
          <a:prstGeom prst="rect">
            <a:avLst/>
          </a:prstGeom>
        </p:spPr>
      </p:pic>
    </p:spTree>
    <p:extLst>
      <p:ext uri="{BB962C8B-B14F-4D97-AF65-F5344CB8AC3E}">
        <p14:creationId xmlns:p14="http://schemas.microsoft.com/office/powerpoint/2010/main" val="329698792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grpSp>
        <p:nvGrpSpPr>
          <p:cNvPr id="251" name="Group 26"/>
          <p:cNvGrpSpPr/>
          <p:nvPr/>
        </p:nvGrpSpPr>
        <p:grpSpPr>
          <a:xfrm>
            <a:off x="-140429" y="-46114"/>
            <a:ext cx="2298487" cy="5282162"/>
            <a:chOff x="0" y="-1"/>
            <a:chExt cx="2298485" cy="5282160"/>
          </a:xfrm>
        </p:grpSpPr>
        <p:pic>
          <p:nvPicPr>
            <p:cNvPr id="247" name="Picture 2" descr="Picture 2"/>
            <p:cNvPicPr>
              <a:picLocks noChangeAspect="1"/>
            </p:cNvPicPr>
            <p:nvPr/>
          </p:nvPicPr>
          <p:blipFill>
            <a:blip r:embed="rId2"/>
            <a:stretch>
              <a:fillRect/>
            </a:stretch>
          </p:blipFill>
          <p:spPr>
            <a:xfrm>
              <a:off x="31908" y="-1"/>
              <a:ext cx="2266578" cy="5189614"/>
            </a:xfrm>
            <a:prstGeom prst="rect">
              <a:avLst/>
            </a:prstGeom>
            <a:ln w="12700" cap="flat">
              <a:noFill/>
              <a:miter lim="400000"/>
            </a:ln>
            <a:effectLst/>
          </p:spPr>
        </p:pic>
        <p:grpSp>
          <p:nvGrpSpPr>
            <p:cNvPr id="250" name="Group 28"/>
            <p:cNvGrpSpPr/>
            <p:nvPr/>
          </p:nvGrpSpPr>
          <p:grpSpPr>
            <a:xfrm>
              <a:off x="-1" y="-2"/>
              <a:ext cx="2298487" cy="5282162"/>
              <a:chOff x="0" y="-1"/>
              <a:chExt cx="2298485" cy="5282161"/>
            </a:xfrm>
          </p:grpSpPr>
          <p:sp>
            <p:nvSpPr>
              <p:cNvPr id="248" name="Rectangle 29"/>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sp>
            <p:nvSpPr>
              <p:cNvPr id="249" name="Rectangle 30"/>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grpSp>
      </p:grpSp>
      <p:sp>
        <p:nvSpPr>
          <p:cNvPr id="252" name="Title Text"/>
          <p:cNvSpPr txBox="1">
            <a:spLocks noGrp="1"/>
          </p:cNvSpPr>
          <p:nvPr>
            <p:ph type="title"/>
          </p:nvPr>
        </p:nvSpPr>
        <p:spPr>
          <a:xfrm>
            <a:off x="867704" y="246286"/>
            <a:ext cx="7819098" cy="288034"/>
          </a:xfrm>
          <a:prstGeom prst="rect">
            <a:avLst/>
          </a:prstGeom>
          <a:solidFill>
            <a:srgbClr val="5AC4DD"/>
          </a:solidFill>
        </p:spPr>
        <p:txBody>
          <a:bodyPr lIns="45718" tIns="45718" rIns="45718" bIns="45718"/>
          <a:lstStyle>
            <a:lvl1pPr>
              <a:defRPr spc="700"/>
            </a:lvl1pPr>
          </a:lstStyle>
          <a:p>
            <a:r>
              <a:t>Title Text</a:t>
            </a:r>
          </a:p>
        </p:txBody>
      </p:sp>
      <p:sp>
        <p:nvSpPr>
          <p:cNvPr id="253" name="Body Level One…"/>
          <p:cNvSpPr txBox="1">
            <a:spLocks noGrp="1"/>
          </p:cNvSpPr>
          <p:nvPr>
            <p:ph type="body" idx="1"/>
          </p:nvPr>
        </p:nvSpPr>
        <p:spPr>
          <a:xfrm>
            <a:off x="1387048" y="699542"/>
            <a:ext cx="7299753" cy="3823075"/>
          </a:xfrm>
          <a:prstGeom prst="rect">
            <a:avLst/>
          </a:prstGeom>
        </p:spPr>
        <p:txBody>
          <a:bodyPr lIns="45718" tIns="45718" rIns="45718" bIns="45718"/>
          <a:lstStyle>
            <a:lvl1pPr indent="-342892">
              <a:buClrTx/>
            </a:lvl1pPr>
            <a:lvl2pPr marL="774681" indent="-317492">
              <a:buClrTx/>
            </a:lvl2pPr>
            <a:lvl3pPr marL="1200120" indent="-285743">
              <a:buClrTx/>
            </a:lvl3pPr>
            <a:lvl4pPr marL="1698128" indent="-326562">
              <a:buClrTx/>
            </a:lvl4pPr>
            <a:lvl5pPr marL="2155316" indent="-326562">
              <a:buClrTx/>
            </a:lvl5pPr>
          </a:lstStyle>
          <a:p>
            <a:r>
              <a:t>Body Level One</a:t>
            </a:r>
          </a:p>
          <a:p>
            <a:pPr lvl="1"/>
            <a:r>
              <a:t>Body Level Two</a:t>
            </a:r>
          </a:p>
          <a:p>
            <a:pPr lvl="2"/>
            <a:r>
              <a:t>Body Level Three</a:t>
            </a:r>
          </a:p>
          <a:p>
            <a:pPr lvl="3"/>
            <a:r>
              <a:t>Body Level Four</a:t>
            </a:r>
          </a:p>
          <a:p>
            <a:pPr lvl="4"/>
            <a:r>
              <a:t>Body Level Five</a:t>
            </a:r>
          </a:p>
        </p:txBody>
      </p:sp>
      <p:sp>
        <p:nvSpPr>
          <p:cNvPr id="254" name="Straight Connector 23"/>
          <p:cNvSpPr/>
          <p:nvPr/>
        </p:nvSpPr>
        <p:spPr>
          <a:xfrm flipH="1">
            <a:off x="471541" y="1062019"/>
            <a:ext cx="2" cy="3888433"/>
          </a:xfrm>
          <a:prstGeom prst="line">
            <a:avLst/>
          </a:prstGeom>
          <a:ln w="31750">
            <a:solidFill>
              <a:srgbClr val="5AC4DD"/>
            </a:solidFill>
          </a:ln>
        </p:spPr>
        <p:txBody>
          <a:bodyPr lIns="45718" tIns="45718" rIns="45718" bIns="45718"/>
          <a:lstStyle/>
          <a:p>
            <a:pPr defTabSz="914378" hangingPunct="0"/>
            <a:endParaRPr sz="1400" kern="0">
              <a:solidFill>
                <a:srgbClr val="000000"/>
              </a:solidFill>
              <a:latin typeface="Arial"/>
              <a:cs typeface="Arial"/>
              <a:sym typeface="Arial"/>
            </a:endParaRPr>
          </a:p>
        </p:txBody>
      </p:sp>
      <p:sp>
        <p:nvSpPr>
          <p:cNvPr id="255" name="TextBox 24"/>
          <p:cNvSpPr txBox="1"/>
          <p:nvPr/>
        </p:nvSpPr>
        <p:spPr>
          <a:xfrm>
            <a:off x="35497" y="614834"/>
            <a:ext cx="950642" cy="4308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defTabSz="914378" hangingPunct="0">
              <a:defRPr sz="1100">
                <a:solidFill>
                  <a:srgbClr val="31859C"/>
                </a:solidFill>
                <a:latin typeface="Calibri"/>
                <a:ea typeface="Calibri"/>
                <a:cs typeface="Calibri"/>
                <a:sym typeface="Calibri"/>
              </a:defRPr>
            </a:pPr>
            <a:r>
              <a:rPr sz="1100" kern="0">
                <a:solidFill>
                  <a:srgbClr val="31859C"/>
                </a:solidFill>
                <a:latin typeface="Calibri"/>
                <a:ea typeface="Calibri"/>
                <a:cs typeface="Calibri"/>
                <a:sym typeface="Calibri"/>
              </a:rPr>
              <a:t>Atmosphere</a:t>
            </a:r>
          </a:p>
          <a:p>
            <a:pPr algn="ctr" defTabSz="914378" hangingPunct="0">
              <a:defRPr sz="1100">
                <a:solidFill>
                  <a:srgbClr val="31859C"/>
                </a:solidFill>
                <a:latin typeface="Calibri"/>
                <a:ea typeface="Calibri"/>
                <a:cs typeface="Calibri"/>
                <a:sym typeface="Calibri"/>
              </a:defRPr>
            </a:pPr>
            <a:r>
              <a:rPr sz="1100" kern="0">
                <a:solidFill>
                  <a:srgbClr val="31859C"/>
                </a:solidFill>
                <a:latin typeface="Calibri"/>
                <a:ea typeface="Calibri"/>
                <a:cs typeface="Calibri"/>
                <a:sym typeface="Calibri"/>
              </a:rPr>
              <a:t>Monitoring</a:t>
            </a:r>
          </a:p>
        </p:txBody>
      </p:sp>
      <p:pic>
        <p:nvPicPr>
          <p:cNvPr id="256" name="Picture 2" descr="Picture 2"/>
          <p:cNvPicPr>
            <a:picLocks noChangeAspect="1"/>
          </p:cNvPicPr>
          <p:nvPr/>
        </p:nvPicPr>
        <p:blipFill>
          <a:blip r:embed="rId3"/>
          <a:stretch>
            <a:fillRect/>
          </a:stretch>
        </p:blipFill>
        <p:spPr>
          <a:xfrm>
            <a:off x="153253" y="42236"/>
            <a:ext cx="693116" cy="652348"/>
          </a:xfrm>
          <a:prstGeom prst="rect">
            <a:avLst/>
          </a:prstGeom>
          <a:ln w="12700">
            <a:miter lim="400000"/>
          </a:ln>
        </p:spPr>
      </p:pic>
      <p:sp>
        <p:nvSpPr>
          <p:cNvPr id="257" name="Slide Number"/>
          <p:cNvSpPr txBox="1">
            <a:spLocks noGrp="1"/>
          </p:cNvSpPr>
          <p:nvPr>
            <p:ph type="sldNum" sz="quarter" idx="2"/>
          </p:nvPr>
        </p:nvSpPr>
        <p:spPr>
          <a:xfrm>
            <a:off x="8406920" y="4927189"/>
            <a:ext cx="279881" cy="276995"/>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4642093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4_Title and Content">
    <p:spTree>
      <p:nvGrpSpPr>
        <p:cNvPr id="1" name=""/>
        <p:cNvGrpSpPr/>
        <p:nvPr/>
      </p:nvGrpSpPr>
      <p:grpSpPr>
        <a:xfrm>
          <a:off x="0" y="0"/>
          <a:ext cx="0" cy="0"/>
          <a:chOff x="0" y="0"/>
          <a:chExt cx="0" cy="0"/>
        </a:xfrm>
      </p:grpSpPr>
      <p:grpSp>
        <p:nvGrpSpPr>
          <p:cNvPr id="269" name="Group 9"/>
          <p:cNvGrpSpPr/>
          <p:nvPr/>
        </p:nvGrpSpPr>
        <p:grpSpPr>
          <a:xfrm>
            <a:off x="-140429" y="-46114"/>
            <a:ext cx="2298487" cy="5282162"/>
            <a:chOff x="0" y="-1"/>
            <a:chExt cx="2298485" cy="5282160"/>
          </a:xfrm>
        </p:grpSpPr>
        <p:pic>
          <p:nvPicPr>
            <p:cNvPr id="265" name="Picture 2" descr="Picture 2"/>
            <p:cNvPicPr>
              <a:picLocks noChangeAspect="1"/>
            </p:cNvPicPr>
            <p:nvPr/>
          </p:nvPicPr>
          <p:blipFill>
            <a:blip r:embed="rId2"/>
            <a:stretch>
              <a:fillRect/>
            </a:stretch>
          </p:blipFill>
          <p:spPr>
            <a:xfrm>
              <a:off x="31908" y="-1"/>
              <a:ext cx="2266578" cy="5189614"/>
            </a:xfrm>
            <a:prstGeom prst="rect">
              <a:avLst/>
            </a:prstGeom>
            <a:ln w="12700" cap="flat">
              <a:noFill/>
              <a:miter lim="400000"/>
            </a:ln>
            <a:effectLst/>
          </p:spPr>
        </p:pic>
        <p:grpSp>
          <p:nvGrpSpPr>
            <p:cNvPr id="268" name="Group 11"/>
            <p:cNvGrpSpPr/>
            <p:nvPr/>
          </p:nvGrpSpPr>
          <p:grpSpPr>
            <a:xfrm>
              <a:off x="-1" y="-2"/>
              <a:ext cx="2298487" cy="5282162"/>
              <a:chOff x="0" y="-1"/>
              <a:chExt cx="2298485" cy="5282161"/>
            </a:xfrm>
          </p:grpSpPr>
          <p:sp>
            <p:nvSpPr>
              <p:cNvPr id="266" name="Rectangle 13"/>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sp>
            <p:nvSpPr>
              <p:cNvPr id="267" name="Rectangle 17"/>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grpSp>
      </p:grpSp>
      <p:sp>
        <p:nvSpPr>
          <p:cNvPr id="270" name="Body Level One…"/>
          <p:cNvSpPr txBox="1">
            <a:spLocks noGrp="1"/>
          </p:cNvSpPr>
          <p:nvPr>
            <p:ph type="body" idx="1"/>
          </p:nvPr>
        </p:nvSpPr>
        <p:spPr>
          <a:xfrm>
            <a:off x="942975" y="699542"/>
            <a:ext cx="7743826" cy="3823075"/>
          </a:xfrm>
          <a:prstGeom prst="rect">
            <a:avLst/>
          </a:prstGeom>
        </p:spPr>
        <p:txBody>
          <a:bodyPr lIns="45718" tIns="45718" rIns="45718" bIns="45718"/>
          <a:lstStyle>
            <a:lvl1pPr indent="-342892">
              <a:buClrTx/>
            </a:lvl1pPr>
            <a:lvl2pPr marL="774681" indent="-317492">
              <a:buClrTx/>
            </a:lvl2pPr>
            <a:lvl3pPr marL="1200120" indent="-285743">
              <a:buClrTx/>
            </a:lvl3pPr>
            <a:lvl4pPr marL="1698128" indent="-326562">
              <a:buClrTx/>
            </a:lvl4pPr>
            <a:lvl5pPr marL="2155316" indent="-326562">
              <a:buClrTx/>
            </a:lvl5pPr>
          </a:lstStyle>
          <a:p>
            <a:r>
              <a:t>Body Level One</a:t>
            </a:r>
          </a:p>
          <a:p>
            <a:pPr lvl="1"/>
            <a:r>
              <a:t>Body Level Two</a:t>
            </a:r>
          </a:p>
          <a:p>
            <a:pPr lvl="2"/>
            <a:r>
              <a:t>Body Level Three</a:t>
            </a:r>
          </a:p>
          <a:p>
            <a:pPr lvl="3"/>
            <a:r>
              <a:t>Body Level Four</a:t>
            </a:r>
          </a:p>
          <a:p>
            <a:pPr lvl="4"/>
            <a:r>
              <a:t>Body Level Five</a:t>
            </a:r>
          </a:p>
        </p:txBody>
      </p:sp>
      <p:sp>
        <p:nvSpPr>
          <p:cNvPr id="271" name="Title Text"/>
          <p:cNvSpPr txBox="1">
            <a:spLocks noGrp="1"/>
          </p:cNvSpPr>
          <p:nvPr>
            <p:ph type="title"/>
          </p:nvPr>
        </p:nvSpPr>
        <p:spPr>
          <a:xfrm>
            <a:off x="867704" y="246286"/>
            <a:ext cx="7819098" cy="288034"/>
          </a:xfrm>
          <a:prstGeom prst="rect">
            <a:avLst/>
          </a:prstGeom>
          <a:solidFill>
            <a:srgbClr val="5AC4DD"/>
          </a:solidFill>
        </p:spPr>
        <p:txBody>
          <a:bodyPr lIns="45718" tIns="45718" rIns="45718" bIns="45718"/>
          <a:lstStyle>
            <a:lvl1pPr>
              <a:defRPr spc="700"/>
            </a:lvl1pPr>
          </a:lstStyle>
          <a:p>
            <a:r>
              <a:t>Title Text</a:t>
            </a:r>
          </a:p>
        </p:txBody>
      </p:sp>
      <p:sp>
        <p:nvSpPr>
          <p:cNvPr id="272" name="Straight Connector 14"/>
          <p:cNvSpPr/>
          <p:nvPr/>
        </p:nvSpPr>
        <p:spPr>
          <a:xfrm flipH="1">
            <a:off x="471541" y="1062019"/>
            <a:ext cx="2" cy="3888433"/>
          </a:xfrm>
          <a:prstGeom prst="line">
            <a:avLst/>
          </a:prstGeom>
          <a:ln w="31750">
            <a:solidFill>
              <a:srgbClr val="5AC4DD"/>
            </a:solidFill>
          </a:ln>
        </p:spPr>
        <p:txBody>
          <a:bodyPr lIns="45718" tIns="45718" rIns="45718" bIns="45718"/>
          <a:lstStyle/>
          <a:p>
            <a:pPr defTabSz="914378" hangingPunct="0"/>
            <a:endParaRPr sz="1400" kern="0">
              <a:solidFill>
                <a:srgbClr val="000000"/>
              </a:solidFill>
              <a:latin typeface="Arial"/>
              <a:cs typeface="Arial"/>
              <a:sym typeface="Arial"/>
            </a:endParaRPr>
          </a:p>
        </p:txBody>
      </p:sp>
      <p:sp>
        <p:nvSpPr>
          <p:cNvPr id="273" name="TextBox 15"/>
          <p:cNvSpPr txBox="1"/>
          <p:nvPr/>
        </p:nvSpPr>
        <p:spPr>
          <a:xfrm>
            <a:off x="35497" y="614834"/>
            <a:ext cx="950642" cy="4308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defTabSz="914378" hangingPunct="0">
              <a:defRPr sz="1100">
                <a:solidFill>
                  <a:srgbClr val="31859C"/>
                </a:solidFill>
                <a:latin typeface="Calibri"/>
                <a:ea typeface="Calibri"/>
                <a:cs typeface="Calibri"/>
                <a:sym typeface="Calibri"/>
              </a:defRPr>
            </a:pPr>
            <a:r>
              <a:rPr sz="1100" kern="0">
                <a:solidFill>
                  <a:srgbClr val="31859C"/>
                </a:solidFill>
                <a:latin typeface="Calibri"/>
                <a:ea typeface="Calibri"/>
                <a:cs typeface="Calibri"/>
                <a:sym typeface="Calibri"/>
              </a:rPr>
              <a:t>Atmosphere</a:t>
            </a:r>
          </a:p>
          <a:p>
            <a:pPr algn="ctr" defTabSz="914378" hangingPunct="0">
              <a:defRPr sz="1100">
                <a:solidFill>
                  <a:srgbClr val="31859C"/>
                </a:solidFill>
                <a:latin typeface="Calibri"/>
                <a:ea typeface="Calibri"/>
                <a:cs typeface="Calibri"/>
                <a:sym typeface="Calibri"/>
              </a:defRPr>
            </a:pPr>
            <a:r>
              <a:rPr sz="1100" kern="0">
                <a:solidFill>
                  <a:srgbClr val="31859C"/>
                </a:solidFill>
                <a:latin typeface="Calibri"/>
                <a:ea typeface="Calibri"/>
                <a:cs typeface="Calibri"/>
                <a:sym typeface="Calibri"/>
              </a:rPr>
              <a:t>Monitoring</a:t>
            </a:r>
          </a:p>
        </p:txBody>
      </p:sp>
      <p:pic>
        <p:nvPicPr>
          <p:cNvPr id="274" name="Picture 2" descr="Picture 2"/>
          <p:cNvPicPr>
            <a:picLocks noChangeAspect="1"/>
          </p:cNvPicPr>
          <p:nvPr/>
        </p:nvPicPr>
        <p:blipFill>
          <a:blip r:embed="rId3"/>
          <a:stretch>
            <a:fillRect/>
          </a:stretch>
        </p:blipFill>
        <p:spPr>
          <a:xfrm>
            <a:off x="153253" y="42236"/>
            <a:ext cx="693116" cy="652348"/>
          </a:xfrm>
          <a:prstGeom prst="rect">
            <a:avLst/>
          </a:prstGeom>
          <a:ln w="12700">
            <a:miter lim="400000"/>
          </a:ln>
        </p:spPr>
      </p:pic>
      <p:sp>
        <p:nvSpPr>
          <p:cNvPr id="275" name="Slide Number"/>
          <p:cNvSpPr txBox="1">
            <a:spLocks noGrp="1"/>
          </p:cNvSpPr>
          <p:nvPr>
            <p:ph type="sldNum" sz="quarter" idx="2"/>
          </p:nvPr>
        </p:nvSpPr>
        <p:spPr>
          <a:xfrm>
            <a:off x="8406920" y="4927189"/>
            <a:ext cx="279881" cy="276995"/>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3793896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942975" y="699542"/>
            <a:ext cx="7743826"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876006"/>
            <a:ext cx="2133600" cy="273844"/>
          </a:xfrm>
        </p:spPr>
        <p:txBody>
          <a:bodyPr/>
          <a:lstStyle/>
          <a:p>
            <a:fld id="{30E17047-C597-4B34-8FEE-7A0D1EA692A4}" type="datetimeFigureOut">
              <a:rPr lang="en-US" smtClean="0"/>
              <a:t>9/27/22</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a:t>
            </a:fld>
            <a:endParaRPr lang="en-US"/>
          </a:p>
        </p:txBody>
      </p:sp>
      <p:sp>
        <p:nvSpPr>
          <p:cNvPr id="11"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grpSp>
        <p:nvGrpSpPr>
          <p:cNvPr id="12" name="Group 11"/>
          <p:cNvGrpSpPr/>
          <p:nvPr userDrawn="1"/>
        </p:nvGrpSpPr>
        <p:grpSpPr>
          <a:xfrm>
            <a:off x="107504" y="20834"/>
            <a:ext cx="878633" cy="4929617"/>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6454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pic>
        <p:nvPicPr>
          <p:cNvPr id="282" name="Picture 2" descr="Picture 2"/>
          <p:cNvPicPr>
            <a:picLocks noChangeAspect="1"/>
          </p:cNvPicPr>
          <p:nvPr/>
        </p:nvPicPr>
        <p:blipFill>
          <a:blip r:embed="rId2"/>
          <a:stretch>
            <a:fillRect/>
          </a:stretch>
        </p:blipFill>
        <p:spPr>
          <a:xfrm>
            <a:off x="6837247" y="4610264"/>
            <a:ext cx="2037896" cy="409761"/>
          </a:xfrm>
          <a:prstGeom prst="rect">
            <a:avLst/>
          </a:prstGeom>
          <a:ln w="12700">
            <a:miter lim="400000"/>
          </a:ln>
        </p:spPr>
      </p:pic>
      <p:sp>
        <p:nvSpPr>
          <p:cNvPr id="283" name="Rectangle 6"/>
          <p:cNvSpPr/>
          <p:nvPr/>
        </p:nvSpPr>
        <p:spPr>
          <a:xfrm>
            <a:off x="0" y="0"/>
            <a:ext cx="9144000" cy="5143500"/>
          </a:xfrm>
          <a:prstGeom prst="rect">
            <a:avLst/>
          </a:prstGeom>
          <a:solidFill>
            <a:srgbClr val="62C4DD"/>
          </a:solidFill>
          <a:ln w="12700">
            <a:miter lim="400000"/>
          </a:ln>
        </p:spPr>
        <p:txBody>
          <a:bodyPr lIns="45718" tIns="45718" rIns="45718" bIns="45718" anchor="ct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pic>
        <p:nvPicPr>
          <p:cNvPr id="284" name="Picture 2" descr="Picture 2"/>
          <p:cNvPicPr>
            <a:picLocks noChangeAspect="1"/>
          </p:cNvPicPr>
          <p:nvPr/>
        </p:nvPicPr>
        <p:blipFill>
          <a:blip r:embed="rId3"/>
          <a:stretch>
            <a:fillRect/>
          </a:stretch>
        </p:blipFill>
        <p:spPr>
          <a:xfrm>
            <a:off x="7306279" y="0"/>
            <a:ext cx="1848398" cy="5143500"/>
          </a:xfrm>
          <a:prstGeom prst="rect">
            <a:avLst/>
          </a:prstGeom>
          <a:ln w="12700">
            <a:miter lim="400000"/>
          </a:ln>
        </p:spPr>
      </p:pic>
      <p:sp>
        <p:nvSpPr>
          <p:cNvPr id="285" name="Title 1"/>
          <p:cNvSpPr txBox="1"/>
          <p:nvPr/>
        </p:nvSpPr>
        <p:spPr>
          <a:xfrm>
            <a:off x="2602384" y="2051309"/>
            <a:ext cx="4678291" cy="120032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2400" spc="600">
                <a:solidFill>
                  <a:srgbClr val="FFFFFF"/>
                </a:solidFill>
                <a:latin typeface="Calibri"/>
                <a:ea typeface="Calibri"/>
                <a:cs typeface="Calibri"/>
                <a:sym typeface="Calibri"/>
              </a:defRPr>
            </a:lvl1pPr>
          </a:lstStyle>
          <a:p>
            <a:pPr defTabSz="914378" hangingPunct="0"/>
            <a:r>
              <a:rPr sz="2400" kern="0"/>
              <a:t>WHAT’S THE ATMOSPHERE LIKE TODAY?</a:t>
            </a:r>
          </a:p>
        </p:txBody>
      </p:sp>
      <p:sp>
        <p:nvSpPr>
          <p:cNvPr id="286" name="Body Level One…"/>
          <p:cNvSpPr txBox="1">
            <a:spLocks noGrp="1"/>
          </p:cNvSpPr>
          <p:nvPr>
            <p:ph type="body" sz="quarter" idx="1"/>
          </p:nvPr>
        </p:nvSpPr>
        <p:spPr>
          <a:xfrm>
            <a:off x="2602384" y="3147815"/>
            <a:ext cx="4680523" cy="1152130"/>
          </a:xfrm>
          <a:prstGeom prst="rect">
            <a:avLst/>
          </a:prstGeom>
        </p:spPr>
        <p:txBody>
          <a:bodyPr lIns="45718" tIns="45718" rIns="45718" bIns="45718"/>
          <a:lstStyle>
            <a:lvl1pPr marL="0" indent="0">
              <a:buClrTx/>
              <a:buSzTx/>
              <a:buFontTx/>
              <a:buNone/>
              <a:defRPr sz="1800">
                <a:solidFill>
                  <a:srgbClr val="FFFFFF"/>
                </a:solidFill>
              </a:defRPr>
            </a:lvl1pPr>
            <a:lvl2pPr marL="0" indent="0">
              <a:buClrTx/>
              <a:buSzTx/>
              <a:buFontTx/>
              <a:buNone/>
              <a:defRPr sz="1800">
                <a:solidFill>
                  <a:srgbClr val="FFFFFF"/>
                </a:solidFill>
              </a:defRPr>
            </a:lvl2pPr>
            <a:lvl3pPr marL="0" indent="0">
              <a:buClrTx/>
              <a:buSzTx/>
              <a:buFontTx/>
              <a:buNone/>
              <a:defRPr sz="1800">
                <a:solidFill>
                  <a:srgbClr val="FFFFFF"/>
                </a:solidFill>
              </a:defRPr>
            </a:lvl3pPr>
            <a:lvl4pPr marL="0" indent="0">
              <a:buClrTx/>
              <a:buSzTx/>
              <a:buFontTx/>
              <a:buNone/>
              <a:defRPr sz="1800">
                <a:solidFill>
                  <a:srgbClr val="FFFFFF"/>
                </a:solidFill>
              </a:defRPr>
            </a:lvl4pPr>
            <a:lvl5pPr marL="0" indent="0">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87" name="Picture 2" descr="Picture 2"/>
          <p:cNvPicPr>
            <a:picLocks noChangeAspect="1"/>
          </p:cNvPicPr>
          <p:nvPr/>
        </p:nvPicPr>
        <p:blipFill>
          <a:blip r:embed="rId4"/>
          <a:stretch>
            <a:fillRect/>
          </a:stretch>
        </p:blipFill>
        <p:spPr>
          <a:xfrm>
            <a:off x="-198600" y="509458"/>
            <a:ext cx="3168353" cy="3715574"/>
          </a:xfrm>
          <a:prstGeom prst="rect">
            <a:avLst/>
          </a:prstGeom>
          <a:ln w="12700">
            <a:miter lim="400000"/>
          </a:ln>
        </p:spPr>
      </p:pic>
      <p:sp>
        <p:nvSpPr>
          <p:cNvPr id="290" name="TextBox 16"/>
          <p:cNvSpPr txBox="1"/>
          <p:nvPr/>
        </p:nvSpPr>
        <p:spPr>
          <a:xfrm>
            <a:off x="204713" y="3507855"/>
            <a:ext cx="2361727" cy="30777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a:solidFill>
                  <a:srgbClr val="FFFFFF"/>
                </a:solidFill>
                <a:latin typeface="Calibri"/>
                <a:ea typeface="Calibri"/>
                <a:cs typeface="Calibri"/>
                <a:sym typeface="Calibri"/>
              </a:defRPr>
            </a:lvl1pPr>
          </a:lstStyle>
          <a:p>
            <a:pPr defTabSz="914378" hangingPunct="0"/>
            <a:r>
              <a:rPr sz="1400" kern="0"/>
              <a:t>Atmosphere Monitoring</a:t>
            </a:r>
          </a:p>
        </p:txBody>
      </p:sp>
      <p:sp>
        <p:nvSpPr>
          <p:cNvPr id="291" name="Straight Arrow Connector 2"/>
          <p:cNvSpPr/>
          <p:nvPr/>
        </p:nvSpPr>
        <p:spPr>
          <a:xfrm flipV="1">
            <a:off x="1308780" y="339502"/>
            <a:ext cx="2" cy="864097"/>
          </a:xfrm>
          <a:prstGeom prst="line">
            <a:avLst/>
          </a:prstGeom>
          <a:ln w="76200">
            <a:solidFill>
              <a:srgbClr val="FFFFFF"/>
            </a:solidFill>
            <a:tailEnd type="triangle"/>
          </a:ln>
        </p:spPr>
        <p:txBody>
          <a:bodyPr lIns="45718" tIns="45718" rIns="45718" bIns="45718"/>
          <a:lstStyle/>
          <a:p>
            <a:pPr defTabSz="914378" hangingPunct="0"/>
            <a:endParaRPr sz="1400" kern="0">
              <a:solidFill>
                <a:srgbClr val="000000"/>
              </a:solidFill>
              <a:latin typeface="Arial"/>
              <a:cs typeface="Arial"/>
              <a:sym typeface="Arial"/>
            </a:endParaRPr>
          </a:p>
        </p:txBody>
      </p:sp>
      <p:sp>
        <p:nvSpPr>
          <p:cNvPr id="292" name="Straight Arrow Connector 14"/>
          <p:cNvSpPr/>
          <p:nvPr/>
        </p:nvSpPr>
        <p:spPr>
          <a:xfrm flipV="1">
            <a:off x="2418808" y="1419621"/>
            <a:ext cx="785043" cy="408978"/>
          </a:xfrm>
          <a:prstGeom prst="line">
            <a:avLst/>
          </a:prstGeom>
          <a:ln w="76200">
            <a:solidFill>
              <a:srgbClr val="FFFFFF"/>
            </a:solidFill>
            <a:tailEnd type="triangle"/>
          </a:ln>
        </p:spPr>
        <p:txBody>
          <a:bodyPr lIns="45718" tIns="45718" rIns="45718" bIns="45718"/>
          <a:lstStyle/>
          <a:p>
            <a:pPr defTabSz="914378" hangingPunct="0"/>
            <a:endParaRPr sz="1400" kern="0">
              <a:solidFill>
                <a:srgbClr val="000000"/>
              </a:solidFill>
              <a:latin typeface="Arial"/>
              <a:cs typeface="Arial"/>
              <a:sym typeface="Arial"/>
            </a:endParaRPr>
          </a:p>
        </p:txBody>
      </p:sp>
      <p:sp>
        <p:nvSpPr>
          <p:cNvPr id="293" name="TextBox 18"/>
          <p:cNvSpPr txBox="1"/>
          <p:nvPr/>
        </p:nvSpPr>
        <p:spPr>
          <a:xfrm>
            <a:off x="4931866" y="4408135"/>
            <a:ext cx="833439" cy="21544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800">
                <a:solidFill>
                  <a:srgbClr val="FFFFFF"/>
                </a:solidFill>
                <a:latin typeface="Calibri"/>
                <a:ea typeface="Calibri"/>
                <a:cs typeface="Calibri"/>
                <a:sym typeface="Calibri"/>
              </a:defRPr>
            </a:lvl1pPr>
          </a:lstStyle>
          <a:p>
            <a:pPr defTabSz="914378" hangingPunct="0"/>
            <a:r>
              <a:rPr sz="800" kern="0"/>
              <a:t>Copernicus EU</a:t>
            </a:r>
          </a:p>
        </p:txBody>
      </p:sp>
      <p:sp>
        <p:nvSpPr>
          <p:cNvPr id="294" name="TextBox 19"/>
          <p:cNvSpPr txBox="1"/>
          <p:nvPr/>
        </p:nvSpPr>
        <p:spPr>
          <a:xfrm>
            <a:off x="4931866" y="4778715"/>
            <a:ext cx="833439" cy="21544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800">
                <a:solidFill>
                  <a:srgbClr val="FFFFFF"/>
                </a:solidFill>
                <a:latin typeface="Calibri"/>
                <a:ea typeface="Calibri"/>
                <a:cs typeface="Calibri"/>
                <a:sym typeface="Calibri"/>
              </a:defRPr>
            </a:lvl1pPr>
          </a:lstStyle>
          <a:p>
            <a:pPr defTabSz="914378" hangingPunct="0"/>
            <a:r>
              <a:rPr sz="800" kern="0"/>
              <a:t>Copernicus EU</a:t>
            </a:r>
          </a:p>
        </p:txBody>
      </p:sp>
      <p:sp>
        <p:nvSpPr>
          <p:cNvPr id="295" name="TextBox 20"/>
          <p:cNvSpPr txBox="1"/>
          <p:nvPr/>
        </p:nvSpPr>
        <p:spPr>
          <a:xfrm>
            <a:off x="6129008" y="4785988"/>
            <a:ext cx="1083471" cy="21544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800">
                <a:solidFill>
                  <a:srgbClr val="FFFFFF"/>
                </a:solidFill>
                <a:latin typeface="Calibri"/>
                <a:ea typeface="Calibri"/>
                <a:cs typeface="Calibri"/>
                <a:sym typeface="Calibri"/>
              </a:defRPr>
            </a:lvl1pPr>
          </a:lstStyle>
          <a:p>
            <a:pPr defTabSz="914378" hangingPunct="0"/>
            <a:r>
              <a:rPr sz="800" kern="0"/>
              <a:t>www.copernicus.eu</a:t>
            </a:r>
          </a:p>
        </p:txBody>
      </p:sp>
      <p:sp>
        <p:nvSpPr>
          <p:cNvPr id="296" name="TextBox 21"/>
          <p:cNvSpPr txBox="1"/>
          <p:nvPr/>
        </p:nvSpPr>
        <p:spPr>
          <a:xfrm>
            <a:off x="6129008" y="4416786"/>
            <a:ext cx="833439" cy="21544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800">
                <a:solidFill>
                  <a:srgbClr val="FFFFFF"/>
                </a:solidFill>
                <a:latin typeface="Calibri"/>
                <a:ea typeface="Calibri"/>
                <a:cs typeface="Calibri"/>
                <a:sym typeface="Calibri"/>
              </a:defRPr>
            </a:lvl1pPr>
          </a:lstStyle>
          <a:p>
            <a:pPr defTabSz="914378" hangingPunct="0"/>
            <a:r>
              <a:rPr sz="800" kern="0"/>
              <a:t>Copernicus EU</a:t>
            </a:r>
          </a:p>
        </p:txBody>
      </p:sp>
      <p:pic>
        <p:nvPicPr>
          <p:cNvPr id="297" name="Picture 5" descr="Picture 5"/>
          <p:cNvPicPr>
            <a:picLocks noChangeAspect="1"/>
          </p:cNvPicPr>
          <p:nvPr/>
        </p:nvPicPr>
        <p:blipFill>
          <a:blip r:embed="rId5"/>
          <a:stretch>
            <a:fillRect/>
          </a:stretch>
        </p:blipFill>
        <p:spPr>
          <a:xfrm>
            <a:off x="5854971" y="4760437"/>
            <a:ext cx="252002" cy="252002"/>
          </a:xfrm>
          <a:prstGeom prst="rect">
            <a:avLst/>
          </a:prstGeom>
          <a:ln w="12700">
            <a:miter lim="400000"/>
          </a:ln>
        </p:spPr>
      </p:pic>
      <p:pic>
        <p:nvPicPr>
          <p:cNvPr id="298" name="Picture 7" descr="Picture 7"/>
          <p:cNvPicPr>
            <a:picLocks noChangeAspect="1"/>
          </p:cNvPicPr>
          <p:nvPr/>
        </p:nvPicPr>
        <p:blipFill>
          <a:blip r:embed="rId6"/>
          <a:stretch>
            <a:fillRect/>
          </a:stretch>
        </p:blipFill>
        <p:spPr>
          <a:xfrm>
            <a:off x="4644009" y="4371949"/>
            <a:ext cx="287860" cy="288002"/>
          </a:xfrm>
          <a:prstGeom prst="rect">
            <a:avLst/>
          </a:prstGeom>
          <a:ln w="12700">
            <a:miter lim="400000"/>
          </a:ln>
        </p:spPr>
      </p:pic>
      <p:pic>
        <p:nvPicPr>
          <p:cNvPr id="299" name="Picture 12" descr="Picture 12"/>
          <p:cNvPicPr>
            <a:picLocks noChangeAspect="1"/>
          </p:cNvPicPr>
          <p:nvPr/>
        </p:nvPicPr>
        <p:blipFill>
          <a:blip r:embed="rId7"/>
          <a:stretch>
            <a:fillRect/>
          </a:stretch>
        </p:blipFill>
        <p:spPr>
          <a:xfrm>
            <a:off x="5821674" y="4364676"/>
            <a:ext cx="297400" cy="360002"/>
          </a:xfrm>
          <a:prstGeom prst="rect">
            <a:avLst/>
          </a:prstGeom>
          <a:ln w="12700">
            <a:miter lim="400000"/>
          </a:ln>
        </p:spPr>
      </p:pic>
      <p:pic>
        <p:nvPicPr>
          <p:cNvPr id="300" name="Picture 15" descr="Picture 15"/>
          <p:cNvPicPr>
            <a:picLocks noChangeAspect="1"/>
          </p:cNvPicPr>
          <p:nvPr/>
        </p:nvPicPr>
        <p:blipFill>
          <a:blip r:embed="rId8"/>
          <a:stretch>
            <a:fillRect/>
          </a:stretch>
        </p:blipFill>
        <p:spPr>
          <a:xfrm>
            <a:off x="4653326" y="4743865"/>
            <a:ext cx="288477" cy="288002"/>
          </a:xfrm>
          <a:prstGeom prst="rect">
            <a:avLst/>
          </a:prstGeom>
          <a:ln w="12700">
            <a:miter lim="400000"/>
          </a:ln>
        </p:spPr>
      </p:pic>
      <p:sp>
        <p:nvSpPr>
          <p:cNvPr id="302" name="Slide Number"/>
          <p:cNvSpPr txBox="1">
            <a:spLocks noGrp="1"/>
          </p:cNvSpPr>
          <p:nvPr>
            <p:ph type="sldNum" sz="quarter" idx="2"/>
          </p:nvPr>
        </p:nvSpPr>
        <p:spPr>
          <a:xfrm>
            <a:off x="6278168" y="4628785"/>
            <a:ext cx="275034" cy="276956"/>
          </a:xfrm>
          <a:prstGeom prst="rect">
            <a:avLst/>
          </a:prstGeom>
        </p:spPr>
        <p:txBody>
          <a:bodyPr/>
          <a:lstStyle/>
          <a:p>
            <a:fld id="{86CB4B4D-7CA3-9044-876B-883B54F8677D}" type="slidenum">
              <a:rPr/>
              <a:pPr/>
              <a:t>‹#›</a:t>
            </a:fld>
            <a:endParaRPr/>
          </a:p>
        </p:txBody>
      </p:sp>
      <p:pic>
        <p:nvPicPr>
          <p:cNvPr id="3" name="Picture 2" descr="Graphical user interface, text&#10;&#10;Description automatically generated">
            <a:extLst>
              <a:ext uri="{FF2B5EF4-FFF2-40B4-BE49-F238E27FC236}">
                <a16:creationId xmlns:a16="http://schemas.microsoft.com/office/drawing/2014/main" id="{7A25434F-5742-2646-8840-002798E27321}"/>
              </a:ext>
            </a:extLst>
          </p:cNvPr>
          <p:cNvPicPr>
            <a:picLocks noChangeAspect="1"/>
          </p:cNvPicPr>
          <p:nvPr userDrawn="1"/>
        </p:nvPicPr>
        <p:blipFill>
          <a:blip r:embed="rId9"/>
          <a:stretch>
            <a:fillRect/>
          </a:stretch>
        </p:blipFill>
        <p:spPr>
          <a:xfrm>
            <a:off x="-5485" y="4682798"/>
            <a:ext cx="3429000" cy="466725"/>
          </a:xfrm>
          <a:prstGeom prst="rect">
            <a:avLst/>
          </a:prstGeom>
        </p:spPr>
      </p:pic>
    </p:spTree>
    <p:extLst>
      <p:ext uri="{BB962C8B-B14F-4D97-AF65-F5344CB8AC3E}">
        <p14:creationId xmlns:p14="http://schemas.microsoft.com/office/powerpoint/2010/main" val="266038488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grpSp>
        <p:nvGrpSpPr>
          <p:cNvPr id="314" name="Group 7"/>
          <p:cNvGrpSpPr/>
          <p:nvPr/>
        </p:nvGrpSpPr>
        <p:grpSpPr>
          <a:xfrm>
            <a:off x="-140429" y="-46114"/>
            <a:ext cx="2298487" cy="5282162"/>
            <a:chOff x="0" y="-1"/>
            <a:chExt cx="2298485" cy="5282160"/>
          </a:xfrm>
        </p:grpSpPr>
        <p:pic>
          <p:nvPicPr>
            <p:cNvPr id="310" name="Picture 2" descr="Picture 2"/>
            <p:cNvPicPr>
              <a:picLocks noChangeAspect="1"/>
            </p:cNvPicPr>
            <p:nvPr/>
          </p:nvPicPr>
          <p:blipFill>
            <a:blip r:embed="rId2"/>
            <a:stretch>
              <a:fillRect/>
            </a:stretch>
          </p:blipFill>
          <p:spPr>
            <a:xfrm>
              <a:off x="31908" y="-1"/>
              <a:ext cx="2266578" cy="5189614"/>
            </a:xfrm>
            <a:prstGeom prst="rect">
              <a:avLst/>
            </a:prstGeom>
            <a:ln w="12700" cap="flat">
              <a:noFill/>
              <a:miter lim="400000"/>
            </a:ln>
            <a:effectLst/>
          </p:spPr>
        </p:pic>
        <p:grpSp>
          <p:nvGrpSpPr>
            <p:cNvPr id="313" name="Group 28"/>
            <p:cNvGrpSpPr/>
            <p:nvPr/>
          </p:nvGrpSpPr>
          <p:grpSpPr>
            <a:xfrm>
              <a:off x="-1" y="-2"/>
              <a:ext cx="2298487" cy="5282162"/>
              <a:chOff x="0" y="-1"/>
              <a:chExt cx="2298485" cy="5282161"/>
            </a:xfrm>
          </p:grpSpPr>
          <p:sp>
            <p:nvSpPr>
              <p:cNvPr id="311" name="Rectangle 29"/>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sp>
            <p:nvSpPr>
              <p:cNvPr id="312" name="Rectangle 30"/>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grpSp>
      </p:grpSp>
      <p:sp>
        <p:nvSpPr>
          <p:cNvPr id="315" name="Body Level One…"/>
          <p:cNvSpPr txBox="1">
            <a:spLocks noGrp="1"/>
          </p:cNvSpPr>
          <p:nvPr>
            <p:ph type="body" sz="half" idx="1"/>
          </p:nvPr>
        </p:nvSpPr>
        <p:spPr>
          <a:xfrm>
            <a:off x="1022920" y="699541"/>
            <a:ext cx="4038602" cy="3816426"/>
          </a:xfrm>
          <a:prstGeom prst="rect">
            <a:avLst/>
          </a:prstGeom>
        </p:spPr>
        <p:txBody>
          <a:bodyPr lIns="45718" tIns="45718" rIns="45718" bIns="45718"/>
          <a:lstStyle>
            <a:lvl1pPr indent="-342892">
              <a:spcBef>
                <a:spcPts val="600"/>
              </a:spcBef>
              <a:buClrTx/>
              <a:defRPr sz="2800"/>
            </a:lvl1pPr>
            <a:lvl2pPr marL="790556" indent="-333367">
              <a:spcBef>
                <a:spcPts val="600"/>
              </a:spcBef>
              <a:buClrTx/>
              <a:defRPr sz="2800"/>
            </a:lvl2pPr>
            <a:lvl3pPr marL="1234407" indent="-320030">
              <a:spcBef>
                <a:spcPts val="600"/>
              </a:spcBef>
              <a:buClrTx/>
              <a:defRPr sz="2800"/>
            </a:lvl3pPr>
            <a:lvl4pPr marL="1727157" indent="-355591">
              <a:spcBef>
                <a:spcPts val="600"/>
              </a:spcBef>
              <a:buClrTx/>
              <a:defRPr sz="2800"/>
            </a:lvl4pPr>
            <a:lvl5pPr marL="2184346" indent="-355591">
              <a:spcBef>
                <a:spcPts val="600"/>
              </a:spcBef>
              <a:buClrTx/>
              <a:defRPr sz="2800"/>
            </a:lvl5pPr>
          </a:lstStyle>
          <a:p>
            <a:r>
              <a:t>Body Level One</a:t>
            </a:r>
          </a:p>
          <a:p>
            <a:pPr lvl="1"/>
            <a:r>
              <a:t>Body Level Two</a:t>
            </a:r>
          </a:p>
          <a:p>
            <a:pPr lvl="2"/>
            <a:r>
              <a:t>Body Level Three</a:t>
            </a:r>
          </a:p>
          <a:p>
            <a:pPr lvl="3"/>
            <a:r>
              <a:t>Body Level Four</a:t>
            </a:r>
          </a:p>
          <a:p>
            <a:pPr lvl="4"/>
            <a:r>
              <a:t>Body Level Five</a:t>
            </a:r>
          </a:p>
        </p:txBody>
      </p:sp>
      <p:sp>
        <p:nvSpPr>
          <p:cNvPr id="316" name="Title Text"/>
          <p:cNvSpPr txBox="1">
            <a:spLocks noGrp="1"/>
          </p:cNvSpPr>
          <p:nvPr>
            <p:ph type="title"/>
          </p:nvPr>
        </p:nvSpPr>
        <p:spPr>
          <a:xfrm>
            <a:off x="867704" y="246286"/>
            <a:ext cx="7819098" cy="288034"/>
          </a:xfrm>
          <a:prstGeom prst="rect">
            <a:avLst/>
          </a:prstGeom>
          <a:solidFill>
            <a:srgbClr val="5AC4DD"/>
          </a:solidFill>
        </p:spPr>
        <p:txBody>
          <a:bodyPr lIns="45718" tIns="45718" rIns="45718" bIns="45718"/>
          <a:lstStyle>
            <a:lvl1pPr>
              <a:defRPr spc="700"/>
            </a:lvl1pPr>
          </a:lstStyle>
          <a:p>
            <a:r>
              <a:t>Title Text</a:t>
            </a:r>
          </a:p>
        </p:txBody>
      </p:sp>
      <p:sp>
        <p:nvSpPr>
          <p:cNvPr id="317" name="Straight Connector 15"/>
          <p:cNvSpPr/>
          <p:nvPr/>
        </p:nvSpPr>
        <p:spPr>
          <a:xfrm flipH="1">
            <a:off x="471541" y="1062019"/>
            <a:ext cx="2" cy="3888433"/>
          </a:xfrm>
          <a:prstGeom prst="line">
            <a:avLst/>
          </a:prstGeom>
          <a:ln w="31750">
            <a:solidFill>
              <a:srgbClr val="5AC4DD"/>
            </a:solidFill>
          </a:ln>
        </p:spPr>
        <p:txBody>
          <a:bodyPr lIns="45718" tIns="45718" rIns="45718" bIns="45718"/>
          <a:lstStyle/>
          <a:p>
            <a:pPr defTabSz="914378" hangingPunct="0"/>
            <a:endParaRPr sz="1400" kern="0">
              <a:solidFill>
                <a:srgbClr val="000000"/>
              </a:solidFill>
              <a:latin typeface="Arial"/>
              <a:cs typeface="Arial"/>
              <a:sym typeface="Arial"/>
            </a:endParaRPr>
          </a:p>
        </p:txBody>
      </p:sp>
      <p:sp>
        <p:nvSpPr>
          <p:cNvPr id="318" name="TextBox 16"/>
          <p:cNvSpPr txBox="1"/>
          <p:nvPr/>
        </p:nvSpPr>
        <p:spPr>
          <a:xfrm>
            <a:off x="35497" y="614834"/>
            <a:ext cx="950642" cy="4308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defTabSz="914378" hangingPunct="0">
              <a:defRPr sz="1100">
                <a:solidFill>
                  <a:srgbClr val="31859C"/>
                </a:solidFill>
                <a:latin typeface="Calibri"/>
                <a:ea typeface="Calibri"/>
                <a:cs typeface="Calibri"/>
                <a:sym typeface="Calibri"/>
              </a:defRPr>
            </a:pPr>
            <a:r>
              <a:rPr sz="1100" kern="0">
                <a:solidFill>
                  <a:srgbClr val="31859C"/>
                </a:solidFill>
                <a:latin typeface="Calibri"/>
                <a:ea typeface="Calibri"/>
                <a:cs typeface="Calibri"/>
                <a:sym typeface="Calibri"/>
              </a:rPr>
              <a:t>Atmosphere</a:t>
            </a:r>
          </a:p>
          <a:p>
            <a:pPr algn="ctr" defTabSz="914378" hangingPunct="0">
              <a:defRPr sz="1100">
                <a:solidFill>
                  <a:srgbClr val="31859C"/>
                </a:solidFill>
                <a:latin typeface="Calibri"/>
                <a:ea typeface="Calibri"/>
                <a:cs typeface="Calibri"/>
                <a:sym typeface="Calibri"/>
              </a:defRPr>
            </a:pPr>
            <a:r>
              <a:rPr sz="1100" kern="0">
                <a:solidFill>
                  <a:srgbClr val="31859C"/>
                </a:solidFill>
                <a:latin typeface="Calibri"/>
                <a:ea typeface="Calibri"/>
                <a:cs typeface="Calibri"/>
                <a:sym typeface="Calibri"/>
              </a:rPr>
              <a:t>Monitoring</a:t>
            </a:r>
          </a:p>
        </p:txBody>
      </p:sp>
      <p:pic>
        <p:nvPicPr>
          <p:cNvPr id="319" name="Picture 2" descr="Picture 2"/>
          <p:cNvPicPr>
            <a:picLocks noChangeAspect="1"/>
          </p:cNvPicPr>
          <p:nvPr/>
        </p:nvPicPr>
        <p:blipFill>
          <a:blip r:embed="rId3"/>
          <a:stretch>
            <a:fillRect/>
          </a:stretch>
        </p:blipFill>
        <p:spPr>
          <a:xfrm>
            <a:off x="153253" y="42236"/>
            <a:ext cx="693116" cy="652348"/>
          </a:xfrm>
          <a:prstGeom prst="rect">
            <a:avLst/>
          </a:prstGeom>
          <a:ln w="12700">
            <a:miter lim="400000"/>
          </a:ln>
        </p:spPr>
      </p:pic>
      <p:sp>
        <p:nvSpPr>
          <p:cNvPr id="322" name="Slide Number"/>
          <p:cNvSpPr txBox="1">
            <a:spLocks noGrp="1"/>
          </p:cNvSpPr>
          <p:nvPr>
            <p:ph type="sldNum" sz="quarter" idx="2"/>
          </p:nvPr>
        </p:nvSpPr>
        <p:spPr>
          <a:xfrm>
            <a:off x="8406920" y="4931599"/>
            <a:ext cx="279881" cy="276995"/>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pic>
        <p:nvPicPr>
          <p:cNvPr id="3" name="Picture 2">
            <a:extLst>
              <a:ext uri="{FF2B5EF4-FFF2-40B4-BE49-F238E27FC236}">
                <a16:creationId xmlns:a16="http://schemas.microsoft.com/office/drawing/2014/main" id="{410D57F3-D978-F94B-8C13-16DB039A4119}"/>
              </a:ext>
            </a:extLst>
          </p:cNvPr>
          <p:cNvPicPr>
            <a:picLocks noChangeAspect="1"/>
          </p:cNvPicPr>
          <p:nvPr userDrawn="1"/>
        </p:nvPicPr>
        <p:blipFill>
          <a:blip r:embed="rId4"/>
          <a:stretch>
            <a:fillRect/>
          </a:stretch>
        </p:blipFill>
        <p:spPr>
          <a:xfrm>
            <a:off x="3286125" y="4611464"/>
            <a:ext cx="5857875" cy="571500"/>
          </a:xfrm>
          <a:prstGeom prst="rect">
            <a:avLst/>
          </a:prstGeom>
        </p:spPr>
      </p:pic>
    </p:spTree>
    <p:extLst>
      <p:ext uri="{BB962C8B-B14F-4D97-AF65-F5344CB8AC3E}">
        <p14:creationId xmlns:p14="http://schemas.microsoft.com/office/powerpoint/2010/main" val="416486595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grpSp>
        <p:nvGrpSpPr>
          <p:cNvPr id="355" name="Group 28"/>
          <p:cNvGrpSpPr/>
          <p:nvPr/>
        </p:nvGrpSpPr>
        <p:grpSpPr>
          <a:xfrm>
            <a:off x="-140429" y="-46114"/>
            <a:ext cx="2298487" cy="5282162"/>
            <a:chOff x="0" y="-1"/>
            <a:chExt cx="2298485" cy="5282160"/>
          </a:xfrm>
        </p:grpSpPr>
        <p:pic>
          <p:nvPicPr>
            <p:cNvPr id="351" name="Picture 2" descr="Picture 2"/>
            <p:cNvPicPr>
              <a:picLocks noChangeAspect="1"/>
            </p:cNvPicPr>
            <p:nvPr/>
          </p:nvPicPr>
          <p:blipFill>
            <a:blip r:embed="rId2"/>
            <a:stretch>
              <a:fillRect/>
            </a:stretch>
          </p:blipFill>
          <p:spPr>
            <a:xfrm>
              <a:off x="31908" y="-1"/>
              <a:ext cx="2266578" cy="5189614"/>
            </a:xfrm>
            <a:prstGeom prst="rect">
              <a:avLst/>
            </a:prstGeom>
            <a:ln w="12700" cap="flat">
              <a:noFill/>
              <a:miter lim="400000"/>
            </a:ln>
            <a:effectLst/>
          </p:spPr>
        </p:pic>
        <p:grpSp>
          <p:nvGrpSpPr>
            <p:cNvPr id="354" name="Group 30"/>
            <p:cNvGrpSpPr/>
            <p:nvPr/>
          </p:nvGrpSpPr>
          <p:grpSpPr>
            <a:xfrm>
              <a:off x="-1" y="-2"/>
              <a:ext cx="2298487" cy="5282162"/>
              <a:chOff x="0" y="-1"/>
              <a:chExt cx="2298485" cy="5282161"/>
            </a:xfrm>
          </p:grpSpPr>
          <p:sp>
            <p:nvSpPr>
              <p:cNvPr id="352" name="Rectangle 31"/>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sp>
            <p:nvSpPr>
              <p:cNvPr id="353" name="Rectangle 32"/>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grpSp>
      </p:grpSp>
      <p:sp>
        <p:nvSpPr>
          <p:cNvPr id="356" name="Title Text"/>
          <p:cNvSpPr txBox="1">
            <a:spLocks noGrp="1"/>
          </p:cNvSpPr>
          <p:nvPr>
            <p:ph type="title"/>
          </p:nvPr>
        </p:nvSpPr>
        <p:spPr>
          <a:xfrm>
            <a:off x="867704" y="246286"/>
            <a:ext cx="7819098" cy="288034"/>
          </a:xfrm>
          <a:prstGeom prst="rect">
            <a:avLst/>
          </a:prstGeom>
          <a:solidFill>
            <a:srgbClr val="5AC4DD"/>
          </a:solidFill>
        </p:spPr>
        <p:txBody>
          <a:bodyPr lIns="45718" tIns="45718" rIns="45718" bIns="45718"/>
          <a:lstStyle>
            <a:lvl1pPr>
              <a:defRPr spc="700"/>
            </a:lvl1pPr>
          </a:lstStyle>
          <a:p>
            <a:r>
              <a:t>Title Text</a:t>
            </a:r>
          </a:p>
        </p:txBody>
      </p:sp>
      <p:sp>
        <p:nvSpPr>
          <p:cNvPr id="357" name="Straight Connector 18"/>
          <p:cNvSpPr/>
          <p:nvPr/>
        </p:nvSpPr>
        <p:spPr>
          <a:xfrm flipH="1">
            <a:off x="471541" y="1062019"/>
            <a:ext cx="2" cy="3888433"/>
          </a:xfrm>
          <a:prstGeom prst="line">
            <a:avLst/>
          </a:prstGeom>
          <a:ln w="31750">
            <a:solidFill>
              <a:srgbClr val="5AC4DD"/>
            </a:solidFill>
          </a:ln>
        </p:spPr>
        <p:txBody>
          <a:bodyPr lIns="45718" tIns="45718" rIns="45718" bIns="45718"/>
          <a:lstStyle/>
          <a:p>
            <a:pPr defTabSz="914378" hangingPunct="0"/>
            <a:endParaRPr sz="1400" kern="0">
              <a:solidFill>
                <a:srgbClr val="000000"/>
              </a:solidFill>
              <a:latin typeface="Arial"/>
              <a:cs typeface="Arial"/>
              <a:sym typeface="Arial"/>
            </a:endParaRPr>
          </a:p>
        </p:txBody>
      </p:sp>
      <p:sp>
        <p:nvSpPr>
          <p:cNvPr id="358" name="TextBox 19"/>
          <p:cNvSpPr txBox="1"/>
          <p:nvPr/>
        </p:nvSpPr>
        <p:spPr>
          <a:xfrm>
            <a:off x="35497" y="614834"/>
            <a:ext cx="950642" cy="4308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defTabSz="914378" hangingPunct="0">
              <a:defRPr sz="1100">
                <a:solidFill>
                  <a:srgbClr val="31859C"/>
                </a:solidFill>
                <a:latin typeface="Calibri"/>
                <a:ea typeface="Calibri"/>
                <a:cs typeface="Calibri"/>
                <a:sym typeface="Calibri"/>
              </a:defRPr>
            </a:pPr>
            <a:r>
              <a:rPr sz="1100" kern="0">
                <a:solidFill>
                  <a:srgbClr val="31859C"/>
                </a:solidFill>
                <a:latin typeface="Calibri"/>
                <a:ea typeface="Calibri"/>
                <a:cs typeface="Calibri"/>
                <a:sym typeface="Calibri"/>
              </a:rPr>
              <a:t>Atmosphere</a:t>
            </a:r>
          </a:p>
          <a:p>
            <a:pPr algn="ctr" defTabSz="914378" hangingPunct="0">
              <a:defRPr sz="1100">
                <a:solidFill>
                  <a:srgbClr val="31859C"/>
                </a:solidFill>
                <a:latin typeface="Calibri"/>
                <a:ea typeface="Calibri"/>
                <a:cs typeface="Calibri"/>
                <a:sym typeface="Calibri"/>
              </a:defRPr>
            </a:pPr>
            <a:r>
              <a:rPr sz="1100" kern="0">
                <a:solidFill>
                  <a:srgbClr val="31859C"/>
                </a:solidFill>
                <a:latin typeface="Calibri"/>
                <a:ea typeface="Calibri"/>
                <a:cs typeface="Calibri"/>
                <a:sym typeface="Calibri"/>
              </a:rPr>
              <a:t>Monitoring</a:t>
            </a:r>
          </a:p>
        </p:txBody>
      </p:sp>
      <p:pic>
        <p:nvPicPr>
          <p:cNvPr id="359" name="Picture 2" descr="Picture 2"/>
          <p:cNvPicPr>
            <a:picLocks noChangeAspect="1"/>
          </p:cNvPicPr>
          <p:nvPr/>
        </p:nvPicPr>
        <p:blipFill>
          <a:blip r:embed="rId3"/>
          <a:stretch>
            <a:fillRect/>
          </a:stretch>
        </p:blipFill>
        <p:spPr>
          <a:xfrm>
            <a:off x="153253" y="42236"/>
            <a:ext cx="693116" cy="652348"/>
          </a:xfrm>
          <a:prstGeom prst="rect">
            <a:avLst/>
          </a:prstGeom>
          <a:ln w="12700">
            <a:miter lim="400000"/>
          </a:ln>
        </p:spPr>
      </p:pic>
      <p:sp>
        <p:nvSpPr>
          <p:cNvPr id="362" name="Slide Number"/>
          <p:cNvSpPr txBox="1">
            <a:spLocks noGrp="1"/>
          </p:cNvSpPr>
          <p:nvPr>
            <p:ph type="sldNum" sz="quarter" idx="2"/>
          </p:nvPr>
        </p:nvSpPr>
        <p:spPr>
          <a:xfrm>
            <a:off x="8406920" y="4931599"/>
            <a:ext cx="279881" cy="276995"/>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pic>
        <p:nvPicPr>
          <p:cNvPr id="3" name="Picture 2">
            <a:extLst>
              <a:ext uri="{FF2B5EF4-FFF2-40B4-BE49-F238E27FC236}">
                <a16:creationId xmlns:a16="http://schemas.microsoft.com/office/drawing/2014/main" id="{0E97F773-7E71-EA4D-A93E-0E7676ED8888}"/>
              </a:ext>
            </a:extLst>
          </p:cNvPr>
          <p:cNvPicPr>
            <a:picLocks noChangeAspect="1"/>
          </p:cNvPicPr>
          <p:nvPr userDrawn="1"/>
        </p:nvPicPr>
        <p:blipFill>
          <a:blip r:embed="rId4"/>
          <a:stretch>
            <a:fillRect/>
          </a:stretch>
        </p:blipFill>
        <p:spPr>
          <a:xfrm>
            <a:off x="3286125" y="4625552"/>
            <a:ext cx="5857875" cy="571500"/>
          </a:xfrm>
          <a:prstGeom prst="rect">
            <a:avLst/>
          </a:prstGeom>
        </p:spPr>
      </p:pic>
    </p:spTree>
    <p:extLst>
      <p:ext uri="{BB962C8B-B14F-4D97-AF65-F5344CB8AC3E}">
        <p14:creationId xmlns:p14="http://schemas.microsoft.com/office/powerpoint/2010/main" val="361091453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grpSp>
        <p:nvGrpSpPr>
          <p:cNvPr id="374" name="Group 25"/>
          <p:cNvGrpSpPr/>
          <p:nvPr/>
        </p:nvGrpSpPr>
        <p:grpSpPr>
          <a:xfrm>
            <a:off x="-140429" y="-46114"/>
            <a:ext cx="2298487" cy="5282162"/>
            <a:chOff x="0" y="-1"/>
            <a:chExt cx="2298485" cy="5282160"/>
          </a:xfrm>
        </p:grpSpPr>
        <p:pic>
          <p:nvPicPr>
            <p:cNvPr id="370" name="Picture 2" descr="Picture 2"/>
            <p:cNvPicPr>
              <a:picLocks noChangeAspect="1"/>
            </p:cNvPicPr>
            <p:nvPr/>
          </p:nvPicPr>
          <p:blipFill>
            <a:blip r:embed="rId2"/>
            <a:stretch>
              <a:fillRect/>
            </a:stretch>
          </p:blipFill>
          <p:spPr>
            <a:xfrm>
              <a:off x="31908" y="-1"/>
              <a:ext cx="2266578" cy="5189614"/>
            </a:xfrm>
            <a:prstGeom prst="rect">
              <a:avLst/>
            </a:prstGeom>
            <a:ln w="12700" cap="flat">
              <a:noFill/>
              <a:miter lim="400000"/>
            </a:ln>
            <a:effectLst/>
          </p:spPr>
        </p:pic>
        <p:grpSp>
          <p:nvGrpSpPr>
            <p:cNvPr id="373" name="Group 27"/>
            <p:cNvGrpSpPr/>
            <p:nvPr/>
          </p:nvGrpSpPr>
          <p:grpSpPr>
            <a:xfrm>
              <a:off x="-1" y="-2"/>
              <a:ext cx="2298487" cy="5282162"/>
              <a:chOff x="0" y="-1"/>
              <a:chExt cx="2298485" cy="5282161"/>
            </a:xfrm>
          </p:grpSpPr>
          <p:sp>
            <p:nvSpPr>
              <p:cNvPr id="371" name="Rectangle 28"/>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sp>
            <p:nvSpPr>
              <p:cNvPr id="372" name="Rectangle 29"/>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914378" hangingPunct="0">
                  <a:defRPr sz="1800">
                    <a:solidFill>
                      <a:srgbClr val="FFFFFF"/>
                    </a:solidFill>
                    <a:latin typeface="Calibri"/>
                    <a:ea typeface="Calibri"/>
                    <a:cs typeface="Calibri"/>
                    <a:sym typeface="Calibri"/>
                  </a:defRPr>
                </a:pPr>
                <a:endParaRPr sz="1800" kern="0">
                  <a:solidFill>
                    <a:srgbClr val="FFFFFF"/>
                  </a:solidFill>
                  <a:latin typeface="Calibri"/>
                  <a:ea typeface="Calibri"/>
                  <a:cs typeface="Calibri"/>
                  <a:sym typeface="Calibri"/>
                </a:endParaRPr>
              </a:p>
            </p:txBody>
          </p:sp>
        </p:grpSp>
      </p:grpSp>
      <p:sp>
        <p:nvSpPr>
          <p:cNvPr id="375" name="Title Text"/>
          <p:cNvSpPr txBox="1">
            <a:spLocks noGrp="1"/>
          </p:cNvSpPr>
          <p:nvPr>
            <p:ph type="title"/>
          </p:nvPr>
        </p:nvSpPr>
        <p:spPr>
          <a:xfrm>
            <a:off x="1007224" y="204786"/>
            <a:ext cx="3008317" cy="871540"/>
          </a:xfrm>
          <a:prstGeom prst="rect">
            <a:avLst/>
          </a:prstGeom>
          <a:noFill/>
        </p:spPr>
        <p:txBody>
          <a:bodyPr lIns="45718" tIns="45718" rIns="45718" bIns="45718" anchor="b"/>
          <a:lstStyle>
            <a:lvl1pPr>
              <a:defRPr sz="2000" b="1">
                <a:solidFill>
                  <a:srgbClr val="000000"/>
                </a:solidFill>
              </a:defRPr>
            </a:lvl1pPr>
          </a:lstStyle>
          <a:p>
            <a:r>
              <a:t>Title Text</a:t>
            </a:r>
          </a:p>
        </p:txBody>
      </p:sp>
      <p:sp>
        <p:nvSpPr>
          <p:cNvPr id="376" name="Body Level One…"/>
          <p:cNvSpPr txBox="1">
            <a:spLocks noGrp="1"/>
          </p:cNvSpPr>
          <p:nvPr>
            <p:ph type="body" idx="1"/>
          </p:nvPr>
        </p:nvSpPr>
        <p:spPr>
          <a:xfrm>
            <a:off x="3996755" y="204789"/>
            <a:ext cx="5111752" cy="4389836"/>
          </a:xfrm>
          <a:prstGeom prst="rect">
            <a:avLst/>
          </a:prstGeom>
        </p:spPr>
        <p:txBody>
          <a:bodyPr lIns="45718" tIns="45718" rIns="45718" bIns="45718"/>
          <a:lstStyle>
            <a:lvl1pPr indent="-342892">
              <a:spcBef>
                <a:spcPts val="700"/>
              </a:spcBef>
              <a:buClrTx/>
              <a:defRPr sz="3200"/>
            </a:lvl1pPr>
            <a:lvl2pPr marL="783752" indent="-326563">
              <a:spcBef>
                <a:spcPts val="700"/>
              </a:spcBef>
              <a:buClrTx/>
              <a:defRPr sz="3200"/>
            </a:lvl2pPr>
            <a:lvl3pPr marL="1219169" indent="-304793">
              <a:spcBef>
                <a:spcPts val="700"/>
              </a:spcBef>
              <a:buClrTx/>
              <a:defRPr sz="3200"/>
            </a:lvl3pPr>
            <a:lvl4pPr marL="1737317" indent="-365751">
              <a:spcBef>
                <a:spcPts val="700"/>
              </a:spcBef>
              <a:buClrTx/>
              <a:defRPr sz="3200"/>
            </a:lvl4pPr>
            <a:lvl5pPr marL="2194505" indent="-365751">
              <a:spcBef>
                <a:spcPts val="700"/>
              </a:spcBef>
              <a:buClrTx/>
              <a:defRPr sz="3200"/>
            </a:lvl5pPr>
          </a:lstStyle>
          <a:p>
            <a:r>
              <a:t>Body Level One</a:t>
            </a:r>
          </a:p>
          <a:p>
            <a:pPr lvl="1"/>
            <a:r>
              <a:t>Body Level Two</a:t>
            </a:r>
          </a:p>
          <a:p>
            <a:pPr lvl="2"/>
            <a:r>
              <a:t>Body Level Three</a:t>
            </a:r>
          </a:p>
          <a:p>
            <a:pPr lvl="3"/>
            <a:r>
              <a:t>Body Level Four</a:t>
            </a:r>
          </a:p>
          <a:p>
            <a:pPr lvl="4"/>
            <a:r>
              <a:t>Body Level Five</a:t>
            </a:r>
          </a:p>
        </p:txBody>
      </p:sp>
      <p:sp>
        <p:nvSpPr>
          <p:cNvPr id="377" name="Text Placeholder 3"/>
          <p:cNvSpPr>
            <a:spLocks noGrp="1"/>
          </p:cNvSpPr>
          <p:nvPr>
            <p:ph type="body" sz="half" idx="13"/>
          </p:nvPr>
        </p:nvSpPr>
        <p:spPr>
          <a:xfrm>
            <a:off x="1007223" y="1076327"/>
            <a:ext cx="3008316" cy="3518297"/>
          </a:xfrm>
          <a:prstGeom prst="rect">
            <a:avLst/>
          </a:prstGeom>
        </p:spPr>
        <p:txBody>
          <a:bodyPr lIns="45718" tIns="45718" rIns="45718" bIns="45718"/>
          <a:lstStyle/>
          <a:p>
            <a:endParaRPr/>
          </a:p>
        </p:txBody>
      </p:sp>
      <p:sp>
        <p:nvSpPr>
          <p:cNvPr id="378" name="Straight Connector 15"/>
          <p:cNvSpPr/>
          <p:nvPr/>
        </p:nvSpPr>
        <p:spPr>
          <a:xfrm flipH="1">
            <a:off x="471541" y="1062019"/>
            <a:ext cx="2" cy="3888433"/>
          </a:xfrm>
          <a:prstGeom prst="line">
            <a:avLst/>
          </a:prstGeom>
          <a:ln w="31750">
            <a:solidFill>
              <a:srgbClr val="5AC4DD"/>
            </a:solidFill>
          </a:ln>
        </p:spPr>
        <p:txBody>
          <a:bodyPr lIns="45718" tIns="45718" rIns="45718" bIns="45718"/>
          <a:lstStyle/>
          <a:p>
            <a:pPr defTabSz="914378" hangingPunct="0"/>
            <a:endParaRPr sz="1400" kern="0">
              <a:solidFill>
                <a:srgbClr val="000000"/>
              </a:solidFill>
              <a:latin typeface="Arial"/>
              <a:cs typeface="Arial"/>
              <a:sym typeface="Arial"/>
            </a:endParaRPr>
          </a:p>
        </p:txBody>
      </p:sp>
      <p:sp>
        <p:nvSpPr>
          <p:cNvPr id="379" name="TextBox 16"/>
          <p:cNvSpPr txBox="1"/>
          <p:nvPr/>
        </p:nvSpPr>
        <p:spPr>
          <a:xfrm>
            <a:off x="35497" y="614834"/>
            <a:ext cx="950642" cy="4308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defTabSz="914378" hangingPunct="0">
              <a:defRPr sz="1100">
                <a:solidFill>
                  <a:srgbClr val="31859C"/>
                </a:solidFill>
                <a:latin typeface="Calibri"/>
                <a:ea typeface="Calibri"/>
                <a:cs typeface="Calibri"/>
                <a:sym typeface="Calibri"/>
              </a:defRPr>
            </a:pPr>
            <a:r>
              <a:rPr sz="1100" kern="0">
                <a:solidFill>
                  <a:srgbClr val="31859C"/>
                </a:solidFill>
                <a:latin typeface="Calibri"/>
                <a:ea typeface="Calibri"/>
                <a:cs typeface="Calibri"/>
                <a:sym typeface="Calibri"/>
              </a:rPr>
              <a:t>Atmosphere</a:t>
            </a:r>
          </a:p>
          <a:p>
            <a:pPr algn="ctr" defTabSz="914378" hangingPunct="0">
              <a:defRPr sz="1100">
                <a:solidFill>
                  <a:srgbClr val="31859C"/>
                </a:solidFill>
                <a:latin typeface="Calibri"/>
                <a:ea typeface="Calibri"/>
                <a:cs typeface="Calibri"/>
                <a:sym typeface="Calibri"/>
              </a:defRPr>
            </a:pPr>
            <a:r>
              <a:rPr sz="1100" kern="0">
                <a:solidFill>
                  <a:srgbClr val="31859C"/>
                </a:solidFill>
                <a:latin typeface="Calibri"/>
                <a:ea typeface="Calibri"/>
                <a:cs typeface="Calibri"/>
                <a:sym typeface="Calibri"/>
              </a:rPr>
              <a:t>Monitoring</a:t>
            </a:r>
          </a:p>
        </p:txBody>
      </p:sp>
      <p:pic>
        <p:nvPicPr>
          <p:cNvPr id="380" name="Picture 2" descr="Picture 2"/>
          <p:cNvPicPr>
            <a:picLocks noChangeAspect="1"/>
          </p:cNvPicPr>
          <p:nvPr/>
        </p:nvPicPr>
        <p:blipFill>
          <a:blip r:embed="rId3"/>
          <a:stretch>
            <a:fillRect/>
          </a:stretch>
        </p:blipFill>
        <p:spPr>
          <a:xfrm>
            <a:off x="153253" y="42236"/>
            <a:ext cx="693116" cy="652348"/>
          </a:xfrm>
          <a:prstGeom prst="rect">
            <a:avLst/>
          </a:prstGeom>
          <a:ln w="12700">
            <a:miter lim="400000"/>
          </a:ln>
        </p:spPr>
      </p:pic>
      <p:sp>
        <p:nvSpPr>
          <p:cNvPr id="383" name="Slide Number"/>
          <p:cNvSpPr txBox="1">
            <a:spLocks noGrp="1"/>
          </p:cNvSpPr>
          <p:nvPr>
            <p:ph type="sldNum" sz="quarter" idx="2"/>
          </p:nvPr>
        </p:nvSpPr>
        <p:spPr>
          <a:xfrm>
            <a:off x="8406920" y="4931599"/>
            <a:ext cx="279881" cy="276995"/>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pic>
        <p:nvPicPr>
          <p:cNvPr id="3" name="Picture 2">
            <a:extLst>
              <a:ext uri="{FF2B5EF4-FFF2-40B4-BE49-F238E27FC236}">
                <a16:creationId xmlns:a16="http://schemas.microsoft.com/office/drawing/2014/main" id="{9CD5745D-332D-5148-BB52-3617B47CAE5D}"/>
              </a:ext>
            </a:extLst>
          </p:cNvPr>
          <p:cNvPicPr>
            <a:picLocks noChangeAspect="1"/>
          </p:cNvPicPr>
          <p:nvPr userDrawn="1"/>
        </p:nvPicPr>
        <p:blipFill>
          <a:blip r:embed="rId4"/>
          <a:stretch>
            <a:fillRect/>
          </a:stretch>
        </p:blipFill>
        <p:spPr>
          <a:xfrm>
            <a:off x="3286125" y="4620006"/>
            <a:ext cx="5857875" cy="571500"/>
          </a:xfrm>
          <a:prstGeom prst="rect">
            <a:avLst/>
          </a:prstGeom>
        </p:spPr>
      </p:pic>
    </p:spTree>
    <p:extLst>
      <p:ext uri="{BB962C8B-B14F-4D97-AF65-F5344CB8AC3E}">
        <p14:creationId xmlns:p14="http://schemas.microsoft.com/office/powerpoint/2010/main" val="403044406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810211" y="270000"/>
            <a:ext cx="7524160" cy="276999"/>
          </a:xfrm>
          <a:prstGeom prst="rect">
            <a:avLst/>
          </a:prstGeom>
        </p:spPr>
        <p:txBody>
          <a:bodyPr lIns="0" tIns="0" rIns="0" bIns="0"/>
          <a:lstStyle>
            <a:lvl1pPr>
              <a:defRPr>
                <a:solidFill>
                  <a:srgbClr val="064E83"/>
                </a:solidFill>
              </a:defRPr>
            </a:lvl1pPr>
          </a:lstStyle>
          <a:p>
            <a:r>
              <a:rPr lang="es-ES_tradnl" noProof="0" err="1"/>
              <a:t>Click</a:t>
            </a:r>
            <a:r>
              <a:rPr lang="es-ES_tradnl" noProof="0"/>
              <a:t> to </a:t>
            </a:r>
            <a:r>
              <a:rPr lang="es-ES_tradnl" noProof="0" err="1"/>
              <a:t>edit</a:t>
            </a:r>
            <a:r>
              <a:rPr lang="es-ES_tradnl" noProof="0"/>
              <a:t> Master </a:t>
            </a:r>
            <a:r>
              <a:rPr lang="es-ES_tradnl" noProof="0" err="1"/>
              <a:t>title</a:t>
            </a:r>
            <a:r>
              <a:rPr lang="es-ES_tradnl" noProof="0"/>
              <a:t> </a:t>
            </a:r>
            <a:r>
              <a:rPr lang="es-ES_tradnl" noProof="0" err="1"/>
              <a:t>style</a:t>
            </a:r>
            <a:endParaRPr lang="es-ES_tradnl" noProof="0"/>
          </a:p>
        </p:txBody>
      </p:sp>
      <p:sp>
        <p:nvSpPr>
          <p:cNvPr id="11" name="Content Placeholder 10"/>
          <p:cNvSpPr>
            <a:spLocks noGrp="1"/>
          </p:cNvSpPr>
          <p:nvPr>
            <p:ph sz="quarter" idx="14" hasCustomPrompt="1"/>
          </p:nvPr>
        </p:nvSpPr>
        <p:spPr>
          <a:xfrm>
            <a:off x="810211" y="702000"/>
            <a:ext cx="7524160" cy="3739500"/>
          </a:xfrm>
          <a:prstGeom prst="rect">
            <a:avLst/>
          </a:prstGeom>
        </p:spPr>
        <p:txBody>
          <a:bodyPr lIns="0" tIns="0" rIns="0" bIns="0"/>
          <a:lstStyle>
            <a:lvl1pPr marL="0" indent="-135000">
              <a:lnSpc>
                <a:spcPts val="1650"/>
              </a:lnSpc>
              <a:spcBef>
                <a:spcPts val="825"/>
              </a:spcBef>
              <a:buClr>
                <a:srgbClr val="064E83"/>
              </a:buClr>
              <a:defRPr sz="1350">
                <a:solidFill>
                  <a:schemeClr val="tx1"/>
                </a:solidFill>
              </a:defRPr>
            </a:lvl1pPr>
            <a:lvl2pPr marL="472500" indent="-202500">
              <a:lnSpc>
                <a:spcPts val="1500"/>
              </a:lnSpc>
              <a:spcBef>
                <a:spcPts val="750"/>
              </a:spcBef>
              <a:buClr>
                <a:srgbClr val="064E83"/>
              </a:buClr>
              <a:defRPr sz="1200">
                <a:solidFill>
                  <a:schemeClr val="tx1"/>
                </a:solidFill>
              </a:defRPr>
            </a:lvl2pPr>
            <a:lvl3pPr marL="742500" indent="-202500">
              <a:lnSpc>
                <a:spcPts val="1350"/>
              </a:lnSpc>
              <a:spcBef>
                <a:spcPts val="675"/>
              </a:spcBef>
              <a:buClr>
                <a:srgbClr val="064E83"/>
              </a:buClr>
              <a:defRPr sz="1050">
                <a:solidFill>
                  <a:schemeClr val="tx1"/>
                </a:solidFill>
              </a:defRPr>
            </a:lvl3pPr>
            <a:lvl4pPr marL="1012500" indent="-202500">
              <a:lnSpc>
                <a:spcPts val="1200"/>
              </a:lnSpc>
              <a:spcBef>
                <a:spcPts val="600"/>
              </a:spcBef>
              <a:buClr>
                <a:srgbClr val="064E83"/>
              </a:buClr>
              <a:defRPr sz="900">
                <a:solidFill>
                  <a:schemeClr val="tx1"/>
                </a:solidFill>
              </a:defRPr>
            </a:lvl4pPr>
            <a:lvl5pPr marL="1282500" indent="-202500">
              <a:lnSpc>
                <a:spcPts val="1050"/>
              </a:lnSpc>
              <a:spcBef>
                <a:spcPts val="525"/>
              </a:spcBef>
              <a:buClr>
                <a:srgbClr val="064E83"/>
              </a:buClr>
              <a:defRPr sz="750">
                <a:solidFill>
                  <a:schemeClr val="tx1"/>
                </a:solidFill>
              </a:defRPr>
            </a:lvl5pPr>
          </a:lstStyle>
          <a:p>
            <a:pPr lvl="0"/>
            <a:r>
              <a:rPr lang="es-ES_tradnl" noProof="0"/>
              <a:t>Top </a:t>
            </a:r>
            <a:r>
              <a:rPr lang="es-ES_tradnl" noProof="0" err="1"/>
              <a:t>level</a:t>
            </a:r>
            <a:r>
              <a:rPr lang="es-ES_tradnl" noProof="0"/>
              <a:t> </a:t>
            </a:r>
            <a:r>
              <a:rPr lang="es-ES_tradnl" noProof="0" err="1"/>
              <a:t>text</a:t>
            </a:r>
            <a:r>
              <a:rPr lang="es-ES_tradnl" noProof="0"/>
              <a:t> </a:t>
            </a:r>
            <a:r>
              <a:rPr lang="es-ES_tradnl" noProof="0" err="1"/>
              <a:t>goes</a:t>
            </a:r>
            <a:r>
              <a:rPr lang="es-ES_tradnl" noProof="0"/>
              <a:t> in </a:t>
            </a:r>
            <a:r>
              <a:rPr lang="es-ES_tradnl" noProof="0" err="1"/>
              <a:t>here</a:t>
            </a:r>
            <a:r>
              <a:rPr lang="es-ES_tradnl" noProof="0"/>
              <a:t> </a:t>
            </a:r>
          </a:p>
          <a:p>
            <a:pPr lvl="1"/>
            <a:r>
              <a:rPr lang="es-ES_tradnl" noProof="0" err="1"/>
              <a:t>Second</a:t>
            </a:r>
            <a:r>
              <a:rPr lang="es-ES_tradnl" noProof="0"/>
              <a:t> </a:t>
            </a:r>
            <a:r>
              <a:rPr lang="es-ES_tradnl" noProof="0" err="1"/>
              <a:t>level</a:t>
            </a:r>
            <a:r>
              <a:rPr lang="es-ES_tradnl" noProof="0"/>
              <a:t> </a:t>
            </a:r>
            <a:r>
              <a:rPr lang="es-ES_tradnl" noProof="0" err="1"/>
              <a:t>text</a:t>
            </a:r>
            <a:r>
              <a:rPr lang="es-ES_tradnl" noProof="0"/>
              <a:t> </a:t>
            </a:r>
            <a:r>
              <a:rPr lang="es-ES_tradnl" noProof="0" err="1"/>
              <a:t>goes</a:t>
            </a:r>
            <a:r>
              <a:rPr lang="es-ES_tradnl" noProof="0"/>
              <a:t> in </a:t>
            </a:r>
            <a:r>
              <a:rPr lang="es-ES_tradnl" noProof="0" err="1"/>
              <a:t>here</a:t>
            </a:r>
            <a:endParaRPr lang="es-ES_tradnl" noProof="0"/>
          </a:p>
          <a:p>
            <a:pPr lvl="2"/>
            <a:r>
              <a:rPr lang="es-ES_tradnl" noProof="0" err="1"/>
              <a:t>Third</a:t>
            </a:r>
            <a:r>
              <a:rPr lang="es-ES_tradnl" noProof="0"/>
              <a:t> </a:t>
            </a:r>
            <a:r>
              <a:rPr lang="es-ES_tradnl" noProof="0" err="1"/>
              <a:t>level</a:t>
            </a:r>
            <a:r>
              <a:rPr lang="es-ES_tradnl" noProof="0"/>
              <a:t> </a:t>
            </a:r>
            <a:r>
              <a:rPr lang="es-ES_tradnl" noProof="0" err="1"/>
              <a:t>text</a:t>
            </a:r>
            <a:r>
              <a:rPr lang="es-ES_tradnl" noProof="0"/>
              <a:t> </a:t>
            </a:r>
            <a:r>
              <a:rPr lang="es-ES_tradnl" noProof="0" err="1"/>
              <a:t>goes</a:t>
            </a:r>
            <a:r>
              <a:rPr lang="es-ES_tradnl" noProof="0"/>
              <a:t> in </a:t>
            </a:r>
            <a:r>
              <a:rPr lang="es-ES_tradnl" noProof="0" err="1"/>
              <a:t>here</a:t>
            </a:r>
            <a:endParaRPr lang="es-ES_tradnl" noProof="0"/>
          </a:p>
          <a:p>
            <a:pPr lvl="3"/>
            <a:r>
              <a:rPr lang="es-ES_tradnl" noProof="0" err="1"/>
              <a:t>Fourth</a:t>
            </a:r>
            <a:r>
              <a:rPr lang="es-ES_tradnl" noProof="0"/>
              <a:t> </a:t>
            </a:r>
            <a:r>
              <a:rPr lang="es-ES_tradnl" noProof="0" err="1"/>
              <a:t>level</a:t>
            </a:r>
            <a:r>
              <a:rPr lang="es-ES_tradnl" noProof="0"/>
              <a:t> </a:t>
            </a:r>
            <a:r>
              <a:rPr lang="es-ES_tradnl" noProof="0" err="1"/>
              <a:t>text</a:t>
            </a:r>
            <a:r>
              <a:rPr lang="es-ES_tradnl" noProof="0"/>
              <a:t> </a:t>
            </a:r>
            <a:r>
              <a:rPr lang="es-ES_tradnl" noProof="0" err="1"/>
              <a:t>goes</a:t>
            </a:r>
            <a:r>
              <a:rPr lang="es-ES_tradnl" noProof="0"/>
              <a:t> in </a:t>
            </a:r>
            <a:r>
              <a:rPr lang="es-ES_tradnl" noProof="0" err="1"/>
              <a:t>here</a:t>
            </a:r>
            <a:endParaRPr lang="es-ES_tradnl" noProof="0"/>
          </a:p>
          <a:p>
            <a:pPr lvl="4"/>
            <a:r>
              <a:rPr lang="es-ES_tradnl" noProof="0" err="1"/>
              <a:t>Fifth</a:t>
            </a:r>
            <a:r>
              <a:rPr lang="es-ES_tradnl" noProof="0"/>
              <a:t> </a:t>
            </a:r>
            <a:r>
              <a:rPr lang="es-ES_tradnl" noProof="0" err="1"/>
              <a:t>level</a:t>
            </a:r>
            <a:r>
              <a:rPr lang="es-ES_tradnl" noProof="0"/>
              <a:t> </a:t>
            </a:r>
            <a:r>
              <a:rPr lang="es-ES_tradnl" noProof="0" err="1"/>
              <a:t>text</a:t>
            </a:r>
            <a:r>
              <a:rPr lang="es-ES_tradnl" noProof="0"/>
              <a:t> </a:t>
            </a:r>
            <a:r>
              <a:rPr lang="es-ES_tradnl" noProof="0" err="1"/>
              <a:t>goes</a:t>
            </a:r>
            <a:r>
              <a:rPr lang="es-ES_tradnl" noProof="0"/>
              <a:t> in </a:t>
            </a:r>
            <a:r>
              <a:rPr lang="es-ES_tradnl" noProof="0" err="1"/>
              <a:t>here</a:t>
            </a:r>
            <a:endParaRPr lang="es-ES_tradnl" noProof="0"/>
          </a:p>
        </p:txBody>
      </p:sp>
      <p:sp>
        <p:nvSpPr>
          <p:cNvPr id="12" name="Slide Number Placeholder 2"/>
          <p:cNvSpPr>
            <a:spLocks noGrp="1"/>
          </p:cNvSpPr>
          <p:nvPr>
            <p:ph type="sldNum" sz="quarter" idx="10"/>
          </p:nvPr>
        </p:nvSpPr>
        <p:spPr>
          <a:xfrm>
            <a:off x="8281982" y="4789316"/>
            <a:ext cx="104195" cy="103875"/>
          </a:xfrm>
          <a:prstGeom prst="rect">
            <a:avLst/>
          </a:prstGeom>
        </p:spPr>
        <p:txBody>
          <a:bodyPr lIns="0" tIns="0" rIns="0" bIns="0" anchor="b" anchorCtr="0"/>
          <a:lstStyle>
            <a:lvl1pPr algn="ctr">
              <a:defRPr sz="675" b="1">
                <a:solidFill>
                  <a:srgbClr val="064E83"/>
                </a:solidFill>
              </a:defRPr>
            </a:lvl1pPr>
          </a:lstStyle>
          <a:p>
            <a:fld id="{E4AB80EA-DB86-D849-B86F-15DAF31F0474}" type="slidenum">
              <a:rPr lang="en-US" smtClean="0"/>
              <a:pPr/>
              <a:t>‹#›</a:t>
            </a:fld>
            <a:endParaRPr lang="en-US"/>
          </a:p>
        </p:txBody>
      </p:sp>
      <p:sp>
        <p:nvSpPr>
          <p:cNvPr id="15" name="Date Placeholder 10"/>
          <p:cNvSpPr txBox="1">
            <a:spLocks/>
          </p:cNvSpPr>
          <p:nvPr userDrawn="1"/>
        </p:nvSpPr>
        <p:spPr>
          <a:xfrm>
            <a:off x="6424988" y="4731192"/>
            <a:ext cx="1099172" cy="172993"/>
          </a:xfrm>
          <a:prstGeom prst="rect">
            <a:avLst/>
          </a:prstGeom>
        </p:spPr>
        <p:txBody>
          <a:bodyPr vert="horz" lIns="0" tIns="0" rIns="0" bIns="0" rtlCol="0" anchor="b" anchorCtr="0"/>
          <a:lstStyle>
            <a:lvl1pPr algn="r">
              <a:defRPr>
                <a:solidFill>
                  <a:schemeClr val="bg1"/>
                </a:solidFil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1817253" y="4731192"/>
            <a:ext cx="3041021" cy="172993"/>
          </a:xfrm>
          <a:prstGeom prst="rect">
            <a:avLst/>
          </a:prstGeom>
        </p:spPr>
        <p:txBody>
          <a:bodyPr vert="horz" lIns="0" tIns="0" rIns="0" bIns="0" rtlCol="0" anchor="b" anchorCtr="0">
            <a:noAutofit/>
          </a:bodyPr>
          <a:lstStyle>
            <a:lvl1pPr algn="l">
              <a:defRPr sz="675" b="1" cap="all" baseline="0">
                <a:solidFill>
                  <a:srgbClr val="064E83"/>
                </a:solidFill>
              </a:defRPr>
            </a:lvl1pPr>
          </a:lstStyle>
          <a:p>
            <a:pPr algn="ctr"/>
            <a:endParaRPr lang="en-US"/>
          </a:p>
        </p:txBody>
      </p:sp>
    </p:spTree>
    <p:extLst>
      <p:ext uri="{BB962C8B-B14F-4D97-AF65-F5344CB8AC3E}">
        <p14:creationId xmlns:p14="http://schemas.microsoft.com/office/powerpoint/2010/main" val="748767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1620423" y="270001"/>
            <a:ext cx="5903737" cy="276999"/>
          </a:xfrm>
          <a:prstGeom prst="rect">
            <a:avLst/>
          </a:prstGeom>
        </p:spPr>
        <p:txBody>
          <a:bodyPr lIns="0" tIns="0" rIns="0" bIns="0"/>
          <a:lstStyle>
            <a:lvl1pPr>
              <a:defRPr>
                <a:solidFill>
                  <a:srgbClr val="064E83"/>
                </a:solidFill>
              </a:defRPr>
            </a:lvl1pPr>
          </a:lstStyle>
          <a:p>
            <a:r>
              <a:rPr lang="en-US"/>
              <a:t>Click to edit Master title style</a:t>
            </a:r>
          </a:p>
        </p:txBody>
      </p:sp>
      <p:sp>
        <p:nvSpPr>
          <p:cNvPr id="11" name="Content Placeholder 10"/>
          <p:cNvSpPr>
            <a:spLocks noGrp="1"/>
          </p:cNvSpPr>
          <p:nvPr>
            <p:ph sz="quarter" idx="14" hasCustomPrompt="1"/>
          </p:nvPr>
        </p:nvSpPr>
        <p:spPr>
          <a:xfrm>
            <a:off x="1620423" y="702000"/>
            <a:ext cx="5903738" cy="3739500"/>
          </a:xfrm>
          <a:prstGeom prst="rect">
            <a:avLst/>
          </a:prstGeom>
        </p:spPr>
        <p:txBody>
          <a:bodyPr lIns="0" tIns="0" rIns="0" bIns="0"/>
          <a:lstStyle>
            <a:lvl1pPr marL="0" indent="-134997">
              <a:lnSpc>
                <a:spcPts val="1650"/>
              </a:lnSpc>
              <a:spcBef>
                <a:spcPts val="825"/>
              </a:spcBef>
              <a:buClr>
                <a:srgbClr val="064E83"/>
              </a:buClr>
              <a:defRPr sz="1350">
                <a:solidFill>
                  <a:schemeClr val="tx1"/>
                </a:solidFill>
              </a:defRPr>
            </a:lvl1pPr>
            <a:lvl2pPr marL="472488" indent="-202495">
              <a:lnSpc>
                <a:spcPts val="1500"/>
              </a:lnSpc>
              <a:spcBef>
                <a:spcPts val="750"/>
              </a:spcBef>
              <a:buClr>
                <a:srgbClr val="064E83"/>
              </a:buClr>
              <a:defRPr sz="1200">
                <a:solidFill>
                  <a:schemeClr val="tx1"/>
                </a:solidFill>
              </a:defRPr>
            </a:lvl2pPr>
            <a:lvl3pPr marL="742481" indent="-202495">
              <a:lnSpc>
                <a:spcPts val="1350"/>
              </a:lnSpc>
              <a:spcBef>
                <a:spcPts val="675"/>
              </a:spcBef>
              <a:buClr>
                <a:srgbClr val="064E83"/>
              </a:buClr>
              <a:defRPr sz="1050">
                <a:solidFill>
                  <a:schemeClr val="tx1"/>
                </a:solidFill>
              </a:defRPr>
            </a:lvl3pPr>
            <a:lvl4pPr marL="1012475" indent="-202495">
              <a:lnSpc>
                <a:spcPts val="1200"/>
              </a:lnSpc>
              <a:spcBef>
                <a:spcPts val="600"/>
              </a:spcBef>
              <a:buClr>
                <a:srgbClr val="064E83"/>
              </a:buClr>
              <a:defRPr sz="900">
                <a:solidFill>
                  <a:schemeClr val="tx1"/>
                </a:solidFill>
              </a:defRPr>
            </a:lvl4pPr>
            <a:lvl5pPr marL="1282468" indent="-202495">
              <a:lnSpc>
                <a:spcPts val="1050"/>
              </a:lnSpc>
              <a:spcBef>
                <a:spcPts val="525"/>
              </a:spcBef>
              <a:buClr>
                <a:srgbClr val="064E83"/>
              </a:buClr>
              <a:defRPr sz="750">
                <a:solidFill>
                  <a:schemeClr val="tx1"/>
                </a:solidFill>
              </a:defRPr>
            </a:lvl5pPr>
          </a:lstStyle>
          <a:p>
            <a:pPr lvl="0"/>
            <a:r>
              <a:rPr lang="en-GB"/>
              <a:t>Top level text goes in here </a:t>
            </a:r>
          </a:p>
          <a:p>
            <a:pPr lvl="1"/>
            <a:r>
              <a:rPr lang="en-GB"/>
              <a:t>Second level text goes in here</a:t>
            </a:r>
          </a:p>
          <a:p>
            <a:pPr lvl="2"/>
            <a:r>
              <a:rPr lang="en-GB"/>
              <a:t>Third level text goes in here</a:t>
            </a:r>
          </a:p>
          <a:p>
            <a:pPr lvl="3"/>
            <a:r>
              <a:rPr lang="en-GB"/>
              <a:t>Fourth level text goes in here</a:t>
            </a:r>
          </a:p>
          <a:p>
            <a:pPr lvl="4"/>
            <a:r>
              <a:rPr lang="en-GB"/>
              <a:t>Fifth level text goes in here</a:t>
            </a:r>
            <a:endParaRPr lang="en-US"/>
          </a:p>
        </p:txBody>
      </p:sp>
      <p:sp>
        <p:nvSpPr>
          <p:cNvPr id="12" name="Slide Number Placeholder 2"/>
          <p:cNvSpPr>
            <a:spLocks noGrp="1"/>
          </p:cNvSpPr>
          <p:nvPr>
            <p:ph type="sldNum" sz="quarter" idx="10"/>
          </p:nvPr>
        </p:nvSpPr>
        <p:spPr>
          <a:xfrm>
            <a:off x="8282382" y="4789318"/>
            <a:ext cx="103394" cy="103874"/>
          </a:xfrm>
          <a:prstGeom prst="rect">
            <a:avLst/>
          </a:prstGeom>
        </p:spPr>
        <p:txBody>
          <a:bodyPr lIns="0" tIns="0" rIns="0" bIns="0" anchor="b" anchorCtr="0"/>
          <a:lstStyle>
            <a:lvl1pPr algn="ctr">
              <a:defRPr sz="675" b="1">
                <a:solidFill>
                  <a:srgbClr val="064E83"/>
                </a:solidFill>
              </a:defRPr>
            </a:lvl1pPr>
          </a:lstStyle>
          <a:p>
            <a:fld id="{6B3B0B0F-E794-1244-9699-107C60B9C23A}" type="slidenum">
              <a:rPr lang="en-US" smtClean="0"/>
              <a:pPr/>
              <a:t>‹#›</a:t>
            </a:fld>
            <a:endParaRPr lang="en-US"/>
          </a:p>
        </p:txBody>
      </p:sp>
    </p:spTree>
    <p:extLst>
      <p:ext uri="{BB962C8B-B14F-4D97-AF65-F5344CB8AC3E}">
        <p14:creationId xmlns:p14="http://schemas.microsoft.com/office/powerpoint/2010/main" val="3033439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1A583-8C72-AD47-BFD3-08CFEDF0B3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7C9C59E-6574-CF4C-AF1C-715AC4DF5B6C}"/>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3702FD6-530C-5441-B75A-3B9AA4C5856B}"/>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84E49E5-4D82-9A4B-8C02-48105D4172F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D1F39AD-17DD-F140-9F0F-9718B065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CE64D4-0836-1A45-8709-F09107EB4373}"/>
              </a:ext>
            </a:extLst>
          </p:cNvPr>
          <p:cNvSpPr>
            <a:spLocks noGrp="1"/>
          </p:cNvSpPr>
          <p:nvPr>
            <p:ph type="sldNum" sz="quarter" idx="12"/>
          </p:nvPr>
        </p:nvSpPr>
        <p:spPr/>
        <p:txBody>
          <a:bodyPr/>
          <a:lstStyle/>
          <a:p>
            <a:fld id="{AFEECAC6-E146-4B48-B422-D31D868D6C4A}" type="slidenum">
              <a:rPr lang="en-US" smtClean="0"/>
              <a:t>‹#›</a:t>
            </a:fld>
            <a:endParaRPr lang="en-US"/>
          </a:p>
        </p:txBody>
      </p:sp>
    </p:spTree>
    <p:extLst>
      <p:ext uri="{BB962C8B-B14F-4D97-AF65-F5344CB8AC3E}">
        <p14:creationId xmlns:p14="http://schemas.microsoft.com/office/powerpoint/2010/main" val="3703206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11" name="Subtitle 2"/>
          <p:cNvSpPr>
            <a:spLocks noGrp="1"/>
          </p:cNvSpPr>
          <p:nvPr>
            <p:ph type="subTitle" idx="13"/>
          </p:nvPr>
        </p:nvSpPr>
        <p:spPr>
          <a:xfrm>
            <a:off x="2602385" y="3147814"/>
            <a:ext cx="4680520" cy="1152128"/>
          </a:xfrm>
        </p:spPr>
        <p:txBody>
          <a:bodyPr>
            <a:normAutofit/>
          </a:bodyPr>
          <a:lstStyle>
            <a:lvl1pPr marL="0" indent="0" algn="l">
              <a:buNone/>
              <a:defRPr sz="18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val="0"/>
              </a:ext>
            </a:extLst>
          </a:blip>
          <a:srcRect/>
          <a:stretch/>
        </p:blipFill>
        <p:spPr bwMode="auto">
          <a:xfrm>
            <a:off x="-252536" y="1200704"/>
            <a:ext cx="3240360" cy="27166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3"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7" y="4650009"/>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
          <a:stretch/>
        </p:blipFill>
        <p:spPr bwMode="auto">
          <a:xfrm>
            <a:off x="7291388" y="-11267"/>
            <a:ext cx="1852613" cy="516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621855" y="3536429"/>
            <a:ext cx="1440160" cy="261610"/>
          </a:xfrm>
          <a:prstGeom prst="rect">
            <a:avLst/>
          </a:prstGeom>
          <a:noFill/>
        </p:spPr>
        <p:txBody>
          <a:bodyPr wrap="square" rtlCol="0">
            <a:spAutoFit/>
          </a:bodyPr>
          <a:lstStyle/>
          <a:p>
            <a:pPr algn="ctr"/>
            <a:r>
              <a:rPr lang="es-ES" sz="1100" b="0" err="1">
                <a:solidFill>
                  <a:schemeClr val="bg1"/>
                </a:solidFill>
              </a:rPr>
              <a:t>Climate</a:t>
            </a:r>
            <a:r>
              <a:rPr lang="es-ES" sz="1100" b="0" baseline="0">
                <a:solidFill>
                  <a:schemeClr val="bg1"/>
                </a:solidFill>
              </a:rPr>
              <a:t> </a:t>
            </a:r>
            <a:r>
              <a:rPr lang="es-ES" sz="1100" b="0" err="1">
                <a:solidFill>
                  <a:schemeClr val="bg1"/>
                </a:solidFill>
              </a:rPr>
              <a:t>Change</a:t>
            </a:r>
            <a:endParaRPr lang="en-US" sz="1100" b="0">
              <a:solidFill>
                <a:schemeClr val="bg1"/>
              </a:solidFill>
            </a:endParaRPr>
          </a:p>
        </p:txBody>
      </p:sp>
      <p:pic>
        <p:nvPicPr>
          <p:cNvPr id="14" name="Picture 13"/>
          <p:cNvPicPr>
            <a:picLocks noChangeAspect="1"/>
          </p:cNvPicPr>
          <p:nvPr userDrawn="1"/>
        </p:nvPicPr>
        <p:blipFill>
          <a:blip r:embed="rId6">
            <a:biLevel thresh="25000"/>
          </a:blip>
          <a:stretch>
            <a:fillRect/>
          </a:stretch>
        </p:blipFill>
        <p:spPr>
          <a:xfrm>
            <a:off x="2771800" y="4811835"/>
            <a:ext cx="823500" cy="141500"/>
          </a:xfrm>
          <a:prstGeom prst="rect">
            <a:avLst/>
          </a:prstGeom>
        </p:spPr>
      </p:pic>
    </p:spTree>
    <p:extLst>
      <p:ext uri="{BB962C8B-B14F-4D97-AF65-F5344CB8AC3E}">
        <p14:creationId xmlns:p14="http://schemas.microsoft.com/office/powerpoint/2010/main" val="61385892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8" name="Group 7"/>
          <p:cNvGrpSpPr/>
          <p:nvPr userDrawn="1"/>
        </p:nvGrpSpPr>
        <p:grpSpPr>
          <a:xfrm>
            <a:off x="1" y="-8194"/>
            <a:ext cx="2323579" cy="5195022"/>
            <a:chOff x="-2988840" y="-681190"/>
            <a:chExt cx="2323579" cy="5195022"/>
          </a:xfrm>
        </p:grpSpPr>
        <p:pic>
          <p:nvPicPr>
            <p:cNvPr id="34" name="Picture 2" descr="S:\F15015_Copernicus\3_Work\330_Work-in-process\SC4_BackgroundMat\Visual_ID\Photos\Climate_change_ThinkstockPhotos-147656737.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p:cNvSpPr>
            <a:spLocks noGrp="1"/>
          </p:cNvSpPr>
          <p:nvPr userDrawn="1">
            <p:ph type="title" hasCustomPrompt="1"/>
          </p:nvPr>
        </p:nvSpPr>
        <p:spPr>
          <a:xfrm>
            <a:off x="867705"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8" y="699543"/>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928765"/>
            <a:ext cx="2133600" cy="273844"/>
          </a:xfrm>
        </p:spPr>
        <p:txBody>
          <a:bodyPr/>
          <a:lstStyle/>
          <a:p>
            <a:endParaRPr lang="en-US"/>
          </a:p>
        </p:txBody>
      </p:sp>
      <p:sp>
        <p:nvSpPr>
          <p:cNvPr id="5" name="Footer Placeholder 4"/>
          <p:cNvSpPr>
            <a:spLocks noGrp="1"/>
          </p:cNvSpPr>
          <p:nvPr userDrawn="1">
            <p:ph type="ftr" sz="quarter" idx="11"/>
          </p:nvPr>
        </p:nvSpPr>
        <p:spPr>
          <a:xfrm>
            <a:off x="3124200" y="4928765"/>
            <a:ext cx="2895600" cy="273844"/>
          </a:xfrm>
        </p:spPr>
        <p:txBody>
          <a:bodyPr/>
          <a:lstStyle/>
          <a:p>
            <a:endParaRPr lang="en-US"/>
          </a:p>
        </p:txBody>
      </p:sp>
      <p:sp>
        <p:nvSpPr>
          <p:cNvPr id="6" name="Slide Number Placeholder 5"/>
          <p:cNvSpPr>
            <a:spLocks noGrp="1"/>
          </p:cNvSpPr>
          <p:nvPr userDrawn="1">
            <p:ph type="sldNum" sz="quarter" idx="12"/>
          </p:nvPr>
        </p:nvSpPr>
        <p:spPr>
          <a:xfrm>
            <a:off x="8411767" y="4927209"/>
            <a:ext cx="275033" cy="276956"/>
          </a:xfrm>
        </p:spPr>
        <p:txBody>
          <a:bodyPr/>
          <a:lstStyle/>
          <a:p>
            <a:fld id="{58768E1A-8455-4611-8763-3FA1B747F6B6}" type="slidenum">
              <a:rPr lang="en-US" smtClean="0"/>
              <a:t>‹#›</a:t>
            </a:fld>
            <a:endParaRPr lang="en-US"/>
          </a:p>
        </p:txBody>
      </p:sp>
      <p:grpSp>
        <p:nvGrpSpPr>
          <p:cNvPr id="41" name="Group 40"/>
          <p:cNvGrpSpPr/>
          <p:nvPr userDrawn="1"/>
        </p:nvGrpSpPr>
        <p:grpSpPr>
          <a:xfrm>
            <a:off x="107505" y="20835"/>
            <a:ext cx="878633" cy="4929617"/>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44"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64828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68A49-B03D-4E2C-BFC8-8A5F017AD9EB}"/>
              </a:ext>
            </a:extLst>
          </p:cNvPr>
          <p:cNvSpPr>
            <a:spLocks noGrp="1"/>
          </p:cNvSpPr>
          <p:nvPr>
            <p:ph type="dt" sz="half" idx="10"/>
          </p:nvPr>
        </p:nvSpPr>
        <p:spPr/>
        <p:txBody>
          <a:bodyPr/>
          <a:lstStyle/>
          <a:p>
            <a:fld id="{37A89507-91D7-4B7A-B6F5-7EA99DFE5CB1}" type="datetimeFigureOut">
              <a:rPr lang="en-GB" smtClean="0"/>
              <a:t>27/09/2022</a:t>
            </a:fld>
            <a:endParaRPr lang="en-GB"/>
          </a:p>
        </p:txBody>
      </p:sp>
      <p:sp>
        <p:nvSpPr>
          <p:cNvPr id="3" name="Footer Placeholder 2">
            <a:extLst>
              <a:ext uri="{FF2B5EF4-FFF2-40B4-BE49-F238E27FC236}">
                <a16:creationId xmlns:a16="http://schemas.microsoft.com/office/drawing/2014/main" id="{701EB678-DEB0-4E7B-81FD-13DCD772E0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AFD9ACC-6587-470C-99F5-6747154F959F}"/>
              </a:ext>
            </a:extLst>
          </p:cNvPr>
          <p:cNvSpPr>
            <a:spLocks noGrp="1"/>
          </p:cNvSpPr>
          <p:nvPr>
            <p:ph type="sldNum" sz="quarter" idx="12"/>
          </p:nvPr>
        </p:nvSpPr>
        <p:spPr/>
        <p:txBody>
          <a:bodyPr/>
          <a:lstStyle/>
          <a:p>
            <a:fld id="{CAD5A81A-8F03-4795-9FD1-3852D24B1B9D}" type="slidenum">
              <a:rPr lang="en-GB" smtClean="0"/>
              <a:t>‹#›</a:t>
            </a:fld>
            <a:endParaRPr lang="en-GB"/>
          </a:p>
        </p:txBody>
      </p:sp>
    </p:spTree>
    <p:extLst>
      <p:ext uri="{BB962C8B-B14F-4D97-AF65-F5344CB8AC3E}">
        <p14:creationId xmlns:p14="http://schemas.microsoft.com/office/powerpoint/2010/main" val="1325596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p:cNvSpPr/>
          <p:nvPr userDrawn="1"/>
        </p:nvSpPr>
        <p:spPr>
          <a:xfrm>
            <a:off x="0" y="0"/>
            <a:ext cx="9144000" cy="51840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18"/>
          <a:stretch/>
        </p:blipFill>
        <p:spPr bwMode="auto">
          <a:xfrm>
            <a:off x="7291387" y="-11269"/>
            <a:ext cx="1873569" cy="522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Date Placeholder 3"/>
          <p:cNvSpPr>
            <a:spLocks noGrp="1"/>
          </p:cNvSpPr>
          <p:nvPr>
            <p:ph type="dt" sz="half" idx="10"/>
          </p:nvPr>
        </p:nvSpPr>
        <p:spPr>
          <a:xfrm>
            <a:off x="457200" y="4877494"/>
            <a:ext cx="2133600" cy="273844"/>
          </a:xfrm>
        </p:spPr>
        <p:txBody>
          <a:bodyPr/>
          <a:lstStyle>
            <a:lvl1pPr>
              <a:defRPr>
                <a:solidFill>
                  <a:schemeClr val="bg1">
                    <a:lumMod val="95000"/>
                  </a:schemeClr>
                </a:solidFill>
              </a:defRPr>
            </a:lvl1pPr>
          </a:lstStyle>
          <a:p>
            <a:fld id="{30E17047-C597-4B34-8FEE-7A0D1EA692A4}" type="datetimeFigureOut">
              <a:rPr lang="en-US" smtClean="0"/>
              <a:pPr/>
              <a:t>9/27/22</a:t>
            </a:fld>
            <a:endParaRPr lang="en-US"/>
          </a:p>
        </p:txBody>
      </p:sp>
      <p:sp>
        <p:nvSpPr>
          <p:cNvPr id="5" name="Footer Placeholder 4"/>
          <p:cNvSpPr>
            <a:spLocks noGrp="1"/>
          </p:cNvSpPr>
          <p:nvPr>
            <p:ph type="ftr" sz="quarter" idx="11"/>
          </p:nvPr>
        </p:nvSpPr>
        <p:spPr>
          <a:xfrm>
            <a:off x="3124200" y="4877494"/>
            <a:ext cx="2895600" cy="273844"/>
          </a:xfrm>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a:xfrm>
            <a:off x="6553200" y="4877494"/>
            <a:ext cx="2133600" cy="273844"/>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sp>
        <p:nvSpPr>
          <p:cNvPr id="17" name="TextBox 16"/>
          <p:cNvSpPr txBox="1"/>
          <p:nvPr userDrawn="1"/>
        </p:nvSpPr>
        <p:spPr>
          <a:xfrm>
            <a:off x="621854" y="3536429"/>
            <a:ext cx="1440160" cy="261610"/>
          </a:xfrm>
          <a:prstGeom prst="rect">
            <a:avLst/>
          </a:prstGeom>
          <a:noFill/>
        </p:spPr>
        <p:txBody>
          <a:bodyPr wrap="square" rtlCol="0">
            <a:spAutoFit/>
          </a:bodyPr>
          <a:lstStyle/>
          <a:p>
            <a:pPr algn="ctr"/>
            <a:r>
              <a:rPr lang="es-ES" sz="1100" b="0" err="1">
                <a:solidFill>
                  <a:schemeClr val="bg1"/>
                </a:solidFill>
              </a:rPr>
              <a:t>Climate</a:t>
            </a:r>
            <a:r>
              <a:rPr lang="es-ES" sz="1100" b="0" baseline="0">
                <a:solidFill>
                  <a:schemeClr val="bg1"/>
                </a:solidFill>
              </a:rPr>
              <a:t> </a:t>
            </a:r>
            <a:r>
              <a:rPr lang="es-ES" sz="1100" b="0" err="1">
                <a:solidFill>
                  <a:schemeClr val="bg1"/>
                </a:solidFill>
              </a:rPr>
              <a:t>Change</a:t>
            </a:r>
            <a:endParaRPr lang="en-US" sz="1100" b="0">
              <a:solidFill>
                <a:schemeClr val="bg1"/>
              </a:solidFill>
            </a:endParaRPr>
          </a:p>
        </p:txBody>
      </p:sp>
      <p:pic>
        <p:nvPicPr>
          <p:cNvPr id="3" name="Picture 2" descr="C3Siconwhite copy.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1560" y="1995686"/>
            <a:ext cx="1374927" cy="1439997"/>
          </a:xfrm>
          <a:prstGeom prst="rect">
            <a:avLst/>
          </a:prstGeom>
        </p:spPr>
      </p:pic>
      <p:pic>
        <p:nvPicPr>
          <p:cNvPr id="19" name="Picture 18" descr="logo-ce-horizontal-en-neg-yellow.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544" y="4515966"/>
            <a:ext cx="954504" cy="251989"/>
          </a:xfrm>
          <a:prstGeom prst="rect">
            <a:avLst/>
          </a:prstGeom>
        </p:spPr>
      </p:pic>
      <p:pic>
        <p:nvPicPr>
          <p:cNvPr id="20" name="Picture 19" descr="ECMWF_Master_Logo_CMYK_nostrapNEG.eps"/>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5776" y="4594309"/>
            <a:ext cx="1043108" cy="179996"/>
          </a:xfrm>
          <a:prstGeom prst="rect">
            <a:avLst/>
          </a:prstGeom>
        </p:spPr>
      </p:pic>
      <p:sp>
        <p:nvSpPr>
          <p:cNvPr id="21"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7"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a:t>Title</a:t>
            </a:r>
          </a:p>
        </p:txBody>
      </p:sp>
      <p:pic>
        <p:nvPicPr>
          <p:cNvPr id="7" name="Picture 6">
            <a:extLst>
              <a:ext uri="{FF2B5EF4-FFF2-40B4-BE49-F238E27FC236}">
                <a16:creationId xmlns:a16="http://schemas.microsoft.com/office/drawing/2014/main" id="{89CA3C22-68CE-4E9E-B132-B185D451C23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29717" y="4515138"/>
            <a:ext cx="718389" cy="261868"/>
          </a:xfrm>
          <a:prstGeom prst="rect">
            <a:avLst/>
          </a:prstGeom>
        </p:spPr>
      </p:pic>
    </p:spTree>
    <p:extLst>
      <p:ext uri="{BB962C8B-B14F-4D97-AF65-F5344CB8AC3E}">
        <p14:creationId xmlns:p14="http://schemas.microsoft.com/office/powerpoint/2010/main" val="1528889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C2B7EA0-C1A8-AE44-A2FF-CED5BE0DF78C}"/>
              </a:ext>
            </a:extLst>
          </p:cNvPr>
          <p:cNvSpPr>
            <a:spLocks noGrp="1"/>
          </p:cNvSpPr>
          <p:nvPr>
            <p:ph type="title"/>
          </p:nvPr>
        </p:nvSpPr>
        <p:spPr>
          <a:xfrm>
            <a:off x="1006104" y="151568"/>
            <a:ext cx="7850818" cy="550180"/>
          </a:xfrm>
          <a:prstGeom prst="rect">
            <a:avLst/>
          </a:prstGeom>
        </p:spPr>
        <p:txBody>
          <a:bodyPr/>
          <a:lstStyle>
            <a:lvl1pPr>
              <a:defRPr sz="27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14216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9/27/22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6"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grpSp>
        <p:nvGrpSpPr>
          <p:cNvPr id="17" name="Group 16"/>
          <p:cNvGrpSpPr/>
          <p:nvPr userDrawn="1"/>
        </p:nvGrpSpPr>
        <p:grpSpPr>
          <a:xfrm>
            <a:off x="107504" y="20834"/>
            <a:ext cx="878633" cy="4929617"/>
            <a:chOff x="164975" y="20834"/>
            <a:chExt cx="878633" cy="4929617"/>
          </a:xfrm>
        </p:grpSpPr>
        <p:cxnSp>
          <p:nvCxnSpPr>
            <p:cNvPr id="18" name="Straight Connector 17"/>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2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8852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9/27/22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7"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grpSp>
        <p:nvGrpSpPr>
          <p:cNvPr id="19" name="Group 18"/>
          <p:cNvGrpSpPr/>
          <p:nvPr userDrawn="1"/>
        </p:nvGrpSpPr>
        <p:grpSpPr>
          <a:xfrm>
            <a:off x="107504" y="20834"/>
            <a:ext cx="878633" cy="4929617"/>
            <a:chOff x="164975" y="20834"/>
            <a:chExt cx="878633" cy="4929617"/>
          </a:xfrm>
        </p:grpSpPr>
        <p:cxnSp>
          <p:nvCxnSpPr>
            <p:cNvPr id="20" name="Straight Connector 19"/>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22"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5975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2" descr="S:\F15015_Copernicus\3_Work\330_Work-in-process\SC4_BackgroundMat\Visual_ID\Photos\Climate_change_ThinkstockPhotos-147656737.jpg"/>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0" y="-45910"/>
            <a:ext cx="2350852" cy="522000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userDrawn="1"/>
        </p:nvSpPr>
        <p:spPr>
          <a:xfrm>
            <a:off x="-108520" y="-53200"/>
            <a:ext cx="2483768" cy="5256000"/>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38100"/>
            <a:ext cx="2350852" cy="5256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30E17047-C597-4B34-8FEE-7A0D1EA692A4}" type="datetimeFigureOut">
              <a:rPr lang="en-US" smtClean="0"/>
              <a:t>9/27/22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22"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grpSp>
        <p:nvGrpSpPr>
          <p:cNvPr id="23" name="Group 22"/>
          <p:cNvGrpSpPr/>
          <p:nvPr userDrawn="1"/>
        </p:nvGrpSpPr>
        <p:grpSpPr>
          <a:xfrm>
            <a:off x="107504" y="20834"/>
            <a:ext cx="878633" cy="4929617"/>
            <a:chOff x="164975" y="20834"/>
            <a:chExt cx="87863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2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62605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6" name="Picture 2" descr="S:\F15015_Copernicus\3_Work\330_Work-in-process\SC4_BackgroundMat\Visual_ID\Photos\Climate_change_ThinkstockPhotos-147656737.jpg"/>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0" y="-45910"/>
            <a:ext cx="2350852" cy="522000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userDrawn="1"/>
        </p:nvSpPr>
        <p:spPr>
          <a:xfrm>
            <a:off x="-108520" y="-53200"/>
            <a:ext cx="2483768" cy="525322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38100"/>
            <a:ext cx="2350852" cy="5256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9/27/22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grpSp>
        <p:nvGrpSpPr>
          <p:cNvPr id="22" name="Group 21"/>
          <p:cNvGrpSpPr/>
          <p:nvPr userDrawn="1"/>
        </p:nvGrpSpPr>
        <p:grpSpPr>
          <a:xfrm>
            <a:off x="107504" y="20834"/>
            <a:ext cx="878633" cy="4929617"/>
            <a:chOff x="164975" y="20834"/>
            <a:chExt cx="878633" cy="4929617"/>
          </a:xfrm>
        </p:grpSpPr>
        <p:cxnSp>
          <p:nvCxnSpPr>
            <p:cNvPr id="23" name="Straight Connector 2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25"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59400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30E17047-C597-4B34-8FEE-7A0D1EA692A4}" type="datetimeFigureOut">
              <a:rPr lang="en-US" smtClean="0"/>
              <a:t>9/27/22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11" name="Subtitle 2"/>
          <p:cNvSpPr>
            <a:spLocks noGrp="1"/>
          </p:cNvSpPr>
          <p:nvPr>
            <p:ph type="subTitle" idx="13"/>
          </p:nvPr>
        </p:nvSpPr>
        <p:spPr>
          <a:xfrm>
            <a:off x="2602385" y="3147814"/>
            <a:ext cx="4680520" cy="1152128"/>
          </a:xfrm>
        </p:spPr>
        <p:txBody>
          <a:bodyPr>
            <a:normAutofit/>
          </a:bodyPr>
          <a:lstStyle>
            <a:lvl1pPr marL="0" indent="0" algn="l">
              <a:buNone/>
              <a:defRPr sz="18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val="0"/>
              </a:ext>
            </a:extLst>
          </a:blip>
          <a:srcRect/>
          <a:stretch/>
        </p:blipFill>
        <p:spPr bwMode="auto">
          <a:xfrm>
            <a:off x="-252536" y="1200704"/>
            <a:ext cx="3240360" cy="27166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3"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7" y="4650009"/>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
          <a:stretch/>
        </p:blipFill>
        <p:spPr bwMode="auto">
          <a:xfrm>
            <a:off x="7291388" y="-11267"/>
            <a:ext cx="1852613" cy="516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621855" y="3536429"/>
            <a:ext cx="1440160" cy="261610"/>
          </a:xfrm>
          <a:prstGeom prst="rect">
            <a:avLst/>
          </a:prstGeom>
          <a:noFill/>
        </p:spPr>
        <p:txBody>
          <a:bodyPr wrap="square" rtlCol="0">
            <a:spAutoFit/>
          </a:bodyPr>
          <a:lstStyle/>
          <a:p>
            <a:pPr algn="ctr"/>
            <a:r>
              <a:rPr lang="es-ES" sz="1100" b="0" err="1">
                <a:solidFill>
                  <a:schemeClr val="bg1"/>
                </a:solidFill>
              </a:rPr>
              <a:t>Climate</a:t>
            </a:r>
            <a:r>
              <a:rPr lang="es-ES" sz="1100" b="0" baseline="0">
                <a:solidFill>
                  <a:schemeClr val="bg1"/>
                </a:solidFill>
              </a:rPr>
              <a:t> </a:t>
            </a:r>
            <a:r>
              <a:rPr lang="es-ES" sz="1100" b="0" err="1">
                <a:solidFill>
                  <a:schemeClr val="bg1"/>
                </a:solidFill>
              </a:rPr>
              <a:t>Change</a:t>
            </a:r>
            <a:endParaRPr lang="en-US" sz="1100" b="0">
              <a:solidFill>
                <a:schemeClr val="bg1"/>
              </a:solidFill>
            </a:endParaRPr>
          </a:p>
        </p:txBody>
      </p:sp>
      <p:pic>
        <p:nvPicPr>
          <p:cNvPr id="14" name="Picture 13"/>
          <p:cNvPicPr>
            <a:picLocks noChangeAspect="1"/>
          </p:cNvPicPr>
          <p:nvPr userDrawn="1"/>
        </p:nvPicPr>
        <p:blipFill>
          <a:blip r:embed="rId6">
            <a:biLevel thresh="25000"/>
          </a:blip>
          <a:stretch>
            <a:fillRect/>
          </a:stretch>
        </p:blipFill>
        <p:spPr>
          <a:xfrm>
            <a:off x="2771800" y="4811835"/>
            <a:ext cx="823500" cy="141500"/>
          </a:xfrm>
          <a:prstGeom prst="rect">
            <a:avLst/>
          </a:prstGeom>
        </p:spPr>
      </p:pic>
    </p:spTree>
    <p:extLst>
      <p:ext uri="{BB962C8B-B14F-4D97-AF65-F5344CB8AC3E}">
        <p14:creationId xmlns:p14="http://schemas.microsoft.com/office/powerpoint/2010/main" val="1150758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2" name="Rectangle 21"/>
          <p:cNvSpPr/>
          <p:nvPr userDrawn="1"/>
        </p:nvSpPr>
        <p:spPr>
          <a:xfrm>
            <a:off x="0" y="0"/>
            <a:ext cx="9144000" cy="51840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194"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18"/>
          <a:stretch/>
        </p:blipFill>
        <p:spPr bwMode="auto">
          <a:xfrm>
            <a:off x="7291388" y="-11269"/>
            <a:ext cx="1873569" cy="522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Date Placeholder 3"/>
          <p:cNvSpPr>
            <a:spLocks noGrp="1"/>
          </p:cNvSpPr>
          <p:nvPr>
            <p:ph type="dt" sz="half" idx="10"/>
          </p:nvPr>
        </p:nvSpPr>
        <p:spPr>
          <a:xfrm>
            <a:off x="457200" y="4877495"/>
            <a:ext cx="2133600" cy="273844"/>
          </a:xfrm>
        </p:spPr>
        <p:txBody>
          <a:bodyPr/>
          <a:lstStyle>
            <a:lvl1pPr>
              <a:defRPr>
                <a:solidFill>
                  <a:schemeClr val="bg1">
                    <a:lumMod val="95000"/>
                  </a:schemeClr>
                </a:solidFill>
              </a:defRPr>
            </a:lvl1pPr>
          </a:lstStyle>
          <a:p>
            <a:fld id="{30E17047-C597-4B34-8FEE-7A0D1EA692A4}" type="datetimeFigureOut">
              <a:rPr lang="en-US" smtClean="0"/>
              <a:pPr/>
              <a:t>9/27/22</a:t>
            </a:fld>
            <a:endParaRPr lang="en-US"/>
          </a:p>
        </p:txBody>
      </p:sp>
      <p:sp>
        <p:nvSpPr>
          <p:cNvPr id="5" name="Footer Placeholder 4"/>
          <p:cNvSpPr>
            <a:spLocks noGrp="1"/>
          </p:cNvSpPr>
          <p:nvPr>
            <p:ph type="ftr" sz="quarter" idx="11"/>
          </p:nvPr>
        </p:nvSpPr>
        <p:spPr>
          <a:xfrm>
            <a:off x="3124200" y="4877495"/>
            <a:ext cx="2895600" cy="273844"/>
          </a:xfrm>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a:xfrm>
            <a:off x="6553200" y="4877495"/>
            <a:ext cx="2133600" cy="273844"/>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sp>
        <p:nvSpPr>
          <p:cNvPr id="17" name="TextBox 16"/>
          <p:cNvSpPr txBox="1"/>
          <p:nvPr userDrawn="1"/>
        </p:nvSpPr>
        <p:spPr>
          <a:xfrm>
            <a:off x="621855" y="3536429"/>
            <a:ext cx="1440160" cy="261610"/>
          </a:xfrm>
          <a:prstGeom prst="rect">
            <a:avLst/>
          </a:prstGeom>
          <a:noFill/>
        </p:spPr>
        <p:txBody>
          <a:bodyPr wrap="square" rtlCol="0">
            <a:spAutoFit/>
          </a:bodyPr>
          <a:lstStyle/>
          <a:p>
            <a:pPr algn="ctr"/>
            <a:r>
              <a:rPr lang="es-ES" sz="1100" b="0" err="1">
                <a:solidFill>
                  <a:schemeClr val="bg1"/>
                </a:solidFill>
              </a:rPr>
              <a:t>Climate</a:t>
            </a:r>
            <a:r>
              <a:rPr lang="es-ES" sz="1100" b="0" baseline="0">
                <a:solidFill>
                  <a:schemeClr val="bg1"/>
                </a:solidFill>
              </a:rPr>
              <a:t> </a:t>
            </a:r>
            <a:r>
              <a:rPr lang="es-ES" sz="1100" b="0" err="1">
                <a:solidFill>
                  <a:schemeClr val="bg1"/>
                </a:solidFill>
              </a:rPr>
              <a:t>Change</a:t>
            </a:r>
            <a:endParaRPr lang="en-US" sz="1100" b="0">
              <a:solidFill>
                <a:schemeClr val="bg1"/>
              </a:solidFill>
            </a:endParaRPr>
          </a:p>
        </p:txBody>
      </p:sp>
      <p:pic>
        <p:nvPicPr>
          <p:cNvPr id="3" name="Picture 2" descr="C3Siconwhite copy.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1561" y="1995686"/>
            <a:ext cx="1374927" cy="1439997"/>
          </a:xfrm>
          <a:prstGeom prst="rect">
            <a:avLst/>
          </a:prstGeom>
        </p:spPr>
      </p:pic>
      <p:pic>
        <p:nvPicPr>
          <p:cNvPr id="18" name="Picture 17" descr="Copernicus white.eps"/>
          <p:cNvPicPr>
            <a:picLocks noChangeAspect="1"/>
          </p:cNvPicPr>
          <p:nvPr userDrawn="1"/>
        </p:nvPicPr>
        <p:blipFill rotWithShape="1">
          <a:blip r:embed="rId4" cstate="print">
            <a:extLst>
              <a:ext uri="{28A0092B-C50C-407E-A947-70E740481C1C}">
                <a14:useLocalDpi xmlns:a14="http://schemas.microsoft.com/office/drawing/2010/main" val="0"/>
              </a:ext>
            </a:extLst>
          </a:blip>
          <a:srcRect l="11528" t="29476" r="8802" b="28526"/>
          <a:stretch/>
        </p:blipFill>
        <p:spPr>
          <a:xfrm>
            <a:off x="1547664" y="4522313"/>
            <a:ext cx="868336" cy="324000"/>
          </a:xfrm>
          <a:prstGeom prst="rect">
            <a:avLst/>
          </a:prstGeom>
        </p:spPr>
      </p:pic>
      <p:pic>
        <p:nvPicPr>
          <p:cNvPr id="19" name="Picture 18" descr="logo-ce-horizontal-en-neg-yellow.eps"/>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7544" y="4515967"/>
            <a:ext cx="954504" cy="251989"/>
          </a:xfrm>
          <a:prstGeom prst="rect">
            <a:avLst/>
          </a:prstGeom>
        </p:spPr>
      </p:pic>
      <p:pic>
        <p:nvPicPr>
          <p:cNvPr id="20" name="Picture 19" descr="ECMWF_Master_Logo_CMYK_nostrapNEG.eps"/>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55776" y="4594309"/>
            <a:ext cx="1043108" cy="179996"/>
          </a:xfrm>
          <a:prstGeom prst="rect">
            <a:avLst/>
          </a:prstGeom>
        </p:spPr>
      </p:pic>
      <p:sp>
        <p:nvSpPr>
          <p:cNvPr id="21"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27"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a:t>Title</a:t>
            </a:r>
          </a:p>
        </p:txBody>
      </p:sp>
    </p:spTree>
    <p:extLst>
      <p:ext uri="{BB962C8B-B14F-4D97-AF65-F5344CB8AC3E}">
        <p14:creationId xmlns:p14="http://schemas.microsoft.com/office/powerpoint/2010/main" val="584339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17.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9/27/22</a:t>
            </a:fld>
            <a:endParaRPr lang="en-US"/>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11" name="Picture 10" descr="ECMWF_Master_Logo_CMYK_nostrap (1).eps"/>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646046" y="4545844"/>
            <a:ext cx="1043109" cy="179996"/>
          </a:xfrm>
          <a:prstGeom prst="rect">
            <a:avLst/>
          </a:prstGeom>
        </p:spPr>
      </p:pic>
      <p:pic>
        <p:nvPicPr>
          <p:cNvPr id="12" name="Picture 11" descr="logo-ce-horizontal-en-quadri.eps"/>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292080" y="4427273"/>
            <a:ext cx="1090874" cy="287991"/>
          </a:xfrm>
          <a:prstGeom prst="rect">
            <a:avLst/>
          </a:prstGeom>
        </p:spPr>
      </p:pic>
      <p:pic>
        <p:nvPicPr>
          <p:cNvPr id="8" name="Picture 7">
            <a:extLst>
              <a:ext uri="{FF2B5EF4-FFF2-40B4-BE49-F238E27FC236}">
                <a16:creationId xmlns:a16="http://schemas.microsoft.com/office/drawing/2014/main" id="{9D669698-157A-4759-ABE6-C475993D40D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650207" y="4468580"/>
            <a:ext cx="728585" cy="265585"/>
          </a:xfrm>
          <a:prstGeom prst="rect">
            <a:avLst/>
          </a:prstGeom>
        </p:spPr>
      </p:pic>
      <p:pic>
        <p:nvPicPr>
          <p:cNvPr id="9" name="Picture 8">
            <a:extLst>
              <a:ext uri="{FF2B5EF4-FFF2-40B4-BE49-F238E27FC236}">
                <a16:creationId xmlns:a16="http://schemas.microsoft.com/office/drawing/2014/main" id="{FABB12A8-7A92-4207-AAA1-DBB32FE6FA9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220072" y="4371370"/>
            <a:ext cx="3564030" cy="432628"/>
          </a:xfrm>
          <a:prstGeom prst="rect">
            <a:avLst/>
          </a:prstGeom>
        </p:spPr>
      </p:pic>
    </p:spTree>
    <p:extLst>
      <p:ext uri="{BB962C8B-B14F-4D97-AF65-F5344CB8AC3E}">
        <p14:creationId xmlns:p14="http://schemas.microsoft.com/office/powerpoint/2010/main" val="8536890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Body Level One…"/>
          <p:cNvSpPr txBox="1">
            <a:spLocks noGrp="1"/>
          </p:cNvSpPr>
          <p:nvPr>
            <p:ph type="body" idx="1"/>
          </p:nvPr>
        </p:nvSpPr>
        <p:spPr>
          <a:xfrm>
            <a:off x="942976" y="699542"/>
            <a:ext cx="7743825" cy="3823073"/>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normAutofit/>
          </a:bodyPr>
          <a:lstStyle/>
          <a:p>
            <a:r>
              <a:t>Body Level One</a:t>
            </a:r>
          </a:p>
          <a:p>
            <a:pPr lvl="1"/>
            <a:r>
              <a:t>Body Level Two</a:t>
            </a:r>
          </a:p>
          <a:p>
            <a:pPr lvl="2"/>
            <a:r>
              <a:t>Body Level Three</a:t>
            </a:r>
          </a:p>
          <a:p>
            <a:pPr lvl="3"/>
            <a:r>
              <a:t>Body Level Four</a:t>
            </a:r>
          </a:p>
          <a:p>
            <a:pPr lvl="4"/>
            <a:r>
              <a:t>Body Level Five</a:t>
            </a:r>
          </a:p>
        </p:txBody>
      </p:sp>
      <p:sp>
        <p:nvSpPr>
          <p:cNvPr id="5" name="Title Text"/>
          <p:cNvSpPr txBox="1">
            <a:spLocks noGrp="1"/>
          </p:cNvSpPr>
          <p:nvPr>
            <p:ph type="title"/>
          </p:nvPr>
        </p:nvSpPr>
        <p:spPr>
          <a:xfrm>
            <a:off x="867704" y="235007"/>
            <a:ext cx="7819098" cy="277541"/>
          </a:xfrm>
          <a:prstGeom prst="rect">
            <a:avLst/>
          </a:prstGeom>
          <a:solidFill>
            <a:srgbClr val="941333"/>
          </a:solidFill>
          <a:ln w="12700">
            <a:miter lim="400000"/>
          </a:ln>
          <a:extLst>
            <a:ext uri="{C572A759-6A51-4108-AA02-DFA0A04FC94B}">
              <ma14:wrappingTextBoxFlag xmlns:ma14="http://schemas.microsoft.com/office/mac/drawingml/2011/main" xmlns="" val="1"/>
            </a:ext>
          </a:extLst>
        </p:spPr>
        <p:txBody>
          <a:bodyPr lIns="91423" tIns="91423" rIns="91423" bIns="91423" anchor="ctr">
            <a:normAutofit/>
          </a:bodyPr>
          <a:lstStyle/>
          <a:p>
            <a:r>
              <a:t>Title Text</a:t>
            </a:r>
          </a:p>
        </p:txBody>
      </p:sp>
      <p:grpSp>
        <p:nvGrpSpPr>
          <p:cNvPr id="9" name="Shape 50"/>
          <p:cNvGrpSpPr/>
          <p:nvPr/>
        </p:nvGrpSpPr>
        <p:grpSpPr>
          <a:xfrm>
            <a:off x="107503" y="20829"/>
            <a:ext cx="878636" cy="4929624"/>
            <a:chOff x="0" y="-2"/>
            <a:chExt cx="878634" cy="4929622"/>
          </a:xfrm>
        </p:grpSpPr>
        <p:sp>
          <p:nvSpPr>
            <p:cNvPr id="6" name="Shape 51"/>
            <p:cNvSpPr/>
            <p:nvPr/>
          </p:nvSpPr>
          <p:spPr>
            <a:xfrm flipH="1">
              <a:off x="338634" y="1041185"/>
              <a:ext cx="2" cy="3888435"/>
            </a:xfrm>
            <a:prstGeom prst="line">
              <a:avLst/>
            </a:prstGeom>
            <a:noFill/>
            <a:ln w="31750" cap="flat">
              <a:solidFill>
                <a:srgbClr val="941333">
                  <a:alpha val="80784"/>
                </a:srgbClr>
              </a:solidFill>
              <a:prstDash val="solid"/>
              <a:round/>
            </a:ln>
            <a:effectLst/>
          </p:spPr>
          <p:txBody>
            <a:bodyPr wrap="square" lIns="45718" tIns="45718" rIns="45718" bIns="45718" numCol="1" anchor="t">
              <a:noAutofit/>
            </a:bodyPr>
            <a:lstStyle/>
            <a:p>
              <a:pPr defTabSz="914378" hangingPunct="0"/>
              <a:endParaRPr sz="1400" kern="0">
                <a:solidFill>
                  <a:srgbClr val="000000"/>
                </a:solidFill>
                <a:latin typeface="Arial"/>
                <a:cs typeface="Arial"/>
                <a:sym typeface="Arial"/>
              </a:endParaRPr>
            </a:p>
          </p:txBody>
        </p:sp>
        <p:sp>
          <p:nvSpPr>
            <p:cNvPr id="7" name="Shape 52"/>
            <p:cNvSpPr txBox="1"/>
            <p:nvPr/>
          </p:nvSpPr>
          <p:spPr>
            <a:xfrm>
              <a:off x="0" y="593999"/>
              <a:ext cx="878634" cy="4308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699" tIns="45699" rIns="45699" bIns="45699" numCol="1" anchor="t">
              <a:spAutoFit/>
            </a:bodyPr>
            <a:lstStyle/>
            <a:p>
              <a:pPr defTabSz="914378" hangingPunct="0">
                <a:defRPr sz="1100">
                  <a:solidFill>
                    <a:srgbClr val="941333"/>
                  </a:solidFill>
                  <a:latin typeface="Calibri"/>
                  <a:ea typeface="Calibri"/>
                  <a:cs typeface="Calibri"/>
                  <a:sym typeface="Calibri"/>
                </a:defRPr>
              </a:pPr>
              <a:r>
                <a:rPr sz="1100" kern="0">
                  <a:solidFill>
                    <a:srgbClr val="941333"/>
                  </a:solidFill>
                  <a:latin typeface="Calibri"/>
                  <a:ea typeface="Calibri"/>
                  <a:cs typeface="Calibri"/>
                  <a:sym typeface="Calibri"/>
                </a:rPr>
                <a:t>Climate</a:t>
              </a:r>
            </a:p>
            <a:p>
              <a:pPr defTabSz="914378" hangingPunct="0">
                <a:defRPr sz="1100">
                  <a:solidFill>
                    <a:srgbClr val="941333"/>
                  </a:solidFill>
                  <a:latin typeface="Calibri"/>
                  <a:ea typeface="Calibri"/>
                  <a:cs typeface="Calibri"/>
                  <a:sym typeface="Calibri"/>
                </a:defRPr>
              </a:pPr>
              <a:r>
                <a:rPr sz="1100" kern="0">
                  <a:solidFill>
                    <a:srgbClr val="941333"/>
                  </a:solidFill>
                  <a:latin typeface="Calibri"/>
                  <a:ea typeface="Calibri"/>
                  <a:cs typeface="Calibri"/>
                  <a:sym typeface="Calibri"/>
                </a:rPr>
                <a:t>Change</a:t>
              </a:r>
            </a:p>
          </p:txBody>
        </p:sp>
        <p:pic>
          <p:nvPicPr>
            <p:cNvPr id="8" name="Shape 53" descr="Shape 53"/>
            <p:cNvPicPr>
              <a:picLocks noChangeAspect="1"/>
            </p:cNvPicPr>
            <p:nvPr/>
          </p:nvPicPr>
          <p:blipFill>
            <a:blip r:embed="rId18"/>
            <a:stretch>
              <a:fillRect/>
            </a:stretch>
          </p:blipFill>
          <p:spPr>
            <a:xfrm>
              <a:off x="10270" y="-2"/>
              <a:ext cx="662955" cy="684019"/>
            </a:xfrm>
            <a:prstGeom prst="rect">
              <a:avLst/>
            </a:prstGeom>
            <a:ln w="12700" cap="flat">
              <a:noFill/>
              <a:miter lim="400000"/>
            </a:ln>
            <a:effectLst/>
          </p:spPr>
        </p:pic>
      </p:grpSp>
      <p:sp>
        <p:nvSpPr>
          <p:cNvPr id="10" name="Slide Number"/>
          <p:cNvSpPr txBox="1">
            <a:spLocks noGrp="1"/>
          </p:cNvSpPr>
          <p:nvPr>
            <p:ph type="sldNum" sz="quarter" idx="2"/>
          </p:nvPr>
        </p:nvSpPr>
        <p:spPr>
          <a:xfrm>
            <a:off x="8411769" y="4927209"/>
            <a:ext cx="275033" cy="276956"/>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pPr defTabSz="914378" hangingPunct="0"/>
            <a:fld id="{86CB4B4D-7CA3-9044-876B-883B54F8677D}" type="slidenum">
              <a:rPr lang="it-IT" kern="0" smtClean="0"/>
              <a:pPr defTabSz="914378" hangingPunct="0"/>
              <a:t>‹#›</a:t>
            </a:fld>
            <a:endParaRPr lang="it-IT" kern="0"/>
          </a:p>
        </p:txBody>
      </p:sp>
      <p:pic>
        <p:nvPicPr>
          <p:cNvPr id="12" name="Picture 11">
            <a:extLst>
              <a:ext uri="{FF2B5EF4-FFF2-40B4-BE49-F238E27FC236}">
                <a16:creationId xmlns:a16="http://schemas.microsoft.com/office/drawing/2014/main" id="{F51D4A71-7759-3146-AF02-3085005BE586}"/>
              </a:ext>
            </a:extLst>
          </p:cNvPr>
          <p:cNvPicPr>
            <a:picLocks noChangeAspect="1"/>
          </p:cNvPicPr>
          <p:nvPr userDrawn="1"/>
        </p:nvPicPr>
        <p:blipFill>
          <a:blip r:embed="rId19"/>
          <a:stretch>
            <a:fillRect/>
          </a:stretch>
        </p:blipFill>
        <p:spPr>
          <a:xfrm>
            <a:off x="3060383" y="4572000"/>
            <a:ext cx="5857875" cy="571500"/>
          </a:xfrm>
          <a:prstGeom prst="rect">
            <a:avLst/>
          </a:prstGeom>
        </p:spPr>
      </p:pic>
    </p:spTree>
    <p:extLst>
      <p:ext uri="{BB962C8B-B14F-4D97-AF65-F5344CB8AC3E}">
        <p14:creationId xmlns:p14="http://schemas.microsoft.com/office/powerpoint/2010/main" val="347634788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3" r:id="rId13"/>
    <p:sldLayoutId id="2147483734" r:id="rId14"/>
    <p:sldLayoutId id="2147483735" r:id="rId15"/>
    <p:sldLayoutId id="2147483736" r:id="rId16"/>
  </p:sldLayoutIdLst>
  <p:transition spd="med"/>
  <p:hf hdr="0" ftr="0" dt="0"/>
  <p:txStyles>
    <p:titleStyle>
      <a:lvl1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1pPr>
      <a:lvl2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2pPr>
      <a:lvl3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3pPr>
      <a:lvl4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4pPr>
      <a:lvl5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5pPr>
      <a:lvl6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6pPr>
      <a:lvl7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7pPr>
      <a:lvl8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8pPr>
      <a:lvl9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9pPr>
    </p:titleStyle>
    <p:bodyStyle>
      <a:lvl1pPr marL="342892" marR="0" indent="-215894" algn="l" defTabSz="914378" rtl="0" latinLnBrk="0">
        <a:lnSpc>
          <a:spcPct val="100000"/>
        </a:lnSpc>
        <a:spcBef>
          <a:spcPts val="400"/>
        </a:spcBef>
        <a:spcAft>
          <a:spcPts val="0"/>
        </a:spcAft>
        <a:buClr>
          <a:srgbClr val="000000"/>
        </a:buClr>
        <a:buSzPct val="100000"/>
        <a:buFont typeface="Arial"/>
        <a:buChar char="•"/>
        <a:tabLst/>
        <a:defRPr sz="2000" b="0" i="0" u="none" strike="noStrike" cap="none" spc="0" baseline="0">
          <a:ln>
            <a:noFill/>
          </a:ln>
          <a:solidFill>
            <a:srgbClr val="000000"/>
          </a:solidFill>
          <a:uFillTx/>
          <a:latin typeface="Calibri"/>
          <a:ea typeface="Calibri"/>
          <a:cs typeface="Calibri"/>
          <a:sym typeface="Calibri"/>
        </a:defRPr>
      </a:lvl1pPr>
      <a:lvl2pPr marL="761981" marR="0" indent="-190496" algn="l" defTabSz="914378" rtl="0" latinLnBrk="0">
        <a:lnSpc>
          <a:spcPct val="100000"/>
        </a:lnSpc>
        <a:spcBef>
          <a:spcPts val="400"/>
        </a:spcBef>
        <a:spcAft>
          <a:spcPts val="0"/>
        </a:spcAft>
        <a:buClr>
          <a:srgbClr val="000000"/>
        </a:buClr>
        <a:buSzPct val="100000"/>
        <a:buFont typeface="Arial"/>
        <a:buChar char="–"/>
        <a:tabLst/>
        <a:defRPr sz="2000" b="0" i="0" u="none" strike="noStrike" cap="none" spc="0" baseline="0">
          <a:ln>
            <a:noFill/>
          </a:ln>
          <a:solidFill>
            <a:srgbClr val="000000"/>
          </a:solidFill>
          <a:uFillTx/>
          <a:latin typeface="Calibri"/>
          <a:ea typeface="Calibri"/>
          <a:cs typeface="Calibri"/>
          <a:sym typeface="Calibri"/>
        </a:defRPr>
      </a:lvl2pPr>
      <a:lvl3pPr marL="1174721" marR="0" indent="-158746" algn="l" defTabSz="914378" rtl="0" latinLnBrk="0">
        <a:lnSpc>
          <a:spcPct val="100000"/>
        </a:lnSpc>
        <a:spcBef>
          <a:spcPts val="400"/>
        </a:spcBef>
        <a:spcAft>
          <a:spcPts val="0"/>
        </a:spcAft>
        <a:buClr>
          <a:srgbClr val="000000"/>
        </a:buClr>
        <a:buSzPct val="100000"/>
        <a:buFont typeface="Arial"/>
        <a:buChar char="•"/>
        <a:tabLst/>
        <a:defRPr sz="2000" b="0" i="0" u="none" strike="noStrike" cap="none" spc="0" baseline="0">
          <a:ln>
            <a:noFill/>
          </a:ln>
          <a:solidFill>
            <a:srgbClr val="000000"/>
          </a:solidFill>
          <a:uFillTx/>
          <a:latin typeface="Calibri"/>
          <a:ea typeface="Calibri"/>
          <a:cs typeface="Calibri"/>
          <a:sym typeface="Calibri"/>
        </a:defRPr>
      </a:lvl3pPr>
      <a:lvl4pPr marL="1660028" marR="0" indent="-199565" algn="l" defTabSz="914378" rtl="0" latinLnBrk="0">
        <a:lnSpc>
          <a:spcPct val="100000"/>
        </a:lnSpc>
        <a:spcBef>
          <a:spcPts val="400"/>
        </a:spcBef>
        <a:spcAft>
          <a:spcPts val="0"/>
        </a:spcAft>
        <a:buClr>
          <a:srgbClr val="000000"/>
        </a:buClr>
        <a:buSzPct val="100000"/>
        <a:buFont typeface="Arial"/>
        <a:buChar char="–"/>
        <a:tabLst/>
        <a:defRPr sz="2000" b="0" i="0" u="none" strike="noStrike" cap="none" spc="0" baseline="0">
          <a:ln>
            <a:noFill/>
          </a:ln>
          <a:solidFill>
            <a:srgbClr val="000000"/>
          </a:solidFill>
          <a:uFillTx/>
          <a:latin typeface="Calibri"/>
          <a:ea typeface="Calibri"/>
          <a:cs typeface="Calibri"/>
          <a:sym typeface="Calibri"/>
        </a:defRPr>
      </a:lvl4pPr>
      <a:lvl5pPr marL="2117217" marR="0" indent="-199565" algn="l" defTabSz="914378" rtl="0" latinLnBrk="0">
        <a:lnSpc>
          <a:spcPct val="100000"/>
        </a:lnSpc>
        <a:spcBef>
          <a:spcPts val="400"/>
        </a:spcBef>
        <a:spcAft>
          <a:spcPts val="0"/>
        </a:spcAft>
        <a:buClr>
          <a:srgbClr val="000000"/>
        </a:buClr>
        <a:buSzPct val="100000"/>
        <a:buFont typeface="Arial"/>
        <a:buChar char="»"/>
        <a:tabLst/>
        <a:defRPr sz="2000" b="0" i="0" u="none" strike="noStrike" cap="none" spc="0" baseline="0">
          <a:ln>
            <a:noFill/>
          </a:ln>
          <a:solidFill>
            <a:srgbClr val="000000"/>
          </a:solidFill>
          <a:uFillTx/>
          <a:latin typeface="Calibri"/>
          <a:ea typeface="Calibri"/>
          <a:cs typeface="Calibri"/>
          <a:sym typeface="Calibri"/>
        </a:defRPr>
      </a:lvl5pPr>
      <a:lvl6pPr marL="2514537" marR="0" indent="-101597" algn="l" defTabSz="914378" rtl="0" latinLnBrk="0">
        <a:lnSpc>
          <a:spcPct val="100000"/>
        </a:lnSpc>
        <a:spcBef>
          <a:spcPts val="400"/>
        </a:spcBef>
        <a:spcAft>
          <a:spcPts val="0"/>
        </a:spcAft>
        <a:buClr>
          <a:srgbClr val="000000"/>
        </a:buClr>
        <a:buSzPct val="100000"/>
        <a:buFont typeface="Arial"/>
        <a:buChar char="•"/>
        <a:tabLst/>
        <a:defRPr sz="2000" b="0" i="0" u="none" strike="noStrike" cap="none" spc="0" baseline="0">
          <a:ln>
            <a:noFill/>
          </a:ln>
          <a:solidFill>
            <a:srgbClr val="000000"/>
          </a:solidFill>
          <a:uFillTx/>
          <a:latin typeface="Calibri"/>
          <a:ea typeface="Calibri"/>
          <a:cs typeface="Calibri"/>
          <a:sym typeface="Calibri"/>
        </a:defRPr>
      </a:lvl6pPr>
      <a:lvl7pPr marL="2971726" marR="0" indent="-101597" algn="l" defTabSz="914378" rtl="0" latinLnBrk="0">
        <a:lnSpc>
          <a:spcPct val="100000"/>
        </a:lnSpc>
        <a:spcBef>
          <a:spcPts val="400"/>
        </a:spcBef>
        <a:spcAft>
          <a:spcPts val="0"/>
        </a:spcAft>
        <a:buClr>
          <a:srgbClr val="000000"/>
        </a:buClr>
        <a:buSzPct val="100000"/>
        <a:buFont typeface="Arial"/>
        <a:buChar char="•"/>
        <a:tabLst/>
        <a:defRPr sz="2000" b="0" i="0" u="none" strike="noStrike" cap="none" spc="0" baseline="0">
          <a:ln>
            <a:noFill/>
          </a:ln>
          <a:solidFill>
            <a:srgbClr val="000000"/>
          </a:solidFill>
          <a:uFillTx/>
          <a:latin typeface="Calibri"/>
          <a:ea typeface="Calibri"/>
          <a:cs typeface="Calibri"/>
          <a:sym typeface="Calibri"/>
        </a:defRPr>
      </a:lvl7pPr>
      <a:lvl8pPr marL="3428915" marR="0" indent="-101597" algn="l" defTabSz="914378" rtl="0" latinLnBrk="0">
        <a:lnSpc>
          <a:spcPct val="100000"/>
        </a:lnSpc>
        <a:spcBef>
          <a:spcPts val="400"/>
        </a:spcBef>
        <a:spcAft>
          <a:spcPts val="0"/>
        </a:spcAft>
        <a:buClr>
          <a:srgbClr val="000000"/>
        </a:buClr>
        <a:buSzPct val="100000"/>
        <a:buFont typeface="Arial"/>
        <a:buChar char="•"/>
        <a:tabLst/>
        <a:defRPr sz="2000" b="0" i="0" u="none" strike="noStrike" cap="none" spc="0" baseline="0">
          <a:ln>
            <a:noFill/>
          </a:ln>
          <a:solidFill>
            <a:srgbClr val="000000"/>
          </a:solidFill>
          <a:uFillTx/>
          <a:latin typeface="Calibri"/>
          <a:ea typeface="Calibri"/>
          <a:cs typeface="Calibri"/>
          <a:sym typeface="Calibri"/>
        </a:defRPr>
      </a:lvl8pPr>
      <a:lvl9pPr marL="3886103" marR="0" indent="-101597" algn="l" defTabSz="914378" rtl="0" latinLnBrk="0">
        <a:lnSpc>
          <a:spcPct val="100000"/>
        </a:lnSpc>
        <a:spcBef>
          <a:spcPts val="400"/>
        </a:spcBef>
        <a:spcAft>
          <a:spcPts val="0"/>
        </a:spcAft>
        <a:buClr>
          <a:srgbClr val="000000"/>
        </a:buClr>
        <a:buSzPct val="100000"/>
        <a:buFont typeface="Arial"/>
        <a:buChar char="•"/>
        <a:tabLst/>
        <a:defRPr sz="20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91437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37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37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37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37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37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37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37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37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90B9845-EADB-5D4A-8BED-9FB2553DDF89}"/>
              </a:ext>
            </a:extLst>
          </p:cNvPr>
          <p:cNvSpPr/>
          <p:nvPr userDrawn="1"/>
        </p:nvSpPr>
        <p:spPr>
          <a:xfrm>
            <a:off x="0" y="-1"/>
            <a:ext cx="9144000" cy="703162"/>
          </a:xfrm>
          <a:prstGeom prst="roundRect">
            <a:avLst>
              <a:gd name="adj" fmla="val 0"/>
            </a:avLst>
          </a:prstGeom>
          <a:solidFill>
            <a:srgbClr val="A7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96BCF1CD-AACE-0342-A770-A9F0E7B3AC26}"/>
              </a:ext>
            </a:extLst>
          </p:cNvPr>
          <p:cNvPicPr>
            <a:picLocks noChangeAspect="1"/>
          </p:cNvPicPr>
          <p:nvPr userDrawn="1"/>
        </p:nvPicPr>
        <p:blipFill rotWithShape="1">
          <a:blip r:embed="rId3"/>
          <a:srcRect l="33961" t="8071" r="31110" b="26080"/>
          <a:stretch/>
        </p:blipFill>
        <p:spPr>
          <a:xfrm>
            <a:off x="270964" y="39984"/>
            <a:ext cx="466923" cy="466992"/>
          </a:xfrm>
          <a:prstGeom prst="ellipse">
            <a:avLst/>
          </a:prstGeom>
        </p:spPr>
      </p:pic>
      <p:sp>
        <p:nvSpPr>
          <p:cNvPr id="9" name="TextBox 8">
            <a:extLst>
              <a:ext uri="{FF2B5EF4-FFF2-40B4-BE49-F238E27FC236}">
                <a16:creationId xmlns:a16="http://schemas.microsoft.com/office/drawing/2014/main" id="{D1DFB366-E5C4-8541-877C-143514BCB5C3}"/>
              </a:ext>
            </a:extLst>
          </p:cNvPr>
          <p:cNvSpPr txBox="1"/>
          <p:nvPr userDrawn="1"/>
        </p:nvSpPr>
        <p:spPr>
          <a:xfrm>
            <a:off x="104315" y="481010"/>
            <a:ext cx="800220" cy="207749"/>
          </a:xfrm>
          <a:prstGeom prst="rect">
            <a:avLst/>
          </a:prstGeom>
          <a:noFill/>
        </p:spPr>
        <p:txBody>
          <a:bodyPr wrap="none" rtlCol="0">
            <a:spAutoFit/>
          </a:bodyPr>
          <a:lstStyle/>
          <a:p>
            <a:pPr algn="ctr"/>
            <a:r>
              <a:rPr lang="en-US" sz="750" dirty="0">
                <a:solidFill>
                  <a:schemeClr val="bg1"/>
                </a:solidFill>
              </a:rPr>
              <a:t>Climate Change</a:t>
            </a:r>
          </a:p>
        </p:txBody>
      </p:sp>
      <p:grpSp>
        <p:nvGrpSpPr>
          <p:cNvPr id="10" name="Group 9">
            <a:extLst>
              <a:ext uri="{FF2B5EF4-FFF2-40B4-BE49-F238E27FC236}">
                <a16:creationId xmlns:a16="http://schemas.microsoft.com/office/drawing/2014/main" id="{8F87DCDD-8E44-4A4C-8D8A-0AEBF7AE9FB2}"/>
              </a:ext>
            </a:extLst>
          </p:cNvPr>
          <p:cNvGrpSpPr/>
          <p:nvPr userDrawn="1"/>
        </p:nvGrpSpPr>
        <p:grpSpPr>
          <a:xfrm>
            <a:off x="1" y="4853761"/>
            <a:ext cx="9143999" cy="326951"/>
            <a:chOff x="-5410417" y="6228611"/>
            <a:chExt cx="17602417" cy="629389"/>
          </a:xfrm>
        </p:grpSpPr>
        <p:sp>
          <p:nvSpPr>
            <p:cNvPr id="11" name="Rectangle 10">
              <a:extLst>
                <a:ext uri="{FF2B5EF4-FFF2-40B4-BE49-F238E27FC236}">
                  <a16:creationId xmlns:a16="http://schemas.microsoft.com/office/drawing/2014/main" id="{10BE20E6-8096-9342-917B-D05D37803252}"/>
                </a:ext>
              </a:extLst>
            </p:cNvPr>
            <p:cNvSpPr/>
            <p:nvPr userDrawn="1"/>
          </p:nvSpPr>
          <p:spPr>
            <a:xfrm>
              <a:off x="-5410417" y="6253327"/>
              <a:ext cx="17602417" cy="533378"/>
            </a:xfrm>
            <a:prstGeom prst="rect">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C0405E2D-F13D-C344-8C4F-46276DB5F394}"/>
                </a:ext>
              </a:extLst>
            </p:cNvPr>
            <p:cNvPicPr>
              <a:picLocks noChangeAspect="1"/>
            </p:cNvPicPr>
            <p:nvPr userDrawn="1"/>
          </p:nvPicPr>
          <p:blipFill>
            <a:blip r:embed="rId4"/>
            <a:stretch>
              <a:fillRect/>
            </a:stretch>
          </p:blipFill>
          <p:spPr>
            <a:xfrm>
              <a:off x="10752539" y="6228611"/>
              <a:ext cx="1308100" cy="622300"/>
            </a:xfrm>
            <a:prstGeom prst="rect">
              <a:avLst/>
            </a:prstGeom>
          </p:spPr>
        </p:pic>
        <p:pic>
          <p:nvPicPr>
            <p:cNvPr id="13" name="Picture 12">
              <a:extLst>
                <a:ext uri="{FF2B5EF4-FFF2-40B4-BE49-F238E27FC236}">
                  <a16:creationId xmlns:a16="http://schemas.microsoft.com/office/drawing/2014/main" id="{6FA34CE2-133F-5D4B-9CE6-E7ED24B9B9A0}"/>
                </a:ext>
              </a:extLst>
            </p:cNvPr>
            <p:cNvPicPr>
              <a:picLocks noChangeAspect="1"/>
            </p:cNvPicPr>
            <p:nvPr userDrawn="1"/>
          </p:nvPicPr>
          <p:blipFill>
            <a:blip r:embed="rId5"/>
            <a:stretch>
              <a:fillRect/>
            </a:stretch>
          </p:blipFill>
          <p:spPr>
            <a:xfrm>
              <a:off x="9452828" y="6235700"/>
              <a:ext cx="1308100" cy="622300"/>
            </a:xfrm>
            <a:prstGeom prst="rect">
              <a:avLst/>
            </a:prstGeom>
          </p:spPr>
        </p:pic>
        <p:pic>
          <p:nvPicPr>
            <p:cNvPr id="14" name="Picture 13">
              <a:extLst>
                <a:ext uri="{FF2B5EF4-FFF2-40B4-BE49-F238E27FC236}">
                  <a16:creationId xmlns:a16="http://schemas.microsoft.com/office/drawing/2014/main" id="{CE5B2D6F-B64E-DD48-9BFD-6729658C6103}"/>
                </a:ext>
              </a:extLst>
            </p:cNvPr>
            <p:cNvPicPr>
              <a:picLocks noChangeAspect="1"/>
            </p:cNvPicPr>
            <p:nvPr userDrawn="1"/>
          </p:nvPicPr>
          <p:blipFill>
            <a:blip r:embed="rId6"/>
            <a:stretch>
              <a:fillRect/>
            </a:stretch>
          </p:blipFill>
          <p:spPr>
            <a:xfrm>
              <a:off x="8589246" y="6256737"/>
              <a:ext cx="1121184" cy="533379"/>
            </a:xfrm>
            <a:prstGeom prst="rect">
              <a:avLst/>
            </a:prstGeom>
          </p:spPr>
        </p:pic>
      </p:grpSp>
    </p:spTree>
    <p:extLst>
      <p:ext uri="{BB962C8B-B14F-4D97-AF65-F5344CB8AC3E}">
        <p14:creationId xmlns:p14="http://schemas.microsoft.com/office/powerpoint/2010/main" val="4060220492"/>
      </p:ext>
    </p:extLst>
  </p:cSld>
  <p:clrMap bg1="lt1" tx1="dk1" bg2="lt2" tx2="dk2" accent1="accent1" accent2="accent2" accent3="accent3" accent4="accent4" accent5="accent5" accent6="accent6" hlink="hlink" folHlink="folHlink"/>
  <p:sldLayoutIdLst>
    <p:sldLayoutId id="2147483738"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hyperlink" Target="http://polarmet.osu.edu/ASR/" TargetMode="Externa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chart" Target="../charts/chart2.xml"/><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88.jpe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2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svg"/></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svg"/><Relationship Id="rId2" Type="http://schemas.openxmlformats.org/officeDocument/2006/relationships/image" Target="../media/image121.png"/><Relationship Id="rId1" Type="http://schemas.openxmlformats.org/officeDocument/2006/relationships/slideLayout" Target="../slideLayouts/slideLayout30.xml"/><Relationship Id="rId6" Type="http://schemas.openxmlformats.org/officeDocument/2006/relationships/image" Target="../media/image125.sv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tiff"/><Relationship Id="rId10" Type="http://schemas.openxmlformats.org/officeDocument/2006/relationships/image" Target="../media/image129.svg"/><Relationship Id="rId4" Type="http://schemas.openxmlformats.org/officeDocument/2006/relationships/image" Target="../media/image123.svg"/><Relationship Id="rId9" Type="http://schemas.openxmlformats.org/officeDocument/2006/relationships/image" Target="../media/image128.png"/><Relationship Id="rId14" Type="http://schemas.openxmlformats.org/officeDocument/2006/relationships/image" Target="../media/image133.tiff"/></Relationships>
</file>

<file path=ppt/slides/_rels/slide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36.svg"/><Relationship Id="rId7" Type="http://schemas.openxmlformats.org/officeDocument/2006/relationships/image" Target="../media/image140.svg"/><Relationship Id="rId2" Type="http://schemas.openxmlformats.org/officeDocument/2006/relationships/image" Target="../media/image135.png"/><Relationship Id="rId1" Type="http://schemas.openxmlformats.org/officeDocument/2006/relationships/slideLayout" Target="../slideLayouts/slideLayout30.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s>
</file>

<file path=ppt/slides/_rels/slide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0.xml"/><Relationship Id="rId4" Type="http://schemas.openxmlformats.org/officeDocument/2006/relationships/image" Target="../media/image143.png"/></Relationships>
</file>

<file path=ppt/slides/_rels/slide32.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svg"/><Relationship Id="rId3" Type="http://schemas.openxmlformats.org/officeDocument/2006/relationships/image" Target="../media/image136.svg"/><Relationship Id="rId7" Type="http://schemas.openxmlformats.org/officeDocument/2006/relationships/image" Target="../media/image140.svg"/><Relationship Id="rId12" Type="http://schemas.openxmlformats.org/officeDocument/2006/relationships/image" Target="../media/image150.png"/><Relationship Id="rId2" Type="http://schemas.openxmlformats.org/officeDocument/2006/relationships/image" Target="../media/image135.png"/><Relationship Id="rId1" Type="http://schemas.openxmlformats.org/officeDocument/2006/relationships/slideLayout" Target="../slideLayouts/slideLayout30.xml"/><Relationship Id="rId6" Type="http://schemas.openxmlformats.org/officeDocument/2006/relationships/image" Target="../media/image139.png"/><Relationship Id="rId11" Type="http://schemas.openxmlformats.org/officeDocument/2006/relationships/image" Target="../media/image149.svg"/><Relationship Id="rId5" Type="http://schemas.openxmlformats.org/officeDocument/2006/relationships/image" Target="../media/image145.svg"/><Relationship Id="rId10" Type="http://schemas.openxmlformats.org/officeDocument/2006/relationships/image" Target="../media/image148.png"/><Relationship Id="rId4" Type="http://schemas.openxmlformats.org/officeDocument/2006/relationships/image" Target="../media/image144.png"/><Relationship Id="rId9" Type="http://schemas.openxmlformats.org/officeDocument/2006/relationships/image" Target="../media/image147.svg"/><Relationship Id="rId14" Type="http://schemas.openxmlformats.org/officeDocument/2006/relationships/image" Target="../media/image152.png"/></Relationships>
</file>

<file path=ppt/slides/_rels/slide33.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34.xml.rels><?xml version="1.0" encoding="UTF-8" standalone="yes"?>
<Relationships xmlns="http://schemas.openxmlformats.org/package/2006/relationships"><Relationship Id="rId8" Type="http://schemas.openxmlformats.org/officeDocument/2006/relationships/image" Target="../media/image167.tiff"/><Relationship Id="rId3" Type="http://schemas.openxmlformats.org/officeDocument/2006/relationships/image" Target="../media/image162.tiff"/><Relationship Id="rId7" Type="http://schemas.openxmlformats.org/officeDocument/2006/relationships/image" Target="../media/image166.tiff"/><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65.tiff"/><Relationship Id="rId5" Type="http://schemas.openxmlformats.org/officeDocument/2006/relationships/image" Target="../media/image164.tiff"/><Relationship Id="rId4" Type="http://schemas.openxmlformats.org/officeDocument/2006/relationships/image" Target="../media/image163.tiff"/></Relationships>
</file>

<file path=ppt/slides/_rels/slide4.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a:xfrm>
            <a:off x="2339752" y="3003798"/>
            <a:ext cx="4752528" cy="1224136"/>
          </a:xfrm>
        </p:spPr>
        <p:txBody>
          <a:bodyPr vert="horz" lIns="91440" tIns="45720" rIns="91440" bIns="45720" rtlCol="0" anchor="t">
            <a:normAutofit/>
          </a:bodyPr>
          <a:lstStyle/>
          <a:p>
            <a:r>
              <a:rPr lang="en-US" sz="1900" dirty="0"/>
              <a:t>Carlo </a:t>
            </a:r>
            <a:r>
              <a:rPr lang="en-US" sz="1900" dirty="0" err="1"/>
              <a:t>Buontempo</a:t>
            </a:r>
            <a:endParaRPr lang="en-US" sz="1900" dirty="0"/>
          </a:p>
          <a:p>
            <a:endParaRPr lang="en-US" sz="1500" dirty="0"/>
          </a:p>
          <a:p>
            <a:r>
              <a:rPr lang="en-US" sz="1600" dirty="0"/>
              <a:t>C3S, ECMWF</a:t>
            </a:r>
            <a:endParaRPr lang="en-US" sz="1500" dirty="0"/>
          </a:p>
          <a:p>
            <a:endParaRPr lang="en-US" sz="1500" dirty="0"/>
          </a:p>
          <a:p>
            <a:endParaRPr lang="en-US" sz="1600" dirty="0"/>
          </a:p>
        </p:txBody>
      </p:sp>
      <p:sp>
        <p:nvSpPr>
          <p:cNvPr id="3" name="Content Placeholder 2"/>
          <p:cNvSpPr>
            <a:spLocks noGrp="1"/>
          </p:cNvSpPr>
          <p:nvPr>
            <p:ph idx="1"/>
          </p:nvPr>
        </p:nvSpPr>
        <p:spPr>
          <a:xfrm>
            <a:off x="2195736" y="1491631"/>
            <a:ext cx="4752528" cy="720080"/>
          </a:xfrm>
        </p:spPr>
        <p:txBody>
          <a:bodyPr vert="horz" lIns="91440" tIns="45720" rIns="91440" bIns="45720" rtlCol="0" anchor="t">
            <a:normAutofit fontScale="25000" lnSpcReduction="20000"/>
          </a:bodyPr>
          <a:lstStyle/>
          <a:p>
            <a:r>
              <a:rPr lang="en-GB" sz="8600"/>
              <a:t>Copernicus Climate Change Service</a:t>
            </a:r>
          </a:p>
          <a:p>
            <a:endParaRPr lang="en-GB" b="1"/>
          </a:p>
          <a:p>
            <a:endParaRPr lang="en-GB" b="1"/>
          </a:p>
        </p:txBody>
      </p:sp>
    </p:spTree>
    <p:extLst>
      <p:ext uri="{BB962C8B-B14F-4D97-AF65-F5344CB8AC3E}">
        <p14:creationId xmlns:p14="http://schemas.microsoft.com/office/powerpoint/2010/main" val="2696127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BB492D-C283-CC48-995E-9A75CB24950B}"/>
              </a:ext>
            </a:extLst>
          </p:cNvPr>
          <p:cNvSpPr>
            <a:spLocks noGrp="1"/>
          </p:cNvSpPr>
          <p:nvPr>
            <p:ph type="title"/>
          </p:nvPr>
        </p:nvSpPr>
        <p:spPr/>
        <p:txBody>
          <a:bodyPr>
            <a:noAutofit/>
          </a:bodyPr>
          <a:lstStyle/>
          <a:p>
            <a:r>
              <a:rPr lang="en-US" b="1" spc="0">
                <a:latin typeface="Calibri Light" panose="020F0302020204030204" pitchFamily="34" charset="0"/>
                <a:cs typeface="Calibri Light" panose="020F0302020204030204" pitchFamily="34" charset="0"/>
              </a:rPr>
              <a:t>Improving our understanding of the Earth system</a:t>
            </a:r>
          </a:p>
        </p:txBody>
      </p:sp>
      <p:pic>
        <p:nvPicPr>
          <p:cNvPr id="8" name="Picture 7" descr="A screenshot of a computer&#10;&#10;Description automatically generated with medium confidence">
            <a:extLst>
              <a:ext uri="{FF2B5EF4-FFF2-40B4-BE49-F238E27FC236}">
                <a16:creationId xmlns:a16="http://schemas.microsoft.com/office/drawing/2014/main" id="{C514402C-692F-A841-880A-BDBEA66F3763}"/>
              </a:ext>
            </a:extLst>
          </p:cNvPr>
          <p:cNvPicPr>
            <a:picLocks noChangeAspect="1"/>
          </p:cNvPicPr>
          <p:nvPr/>
        </p:nvPicPr>
        <p:blipFill>
          <a:blip r:embed="rId3"/>
          <a:stretch>
            <a:fillRect/>
          </a:stretch>
        </p:blipFill>
        <p:spPr>
          <a:xfrm>
            <a:off x="867704" y="495205"/>
            <a:ext cx="8276296" cy="4639505"/>
          </a:xfrm>
          <a:prstGeom prst="rect">
            <a:avLst/>
          </a:prstGeom>
        </p:spPr>
      </p:pic>
      <p:sp>
        <p:nvSpPr>
          <p:cNvPr id="2" name="Slide Number Placeholder 1">
            <a:extLst>
              <a:ext uri="{FF2B5EF4-FFF2-40B4-BE49-F238E27FC236}">
                <a16:creationId xmlns:a16="http://schemas.microsoft.com/office/drawing/2014/main" id="{275E079C-C893-DD47-A94A-402048CD37B0}"/>
              </a:ext>
            </a:extLst>
          </p:cNvPr>
          <p:cNvSpPr>
            <a:spLocks noGrp="1"/>
          </p:cNvSpPr>
          <p:nvPr>
            <p:ph type="sldNum" sz="quarter" idx="2"/>
          </p:nvPr>
        </p:nvSpPr>
        <p:spPr>
          <a:xfrm>
            <a:off x="11249661" y="6584992"/>
            <a:ext cx="332741" cy="338512"/>
          </a:xfrm>
          <a:prstGeom prst="rect">
            <a:avLst/>
          </a:prstGeom>
          <a:ln w="12700">
            <a:miter lim="400000"/>
          </a:ln>
        </p:spPr>
        <p:txBody>
          <a:bodyPr wrap="none" lIns="45699" tIns="45699" rIns="45699" bIns="45699" anchor="ctr">
            <a:spAutoFit/>
          </a:bodyPr>
          <a:lstStyle>
            <a:defPPr>
              <a:defRPr lang="en-US"/>
            </a:defPPr>
            <a:lvl1pPr marL="0" algn="r" defTabSz="914400" rtl="0" eaLnBrk="1" latinLnBrk="0" hangingPunct="1">
              <a:defRPr sz="1600" kern="1200">
                <a:solidFill>
                  <a:srgbClr val="888888"/>
                </a:solidFill>
                <a:latin typeface="Calibri"/>
                <a:ea typeface="Calibri"/>
                <a:cs typeface="Calibri"/>
                <a:sym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DE" smtClean="0"/>
              <a:pPr/>
              <a:t>10</a:t>
            </a:fld>
            <a:endParaRPr lang="en-GB"/>
          </a:p>
        </p:txBody>
      </p:sp>
    </p:spTree>
    <p:extLst>
      <p:ext uri="{BB962C8B-B14F-4D97-AF65-F5344CB8AC3E}">
        <p14:creationId xmlns:p14="http://schemas.microsoft.com/office/powerpoint/2010/main" val="1817814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ext&#10;&#10;Description automatically generated">
            <a:extLst>
              <a:ext uri="{FF2B5EF4-FFF2-40B4-BE49-F238E27FC236}">
                <a16:creationId xmlns:a16="http://schemas.microsoft.com/office/drawing/2014/main" id="{1FF7EBD4-A6E9-A045-89E8-D40DCDF57977}"/>
              </a:ext>
            </a:extLst>
          </p:cNvPr>
          <p:cNvPicPr>
            <a:picLocks noChangeAspect="1"/>
          </p:cNvPicPr>
          <p:nvPr/>
        </p:nvPicPr>
        <p:blipFill>
          <a:blip r:embed="rId3"/>
          <a:stretch>
            <a:fillRect/>
          </a:stretch>
        </p:blipFill>
        <p:spPr>
          <a:xfrm>
            <a:off x="5244220" y="573358"/>
            <a:ext cx="3727888" cy="1649819"/>
          </a:xfrm>
          <a:prstGeom prst="rect">
            <a:avLst/>
          </a:prstGeom>
        </p:spPr>
      </p:pic>
      <p:sp>
        <p:nvSpPr>
          <p:cNvPr id="14" name="TextBox 13">
            <a:extLst>
              <a:ext uri="{FF2B5EF4-FFF2-40B4-BE49-F238E27FC236}">
                <a16:creationId xmlns:a16="http://schemas.microsoft.com/office/drawing/2014/main" id="{B3369C3E-F388-BE4C-B5A1-C3B3C51133F2}"/>
              </a:ext>
            </a:extLst>
          </p:cNvPr>
          <p:cNvSpPr txBox="1"/>
          <p:nvPr/>
        </p:nvSpPr>
        <p:spPr>
          <a:xfrm>
            <a:off x="867704" y="655841"/>
            <a:ext cx="4342571" cy="4016484"/>
          </a:xfrm>
          <a:prstGeom prst="rect">
            <a:avLst/>
          </a:prstGeom>
          <a:noFill/>
        </p:spPr>
        <p:txBody>
          <a:bodyPr wrap="square" lIns="68580" tIns="34290" rIns="68580" bIns="34290" anchor="t">
            <a:spAutoFit/>
          </a:bodyPr>
          <a:lstStyle/>
          <a:p>
            <a:pPr defTabSz="914378"/>
            <a:r>
              <a:rPr lang="en-US" sz="1350" b="1">
                <a:solidFill>
                  <a:srgbClr val="444444"/>
                </a:solidFill>
                <a:latin typeface="Calibri" panose="020F0502020204030204" pitchFamily="34" charset="0"/>
                <a:cs typeface="Calibri" panose="020F0502020204030204" pitchFamily="34" charset="0"/>
              </a:rPr>
              <a:t>New in-situ products available:</a:t>
            </a:r>
          </a:p>
          <a:p>
            <a:pPr marL="214313" indent="-214313" defTabSz="914378">
              <a:buFont typeface="Arial" panose="020B0604020202020204" pitchFamily="34" charset="0"/>
              <a:buChar char="•"/>
            </a:pPr>
            <a:r>
              <a:rPr lang="en-US" sz="1200">
                <a:solidFill>
                  <a:srgbClr val="444444"/>
                </a:solidFill>
                <a:latin typeface="Calibri" panose="020F0502020204030204" pitchFamily="34" charset="0"/>
                <a:cs typeface="Calibri" panose="020F0502020204030204" pitchFamily="34" charset="0"/>
              </a:rPr>
              <a:t>Temperature, RH and wind profiles - GRUAN reference network</a:t>
            </a:r>
          </a:p>
          <a:p>
            <a:pPr marL="214313" indent="-214313" defTabSz="914378">
              <a:buFont typeface="Arial" panose="020B0604020202020204" pitchFamily="34" charset="0"/>
              <a:buChar char="•"/>
            </a:pPr>
            <a:endParaRPr lang="en-US" sz="1200">
              <a:solidFill>
                <a:srgbClr val="444444"/>
              </a:solidFill>
              <a:latin typeface="Calibri" panose="020F0502020204030204" pitchFamily="34" charset="0"/>
              <a:cs typeface="Calibri" panose="020F0502020204030204" pitchFamily="34" charset="0"/>
            </a:endParaRPr>
          </a:p>
          <a:p>
            <a:pPr marL="214313" indent="-214313" defTabSz="914378">
              <a:buFont typeface="Arial" panose="020B0604020202020204" pitchFamily="34" charset="0"/>
              <a:buChar char="•"/>
            </a:pPr>
            <a:r>
              <a:rPr lang="en-US" sz="1200">
                <a:solidFill>
                  <a:srgbClr val="444444"/>
                </a:solidFill>
                <a:latin typeface="Calibri" panose="020F0502020204030204" pitchFamily="34" charset="0"/>
                <a:cs typeface="Calibri" panose="020F0502020204030204" pitchFamily="34" charset="0"/>
              </a:rPr>
              <a:t>In situ total column ozone and ozone soundings from the World Ozone and Ultraviolet Radiation Data Centre.</a:t>
            </a:r>
          </a:p>
          <a:p>
            <a:pPr marL="214313" indent="-214313" defTabSz="914378">
              <a:buFont typeface="Arial" panose="020B0604020202020204" pitchFamily="34" charset="0"/>
              <a:buChar char="•"/>
            </a:pPr>
            <a:endParaRPr lang="en-US" sz="1200">
              <a:solidFill>
                <a:srgbClr val="444444"/>
              </a:solidFill>
              <a:latin typeface="Calibri" panose="020F0502020204030204" pitchFamily="34" charset="0"/>
              <a:cs typeface="Calibri" panose="020F0502020204030204" pitchFamily="34" charset="0"/>
            </a:endParaRPr>
          </a:p>
          <a:p>
            <a:pPr marL="214313" indent="-214313" defTabSz="914378">
              <a:buFont typeface="Arial" panose="020B0604020202020204" pitchFamily="34" charset="0"/>
              <a:buChar char="•"/>
            </a:pPr>
            <a:r>
              <a:rPr lang="en-US" sz="1200">
                <a:solidFill>
                  <a:srgbClr val="444444"/>
                </a:solidFill>
                <a:latin typeface="Calibri" panose="020F0502020204030204" pitchFamily="34" charset="0"/>
                <a:cs typeface="Calibri" panose="020F0502020204030204" pitchFamily="34" charset="0"/>
              </a:rPr>
              <a:t>Integrated Global </a:t>
            </a:r>
            <a:r>
              <a:rPr lang="en-US" sz="1200" err="1">
                <a:solidFill>
                  <a:srgbClr val="444444"/>
                </a:solidFill>
                <a:latin typeface="Calibri" panose="020F0502020204030204" pitchFamily="34" charset="0"/>
                <a:cs typeface="Calibri" panose="020F0502020204030204" pitchFamily="34" charset="0"/>
              </a:rPr>
              <a:t>Radiosounding</a:t>
            </a:r>
            <a:r>
              <a:rPr lang="en-US" sz="1200">
                <a:solidFill>
                  <a:srgbClr val="444444"/>
                </a:solidFill>
                <a:latin typeface="Calibri" panose="020F0502020204030204" pitchFamily="34" charset="0"/>
                <a:cs typeface="Calibri" panose="020F0502020204030204" pitchFamily="34" charset="0"/>
              </a:rPr>
              <a:t> Archive</a:t>
            </a:r>
          </a:p>
          <a:p>
            <a:pPr marL="214313" indent="-214313" defTabSz="914378">
              <a:buFont typeface="Arial" panose="020B0604020202020204" pitchFamily="34" charset="0"/>
              <a:buChar char="•"/>
            </a:pPr>
            <a:endParaRPr lang="en-US" sz="1200">
              <a:solidFill>
                <a:srgbClr val="444444"/>
              </a:solidFill>
              <a:latin typeface="Calibri" panose="020F0502020204030204" pitchFamily="34" charset="0"/>
              <a:cs typeface="Calibri" panose="020F0502020204030204" pitchFamily="34" charset="0"/>
            </a:endParaRPr>
          </a:p>
          <a:p>
            <a:pPr marL="214313" indent="-214313" defTabSz="914378">
              <a:buFont typeface="Arial" panose="020B0604020202020204" pitchFamily="34" charset="0"/>
              <a:buChar char="•"/>
            </a:pPr>
            <a:r>
              <a:rPr lang="en-US" sz="1200">
                <a:solidFill>
                  <a:srgbClr val="444444"/>
                </a:solidFill>
                <a:latin typeface="Calibri" panose="020F0502020204030204" pitchFamily="34" charset="0"/>
                <a:cs typeface="Calibri" panose="020F0502020204030204" pitchFamily="34" charset="0"/>
              </a:rPr>
              <a:t>Global Land &amp; Marine Observations Database: surface atmospheric variables from comprehensive in-situ observations</a:t>
            </a:r>
          </a:p>
          <a:p>
            <a:pPr marL="214313" indent="-214313" defTabSz="914378">
              <a:buFont typeface="Arial" panose="020B0604020202020204" pitchFamily="34" charset="0"/>
              <a:buChar char="•"/>
            </a:pPr>
            <a:endParaRPr lang="en-US" sz="1200">
              <a:solidFill>
                <a:srgbClr val="444444"/>
              </a:solidFill>
              <a:latin typeface="Calibri" panose="020F0502020204030204" pitchFamily="34" charset="0"/>
              <a:cs typeface="Calibri" panose="020F0502020204030204" pitchFamily="34" charset="0"/>
            </a:endParaRPr>
          </a:p>
          <a:p>
            <a:pPr marL="214313" indent="-214313" defTabSz="914378">
              <a:buFont typeface="Arial" panose="020B0604020202020204" pitchFamily="34" charset="0"/>
              <a:buChar char="•"/>
            </a:pPr>
            <a:r>
              <a:rPr lang="en-US" sz="1200">
                <a:solidFill>
                  <a:srgbClr val="444444"/>
                </a:solidFill>
                <a:latin typeface="Calibri" panose="020F0502020204030204" pitchFamily="34" charset="0"/>
                <a:cs typeface="Calibri" panose="020F0502020204030204" pitchFamily="34" charset="0"/>
              </a:rPr>
              <a:t>E-OBS: 8 gridded, daily variables from 1950 to the present, derived from European station observations</a:t>
            </a:r>
          </a:p>
          <a:p>
            <a:pPr marL="214313" indent="-214313" defTabSz="914378">
              <a:buFont typeface="Arial" panose="020B0604020202020204" pitchFamily="34" charset="0"/>
              <a:buChar char="•"/>
            </a:pPr>
            <a:endParaRPr lang="en-US" sz="1200">
              <a:solidFill>
                <a:srgbClr val="444444"/>
              </a:solidFill>
              <a:latin typeface="Calibri" panose="020F0502020204030204" pitchFamily="34" charset="0"/>
              <a:cs typeface="Calibri" panose="020F0502020204030204" pitchFamily="34" charset="0"/>
            </a:endParaRPr>
          </a:p>
          <a:p>
            <a:pPr marL="214313" indent="-214313" defTabSz="914378">
              <a:buFont typeface="Arial" panose="020B0604020202020204" pitchFamily="34" charset="0"/>
              <a:buChar char="•"/>
            </a:pPr>
            <a:r>
              <a:rPr lang="en-US" sz="1200">
                <a:solidFill>
                  <a:srgbClr val="444444"/>
                </a:solidFill>
                <a:latin typeface="Calibri" panose="020F0502020204030204" pitchFamily="34" charset="0"/>
                <a:cs typeface="Calibri" panose="020F0502020204030204" pitchFamily="34" charset="0"/>
              </a:rPr>
              <a:t>Regional networks: </a:t>
            </a:r>
          </a:p>
          <a:p>
            <a:pPr marL="557213" lvl="1" indent="-214313" defTabSz="914378">
              <a:buFont typeface="Arial" panose="020B0604020202020204" pitchFamily="34" charset="0"/>
              <a:buChar char="•"/>
            </a:pPr>
            <a:r>
              <a:rPr lang="en-US" sz="1200">
                <a:solidFill>
                  <a:srgbClr val="444444"/>
                </a:solidFill>
                <a:latin typeface="Calibri" panose="020F0502020204030204" pitchFamily="34" charset="0"/>
                <a:cs typeface="Calibri" panose="020F0502020204030204" pitchFamily="34" charset="0"/>
              </a:rPr>
              <a:t>NGCD: Nordic gridded, daily temperature and precipitation data from 1971 to present derived from in-situ observations.</a:t>
            </a:r>
          </a:p>
          <a:p>
            <a:pPr marL="557213" lvl="1" indent="-214313" defTabSz="914378">
              <a:buFont typeface="Arial" panose="020B0604020202020204" pitchFamily="34" charset="0"/>
              <a:buChar char="•"/>
            </a:pPr>
            <a:r>
              <a:rPr lang="en-US" sz="1200" err="1">
                <a:solidFill>
                  <a:srgbClr val="444444"/>
                </a:solidFill>
                <a:latin typeface="Calibri" panose="020F0502020204030204" pitchFamily="34" charset="0"/>
                <a:cs typeface="Calibri" panose="020F0502020204030204" pitchFamily="34" charset="0"/>
              </a:rPr>
              <a:t>LAPrec</a:t>
            </a:r>
            <a:r>
              <a:rPr lang="en-US" sz="1200">
                <a:solidFill>
                  <a:srgbClr val="444444"/>
                </a:solidFill>
                <a:latin typeface="Calibri" panose="020F0502020204030204" pitchFamily="34" charset="0"/>
                <a:cs typeface="Calibri" panose="020F0502020204030204" pitchFamily="34" charset="0"/>
              </a:rPr>
              <a:t>: gridded, monthly precipitation from 1871 and 1901, from Alpine stations.</a:t>
            </a:r>
          </a:p>
          <a:p>
            <a:pPr defTabSz="914378"/>
            <a:endParaRPr lang="en-GB" sz="1500">
              <a:solidFill>
                <a:prstClr val="black"/>
              </a:solidFill>
              <a:latin typeface="Calibri" panose="020F0502020204030204" pitchFamily="34" charset="0"/>
              <a:cs typeface="Calibri" panose="020F0502020204030204" pitchFamily="34" charset="0"/>
            </a:endParaRPr>
          </a:p>
        </p:txBody>
      </p:sp>
      <p:sp>
        <p:nvSpPr>
          <p:cNvPr id="11" name="Title 10">
            <a:extLst>
              <a:ext uri="{FF2B5EF4-FFF2-40B4-BE49-F238E27FC236}">
                <a16:creationId xmlns:a16="http://schemas.microsoft.com/office/drawing/2014/main" id="{C8604D21-A8F5-1845-BC1F-C7DA7CDA3C38}"/>
              </a:ext>
            </a:extLst>
          </p:cNvPr>
          <p:cNvSpPr>
            <a:spLocks noGrp="1"/>
          </p:cNvSpPr>
          <p:nvPr>
            <p:ph type="title"/>
          </p:nvPr>
        </p:nvSpPr>
        <p:spPr/>
        <p:txBody>
          <a:bodyPr>
            <a:noAutofit/>
          </a:bodyPr>
          <a:lstStyle/>
          <a:p>
            <a:r>
              <a:rPr lang="en-US" sz="1455" spc="0">
                <a:latin typeface="Calibri" panose="020F0502020204030204" pitchFamily="34" charset="0"/>
                <a:cs typeface="Calibri" panose="020F0502020204030204" pitchFamily="34" charset="0"/>
              </a:rPr>
              <a:t>Observations and data rescue  </a:t>
            </a:r>
          </a:p>
        </p:txBody>
      </p:sp>
      <p:sp>
        <p:nvSpPr>
          <p:cNvPr id="2" name="TextBox 1">
            <a:extLst>
              <a:ext uri="{FF2B5EF4-FFF2-40B4-BE49-F238E27FC236}">
                <a16:creationId xmlns:a16="http://schemas.microsoft.com/office/drawing/2014/main" id="{0EE9F124-E310-A24A-AADF-68E3E400D0B9}"/>
              </a:ext>
            </a:extLst>
          </p:cNvPr>
          <p:cNvSpPr txBox="1"/>
          <p:nvPr/>
        </p:nvSpPr>
        <p:spPr>
          <a:xfrm>
            <a:off x="1151878" y="2707312"/>
            <a:ext cx="372862" cy="300082"/>
          </a:xfrm>
          <a:prstGeom prst="rect">
            <a:avLst/>
          </a:prstGeom>
          <a:noFill/>
        </p:spPr>
        <p:txBody>
          <a:bodyPr wrap="square" rtlCol="0">
            <a:spAutoFit/>
          </a:bodyPr>
          <a:lstStyle/>
          <a:p>
            <a:endParaRPr lang="en-US" sz="1350"/>
          </a:p>
        </p:txBody>
      </p:sp>
      <p:pic>
        <p:nvPicPr>
          <p:cNvPr id="8" name="Picture 7" descr="Scatter chart, qr code&#10;&#10;Description automatically generated">
            <a:extLst>
              <a:ext uri="{FF2B5EF4-FFF2-40B4-BE49-F238E27FC236}">
                <a16:creationId xmlns:a16="http://schemas.microsoft.com/office/drawing/2014/main" id="{3E98CE43-0AC1-D64C-B56B-5482D41A8208}"/>
              </a:ext>
            </a:extLst>
          </p:cNvPr>
          <p:cNvPicPr>
            <a:picLocks noChangeAspect="1"/>
          </p:cNvPicPr>
          <p:nvPr/>
        </p:nvPicPr>
        <p:blipFill>
          <a:blip r:embed="rId4"/>
          <a:stretch>
            <a:fillRect/>
          </a:stretch>
        </p:blipFill>
        <p:spPr>
          <a:xfrm>
            <a:off x="8627944" y="-3508"/>
            <a:ext cx="516056" cy="516056"/>
          </a:xfrm>
          <a:prstGeom prst="rect">
            <a:avLst/>
          </a:prstGeom>
        </p:spPr>
      </p:pic>
      <p:cxnSp>
        <p:nvCxnSpPr>
          <p:cNvPr id="12" name="Straight Arrow Connector 11">
            <a:extLst>
              <a:ext uri="{FF2B5EF4-FFF2-40B4-BE49-F238E27FC236}">
                <a16:creationId xmlns:a16="http://schemas.microsoft.com/office/drawing/2014/main" id="{3F337426-5E49-DA42-92DA-AA6AA5DC212A}"/>
              </a:ext>
            </a:extLst>
          </p:cNvPr>
          <p:cNvCxnSpPr>
            <a:cxnSpLocks/>
          </p:cNvCxnSpPr>
          <p:nvPr/>
        </p:nvCxnSpPr>
        <p:spPr>
          <a:xfrm>
            <a:off x="8084712" y="125892"/>
            <a:ext cx="513000" cy="0"/>
          </a:xfrm>
          <a:prstGeom prst="straightConnector1">
            <a:avLst/>
          </a:prstGeom>
          <a:noFill/>
          <a:ln w="69850" cap="flat">
            <a:solidFill>
              <a:schemeClr val="accent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5" name="Slide Number Placeholder 4">
            <a:extLst>
              <a:ext uri="{FF2B5EF4-FFF2-40B4-BE49-F238E27FC236}">
                <a16:creationId xmlns:a16="http://schemas.microsoft.com/office/drawing/2014/main" id="{49647147-3679-4B41-A5F1-F91413EB5A58}"/>
              </a:ext>
            </a:extLst>
          </p:cNvPr>
          <p:cNvSpPr>
            <a:spLocks noGrp="1"/>
          </p:cNvSpPr>
          <p:nvPr>
            <p:ph type="sldNum" sz="quarter" idx="2"/>
          </p:nvPr>
        </p:nvSpPr>
        <p:spPr>
          <a:xfrm>
            <a:off x="11249661" y="6584992"/>
            <a:ext cx="332741" cy="338512"/>
          </a:xfrm>
          <a:prstGeom prst="rect">
            <a:avLst/>
          </a:prstGeom>
          <a:ln w="12700">
            <a:miter lim="400000"/>
          </a:ln>
        </p:spPr>
        <p:txBody>
          <a:bodyPr wrap="none" lIns="45699" tIns="45699" rIns="45699" bIns="45699" anchor="ctr">
            <a:spAutoFit/>
          </a:bodyPr>
          <a:lstStyle>
            <a:defPPr>
              <a:defRPr lang="en-US"/>
            </a:defPPr>
            <a:lvl1pPr marL="0" algn="r" defTabSz="914400" rtl="0" eaLnBrk="1" latinLnBrk="0" hangingPunct="1">
              <a:defRPr sz="1600" kern="1200">
                <a:solidFill>
                  <a:srgbClr val="888888"/>
                </a:solidFill>
                <a:latin typeface="Calibri"/>
                <a:ea typeface="Calibri"/>
                <a:cs typeface="Calibri"/>
                <a:sym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GB" smtClean="0"/>
              <a:pPr/>
              <a:t>11</a:t>
            </a:fld>
            <a:endParaRPr lang="en-GB"/>
          </a:p>
        </p:txBody>
      </p:sp>
      <p:pic>
        <p:nvPicPr>
          <p:cNvPr id="30" name="Picture 29" descr="Graphical user interface, application&#10;&#10;Description automatically generated">
            <a:extLst>
              <a:ext uri="{FF2B5EF4-FFF2-40B4-BE49-F238E27FC236}">
                <a16:creationId xmlns:a16="http://schemas.microsoft.com/office/drawing/2014/main" id="{B816561F-11BD-6C41-A74E-E4F3EF2EAB79}"/>
              </a:ext>
            </a:extLst>
          </p:cNvPr>
          <p:cNvPicPr>
            <a:picLocks noChangeAspect="1"/>
          </p:cNvPicPr>
          <p:nvPr/>
        </p:nvPicPr>
        <p:blipFill>
          <a:blip r:embed="rId5"/>
          <a:stretch>
            <a:fillRect/>
          </a:stretch>
        </p:blipFill>
        <p:spPr>
          <a:xfrm>
            <a:off x="5252783" y="832981"/>
            <a:ext cx="3753269" cy="1171958"/>
          </a:xfrm>
          <a:prstGeom prst="rect">
            <a:avLst/>
          </a:prstGeom>
        </p:spPr>
      </p:pic>
      <p:pic>
        <p:nvPicPr>
          <p:cNvPr id="32" name="Picture 31" descr="Graphical user interface, text, application&#10;&#10;Description automatically generated">
            <a:extLst>
              <a:ext uri="{FF2B5EF4-FFF2-40B4-BE49-F238E27FC236}">
                <a16:creationId xmlns:a16="http://schemas.microsoft.com/office/drawing/2014/main" id="{B9487BD4-8F19-AE4F-B76A-290A13B5CE57}"/>
              </a:ext>
            </a:extLst>
          </p:cNvPr>
          <p:cNvPicPr>
            <a:picLocks noChangeAspect="1"/>
          </p:cNvPicPr>
          <p:nvPr/>
        </p:nvPicPr>
        <p:blipFill>
          <a:blip r:embed="rId6"/>
          <a:stretch>
            <a:fillRect/>
          </a:stretch>
        </p:blipFill>
        <p:spPr>
          <a:xfrm>
            <a:off x="5261347" y="1072091"/>
            <a:ext cx="3753269" cy="1238344"/>
          </a:xfrm>
          <a:prstGeom prst="rect">
            <a:avLst/>
          </a:prstGeom>
        </p:spPr>
      </p:pic>
      <p:pic>
        <p:nvPicPr>
          <p:cNvPr id="22" name="Picture 21" descr="Graphical user interface, text, application, email&#10;&#10;Description automatically generated">
            <a:extLst>
              <a:ext uri="{FF2B5EF4-FFF2-40B4-BE49-F238E27FC236}">
                <a16:creationId xmlns:a16="http://schemas.microsoft.com/office/drawing/2014/main" id="{E4A50930-14A8-C145-9B91-0056F166B09B}"/>
              </a:ext>
            </a:extLst>
          </p:cNvPr>
          <p:cNvPicPr>
            <a:picLocks noChangeAspect="1"/>
          </p:cNvPicPr>
          <p:nvPr/>
        </p:nvPicPr>
        <p:blipFill>
          <a:blip r:embed="rId7"/>
          <a:stretch>
            <a:fillRect/>
          </a:stretch>
        </p:blipFill>
        <p:spPr>
          <a:xfrm>
            <a:off x="5252783" y="1386671"/>
            <a:ext cx="3753270" cy="1448973"/>
          </a:xfrm>
          <a:prstGeom prst="rect">
            <a:avLst/>
          </a:prstGeom>
        </p:spPr>
      </p:pic>
      <p:pic>
        <p:nvPicPr>
          <p:cNvPr id="24" name="Picture 23" descr="Graphical user interface, text, application&#10;&#10;Description automatically generated">
            <a:extLst>
              <a:ext uri="{FF2B5EF4-FFF2-40B4-BE49-F238E27FC236}">
                <a16:creationId xmlns:a16="http://schemas.microsoft.com/office/drawing/2014/main" id="{852231F4-09B3-7A46-ACDC-12115D38B2FE}"/>
              </a:ext>
            </a:extLst>
          </p:cNvPr>
          <p:cNvPicPr>
            <a:picLocks noChangeAspect="1"/>
          </p:cNvPicPr>
          <p:nvPr/>
        </p:nvPicPr>
        <p:blipFill>
          <a:blip r:embed="rId8"/>
          <a:stretch>
            <a:fillRect/>
          </a:stretch>
        </p:blipFill>
        <p:spPr>
          <a:xfrm>
            <a:off x="5254693" y="1683369"/>
            <a:ext cx="3753270" cy="1326285"/>
          </a:xfrm>
          <a:prstGeom prst="rect">
            <a:avLst/>
          </a:prstGeom>
        </p:spPr>
      </p:pic>
      <p:pic>
        <p:nvPicPr>
          <p:cNvPr id="26" name="Picture 25" descr="Graphical user interface, text, application, email&#10;&#10;Description automatically generated">
            <a:extLst>
              <a:ext uri="{FF2B5EF4-FFF2-40B4-BE49-F238E27FC236}">
                <a16:creationId xmlns:a16="http://schemas.microsoft.com/office/drawing/2014/main" id="{B6E2E58F-1450-0C47-BB10-8FD5D6EBE290}"/>
              </a:ext>
            </a:extLst>
          </p:cNvPr>
          <p:cNvPicPr>
            <a:picLocks noChangeAspect="1"/>
          </p:cNvPicPr>
          <p:nvPr/>
        </p:nvPicPr>
        <p:blipFill>
          <a:blip r:embed="rId9"/>
          <a:stretch>
            <a:fillRect/>
          </a:stretch>
        </p:blipFill>
        <p:spPr>
          <a:xfrm>
            <a:off x="5244220" y="1974660"/>
            <a:ext cx="3753270" cy="1818233"/>
          </a:xfrm>
          <a:prstGeom prst="rect">
            <a:avLst/>
          </a:prstGeom>
        </p:spPr>
      </p:pic>
      <p:pic>
        <p:nvPicPr>
          <p:cNvPr id="18" name="Picture 17" descr="Graphical user interface, text, application&#10;&#10;Description automatically generated">
            <a:extLst>
              <a:ext uri="{FF2B5EF4-FFF2-40B4-BE49-F238E27FC236}">
                <a16:creationId xmlns:a16="http://schemas.microsoft.com/office/drawing/2014/main" id="{9DDEB8B6-19A5-EB4D-B3AA-6D2556C738CE}"/>
              </a:ext>
            </a:extLst>
          </p:cNvPr>
          <p:cNvPicPr>
            <a:picLocks noChangeAspect="1"/>
          </p:cNvPicPr>
          <p:nvPr/>
        </p:nvPicPr>
        <p:blipFill>
          <a:blip r:embed="rId10"/>
          <a:stretch>
            <a:fillRect/>
          </a:stretch>
        </p:blipFill>
        <p:spPr>
          <a:xfrm>
            <a:off x="5280382" y="2283988"/>
            <a:ext cx="3736144" cy="1734500"/>
          </a:xfrm>
          <a:prstGeom prst="rect">
            <a:avLst/>
          </a:prstGeom>
        </p:spPr>
      </p:pic>
      <p:pic>
        <p:nvPicPr>
          <p:cNvPr id="20" name="Picture 19" descr="Graphical user interface, text, application, email&#10;&#10;Description automatically generated">
            <a:extLst>
              <a:ext uri="{FF2B5EF4-FFF2-40B4-BE49-F238E27FC236}">
                <a16:creationId xmlns:a16="http://schemas.microsoft.com/office/drawing/2014/main" id="{E49A50F0-4D04-2D46-87CE-2ED1B75FE29F}"/>
              </a:ext>
            </a:extLst>
          </p:cNvPr>
          <p:cNvPicPr>
            <a:picLocks noChangeAspect="1"/>
          </p:cNvPicPr>
          <p:nvPr/>
        </p:nvPicPr>
        <p:blipFill>
          <a:blip r:embed="rId11"/>
          <a:stretch>
            <a:fillRect/>
          </a:stretch>
        </p:blipFill>
        <p:spPr>
          <a:xfrm>
            <a:off x="5248041" y="2621639"/>
            <a:ext cx="3761525" cy="1682992"/>
          </a:xfrm>
          <a:prstGeom prst="rect">
            <a:avLst/>
          </a:prstGeom>
        </p:spPr>
      </p:pic>
    </p:spTree>
    <p:extLst>
      <p:ext uri="{BB962C8B-B14F-4D97-AF65-F5344CB8AC3E}">
        <p14:creationId xmlns:p14="http://schemas.microsoft.com/office/powerpoint/2010/main" val="422709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00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100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100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nodeType="afterEffect">
                                  <p:stCondLst>
                                    <p:cond delay="100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par>
                          <p:cTn id="29" fill="hold">
                            <p:stCondLst>
                              <p:cond delay="6500"/>
                            </p:stCondLst>
                            <p:childTnLst>
                              <p:par>
                                <p:cTn id="30" presetID="2" presetClass="entr" presetSubtype="4" fill="hold" nodeType="afterEffect">
                                  <p:stCondLst>
                                    <p:cond delay="100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par>
                          <p:cTn id="34" fill="hold">
                            <p:stCondLst>
                              <p:cond delay="8000"/>
                            </p:stCondLst>
                            <p:childTnLst>
                              <p:par>
                                <p:cTn id="35" presetID="2" presetClass="entr" presetSubtype="4" fill="hold" nodeType="afterEffect">
                                  <p:stCondLst>
                                    <p:cond delay="100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par>
                          <p:cTn id="39" fill="hold">
                            <p:stCondLst>
                              <p:cond delay="9500"/>
                            </p:stCondLst>
                            <p:childTnLst>
                              <p:par>
                                <p:cTn id="40" presetID="2" presetClass="entr" presetSubtype="4" fill="hold" nodeType="afterEffect">
                                  <p:stCondLst>
                                    <p:cond delay="10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656CFA-1B85-5615-8C50-E509700A7EEF}"/>
              </a:ext>
            </a:extLst>
          </p:cNvPr>
          <p:cNvSpPr>
            <a:spLocks noGrp="1"/>
          </p:cNvSpPr>
          <p:nvPr>
            <p:ph type="title"/>
          </p:nvPr>
        </p:nvSpPr>
        <p:spPr/>
        <p:txBody>
          <a:bodyPr/>
          <a:lstStyle/>
          <a:p>
            <a:r>
              <a:rPr lang="en-GB" spc="0" dirty="0"/>
              <a:t>Who is eating all this data?</a:t>
            </a:r>
          </a:p>
        </p:txBody>
      </p:sp>
      <p:pic>
        <p:nvPicPr>
          <p:cNvPr id="1026" name="Picture 2" descr="HAPPY AND HUNGRY BOOK DAY! | Colegio Puertosol">
            <a:extLst>
              <a:ext uri="{FF2B5EF4-FFF2-40B4-BE49-F238E27FC236}">
                <a16:creationId xmlns:a16="http://schemas.microsoft.com/office/drawing/2014/main" id="{17324A88-40BC-BCF7-26B8-DEA660737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0" y="565150"/>
            <a:ext cx="5588000" cy="401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161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4E69F3F9-69CC-47BD-B884-04439B28D359}"/>
              </a:ext>
            </a:extLst>
          </p:cNvPr>
          <p:cNvGraphicFramePr>
            <a:graphicFrameLocks noGrp="1"/>
          </p:cNvGraphicFramePr>
          <p:nvPr/>
        </p:nvGraphicFramePr>
        <p:xfrm>
          <a:off x="772642" y="504397"/>
          <a:ext cx="8009222" cy="381372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567118" y="921453"/>
            <a:ext cx="1308225" cy="830997"/>
          </a:xfrm>
          <a:prstGeom prst="rect">
            <a:avLst/>
          </a:prstGeom>
          <a:solidFill>
            <a:schemeClr val="accent1">
              <a:lumMod val="60000"/>
              <a:lumOff val="40000"/>
            </a:schemeClr>
          </a:solidFill>
        </p:spPr>
        <p:txBody>
          <a:bodyPr wrap="square" rtlCol="0">
            <a:spAutoFit/>
          </a:bodyPr>
          <a:lstStyle/>
          <a:p>
            <a:pPr algn="ctr" defTabSz="685800"/>
            <a:r>
              <a:rPr lang="en-GB" sz="1200" b="1">
                <a:solidFill>
                  <a:srgbClr val="000000"/>
                </a:solidFill>
                <a:latin typeface="Helvetica"/>
              </a:rPr>
              <a:t>2020</a:t>
            </a:r>
          </a:p>
          <a:p>
            <a:pPr defTabSz="685800"/>
            <a:r>
              <a:rPr lang="en-GB" sz="1200">
                <a:solidFill>
                  <a:srgbClr val="000000"/>
                </a:solidFill>
                <a:latin typeface="Helvetica"/>
              </a:rPr>
              <a:t>30% American</a:t>
            </a:r>
          </a:p>
          <a:p>
            <a:pPr defTabSz="685800"/>
            <a:r>
              <a:rPr lang="en-GB" sz="1200">
                <a:solidFill>
                  <a:srgbClr val="000000"/>
                </a:solidFill>
                <a:latin typeface="Helvetica"/>
              </a:rPr>
              <a:t>45% European </a:t>
            </a:r>
          </a:p>
          <a:p>
            <a:pPr defTabSz="685800"/>
            <a:r>
              <a:rPr lang="en-GB" sz="1200">
                <a:solidFill>
                  <a:srgbClr val="000000"/>
                </a:solidFill>
                <a:latin typeface="Helvetica"/>
              </a:rPr>
              <a:t>25% Asian</a:t>
            </a:r>
          </a:p>
        </p:txBody>
      </p:sp>
      <p:sp>
        <p:nvSpPr>
          <p:cNvPr id="17" name="TextBox 16">
            <a:extLst>
              <a:ext uri="{FF2B5EF4-FFF2-40B4-BE49-F238E27FC236}">
                <a16:creationId xmlns:a16="http://schemas.microsoft.com/office/drawing/2014/main" id="{2F43AAC2-6080-4858-AD5E-45590538FCFB}"/>
              </a:ext>
            </a:extLst>
          </p:cNvPr>
          <p:cNvSpPr txBox="1"/>
          <p:nvPr/>
        </p:nvSpPr>
        <p:spPr>
          <a:xfrm>
            <a:off x="1312973" y="921453"/>
            <a:ext cx="1211641" cy="830997"/>
          </a:xfrm>
          <a:prstGeom prst="rect">
            <a:avLst/>
          </a:prstGeom>
          <a:solidFill>
            <a:schemeClr val="accent1">
              <a:lumMod val="60000"/>
              <a:lumOff val="40000"/>
            </a:schemeClr>
          </a:solidFill>
        </p:spPr>
        <p:txBody>
          <a:bodyPr wrap="square" rtlCol="0">
            <a:spAutoFit/>
          </a:bodyPr>
          <a:lstStyle/>
          <a:p>
            <a:pPr algn="ctr" defTabSz="685800"/>
            <a:r>
              <a:rPr lang="en-GB" sz="1200" b="1">
                <a:solidFill>
                  <a:srgbClr val="000000"/>
                </a:solidFill>
                <a:latin typeface="Helvetica"/>
              </a:rPr>
              <a:t>2000</a:t>
            </a:r>
          </a:p>
          <a:p>
            <a:pPr defTabSz="685800"/>
            <a:r>
              <a:rPr lang="en-GB" sz="1200">
                <a:solidFill>
                  <a:srgbClr val="000000"/>
                </a:solidFill>
                <a:latin typeface="Helvetica"/>
              </a:rPr>
              <a:t>70% American</a:t>
            </a:r>
          </a:p>
          <a:p>
            <a:pPr defTabSz="685800"/>
            <a:r>
              <a:rPr lang="en-GB" sz="1200">
                <a:solidFill>
                  <a:srgbClr val="000000"/>
                </a:solidFill>
                <a:latin typeface="Helvetica"/>
              </a:rPr>
              <a:t>20% European </a:t>
            </a:r>
          </a:p>
          <a:p>
            <a:pPr defTabSz="685800"/>
            <a:r>
              <a:rPr lang="en-GB" sz="1200">
                <a:solidFill>
                  <a:srgbClr val="000000"/>
                </a:solidFill>
                <a:latin typeface="Helvetica"/>
              </a:rPr>
              <a:t>10% Asian</a:t>
            </a:r>
          </a:p>
        </p:txBody>
      </p:sp>
      <p:sp>
        <p:nvSpPr>
          <p:cNvPr id="7" name="TextBox 6">
            <a:extLst>
              <a:ext uri="{FF2B5EF4-FFF2-40B4-BE49-F238E27FC236}">
                <a16:creationId xmlns:a16="http://schemas.microsoft.com/office/drawing/2014/main" id="{714DCEF1-BF01-473D-9B91-FE3B4EC8E741}"/>
              </a:ext>
            </a:extLst>
          </p:cNvPr>
          <p:cNvSpPr txBox="1"/>
          <p:nvPr/>
        </p:nvSpPr>
        <p:spPr>
          <a:xfrm>
            <a:off x="2589082" y="1798074"/>
            <a:ext cx="1308225" cy="400110"/>
          </a:xfrm>
          <a:prstGeom prst="rect">
            <a:avLst/>
          </a:prstGeom>
          <a:solidFill>
            <a:schemeClr val="accent5">
              <a:lumMod val="20000"/>
              <a:lumOff val="80000"/>
            </a:schemeClr>
          </a:solidFill>
        </p:spPr>
        <p:txBody>
          <a:bodyPr wrap="square" rtlCol="0">
            <a:spAutoFit/>
          </a:bodyPr>
          <a:lstStyle/>
          <a:p>
            <a:pPr defTabSz="685800"/>
            <a:r>
              <a:rPr lang="en-GB" sz="1000">
                <a:solidFill>
                  <a:srgbClr val="000000"/>
                </a:solidFill>
                <a:latin typeface="Helvetica"/>
              </a:rPr>
              <a:t>~50 satellites</a:t>
            </a:r>
          </a:p>
          <a:p>
            <a:pPr defTabSz="685800"/>
            <a:r>
              <a:rPr lang="en-GB" sz="1000">
                <a:solidFill>
                  <a:srgbClr val="000000"/>
                </a:solidFill>
                <a:latin typeface="Helvetica"/>
              </a:rPr>
              <a:t>~95 instruments</a:t>
            </a:r>
          </a:p>
        </p:txBody>
      </p:sp>
      <p:sp>
        <p:nvSpPr>
          <p:cNvPr id="19" name="TextBox 18">
            <a:extLst>
              <a:ext uri="{FF2B5EF4-FFF2-40B4-BE49-F238E27FC236}">
                <a16:creationId xmlns:a16="http://schemas.microsoft.com/office/drawing/2014/main" id="{7FAB7557-EFAA-40A2-9D99-72877C1417E4}"/>
              </a:ext>
            </a:extLst>
          </p:cNvPr>
          <p:cNvSpPr txBox="1"/>
          <p:nvPr/>
        </p:nvSpPr>
        <p:spPr>
          <a:xfrm>
            <a:off x="1313211" y="1808579"/>
            <a:ext cx="1211641" cy="400110"/>
          </a:xfrm>
          <a:prstGeom prst="rect">
            <a:avLst/>
          </a:prstGeom>
          <a:solidFill>
            <a:schemeClr val="accent5">
              <a:lumMod val="20000"/>
              <a:lumOff val="80000"/>
            </a:schemeClr>
          </a:solidFill>
        </p:spPr>
        <p:txBody>
          <a:bodyPr wrap="square" rtlCol="0">
            <a:spAutoFit/>
          </a:bodyPr>
          <a:lstStyle/>
          <a:p>
            <a:pPr defTabSz="685800"/>
            <a:r>
              <a:rPr lang="en-GB" sz="1000" dirty="0">
                <a:solidFill>
                  <a:srgbClr val="000000"/>
                </a:solidFill>
                <a:latin typeface="Helvetica"/>
              </a:rPr>
              <a:t>~10 satellites</a:t>
            </a:r>
          </a:p>
          <a:p>
            <a:pPr defTabSz="685800"/>
            <a:r>
              <a:rPr lang="en-GB" sz="1000" dirty="0">
                <a:solidFill>
                  <a:srgbClr val="000000"/>
                </a:solidFill>
                <a:latin typeface="Helvetica"/>
              </a:rPr>
              <a:t>~12 instruments</a:t>
            </a:r>
          </a:p>
        </p:txBody>
      </p:sp>
      <p:cxnSp>
        <p:nvCxnSpPr>
          <p:cNvPr id="11" name="Straight Arrow Connector 10">
            <a:extLst>
              <a:ext uri="{FF2B5EF4-FFF2-40B4-BE49-F238E27FC236}">
                <a16:creationId xmlns:a16="http://schemas.microsoft.com/office/drawing/2014/main" id="{1DAF953B-0523-124C-B51C-FA9AA9596025}"/>
              </a:ext>
            </a:extLst>
          </p:cNvPr>
          <p:cNvCxnSpPr>
            <a:cxnSpLocks/>
          </p:cNvCxnSpPr>
          <p:nvPr/>
        </p:nvCxnSpPr>
        <p:spPr>
          <a:xfrm flipH="1" flipV="1">
            <a:off x="3727100" y="1430609"/>
            <a:ext cx="704443" cy="155180"/>
          </a:xfrm>
          <a:prstGeom prst="straightConnector1">
            <a:avLst/>
          </a:prstGeom>
          <a:noFill/>
          <a:ln w="79375" cap="flat">
            <a:solidFill>
              <a:srgbClr val="951233"/>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D7FA62C0-3A2F-6944-9F95-5BEF7713E2B8}"/>
              </a:ext>
            </a:extLst>
          </p:cNvPr>
          <p:cNvSpPr txBox="1"/>
          <p:nvPr/>
        </p:nvSpPr>
        <p:spPr>
          <a:xfrm>
            <a:off x="472110" y="4321875"/>
            <a:ext cx="5491576" cy="307777"/>
          </a:xfrm>
          <a:prstGeom prst="rect">
            <a:avLst/>
          </a:prstGeom>
          <a:noFill/>
        </p:spPr>
        <p:txBody>
          <a:bodyPr wrap="square" rtlCol="0">
            <a:spAutoFit/>
          </a:bodyPr>
          <a:lstStyle/>
          <a:p>
            <a:pPr defTabSz="914378">
              <a:defRPr/>
            </a:pPr>
            <a:r>
              <a:rPr lang="en-GB" sz="1400" b="1">
                <a:solidFill>
                  <a:srgbClr val="A73F3C"/>
                </a:solidFill>
                <a:latin typeface="Calibri"/>
              </a:rPr>
              <a:t>ERA5</a:t>
            </a:r>
            <a:r>
              <a:rPr lang="en-GB" sz="1200">
                <a:solidFill>
                  <a:prstClr val="black"/>
                </a:solidFill>
                <a:latin typeface="Calibri"/>
              </a:rPr>
              <a:t> data usage has increased from  0.75 (1979) to 24 million/day (2019).</a:t>
            </a:r>
          </a:p>
        </p:txBody>
      </p:sp>
      <p:sp>
        <p:nvSpPr>
          <p:cNvPr id="5" name="Title 4">
            <a:extLst>
              <a:ext uri="{FF2B5EF4-FFF2-40B4-BE49-F238E27FC236}">
                <a16:creationId xmlns:a16="http://schemas.microsoft.com/office/drawing/2014/main" id="{909EC95B-C79D-0740-9B70-BC6F09B19361}"/>
              </a:ext>
            </a:extLst>
          </p:cNvPr>
          <p:cNvSpPr>
            <a:spLocks noGrp="1"/>
          </p:cNvSpPr>
          <p:nvPr>
            <p:ph type="title"/>
          </p:nvPr>
        </p:nvSpPr>
        <p:spPr/>
        <p:txBody>
          <a:bodyPr>
            <a:normAutofit fontScale="90000"/>
          </a:bodyPr>
          <a:lstStyle/>
          <a:p>
            <a:r>
              <a:rPr lang="en-US" dirty="0"/>
              <a:t>Reanalysis: our very hungry caterpillar </a:t>
            </a:r>
          </a:p>
        </p:txBody>
      </p:sp>
      <p:sp>
        <p:nvSpPr>
          <p:cNvPr id="3" name="Slide Number Placeholder 2">
            <a:extLst>
              <a:ext uri="{FF2B5EF4-FFF2-40B4-BE49-F238E27FC236}">
                <a16:creationId xmlns:a16="http://schemas.microsoft.com/office/drawing/2014/main" id="{B5C00B3F-F7FF-4346-8DB0-8BC554D8A735}"/>
              </a:ext>
            </a:extLst>
          </p:cNvPr>
          <p:cNvSpPr>
            <a:spLocks noGrp="1"/>
          </p:cNvSpPr>
          <p:nvPr>
            <p:ph type="sldNum" sz="quarter" idx="2"/>
          </p:nvPr>
        </p:nvSpPr>
        <p:spPr>
          <a:xfrm>
            <a:off x="8855655" y="4878081"/>
            <a:ext cx="249385" cy="276956"/>
          </a:xfrm>
        </p:spPr>
        <p:txBody>
          <a:bodyPr/>
          <a:lstStyle/>
          <a:p>
            <a:pPr defTabSz="685800"/>
            <a:fld id="{6B3B0B0F-E794-1244-9699-107C60B9C23A}" type="slidenum">
              <a:rPr lang="en-US">
                <a:solidFill>
                  <a:srgbClr val="535353"/>
                </a:solidFill>
              </a:rPr>
              <a:pPr defTabSz="685800"/>
              <a:t>13</a:t>
            </a:fld>
            <a:endParaRPr lang="en-US">
              <a:solidFill>
                <a:srgbClr val="535353"/>
              </a:solidFill>
            </a:endParaRPr>
          </a:p>
        </p:txBody>
      </p:sp>
      <p:sp>
        <p:nvSpPr>
          <p:cNvPr id="12" name="Rectangle 11">
            <a:extLst>
              <a:ext uri="{FF2B5EF4-FFF2-40B4-BE49-F238E27FC236}">
                <a16:creationId xmlns:a16="http://schemas.microsoft.com/office/drawing/2014/main" id="{F6A144A2-5E5A-2B4D-B56A-E9057CEDB643}"/>
              </a:ext>
            </a:extLst>
          </p:cNvPr>
          <p:cNvSpPr/>
          <p:nvPr/>
        </p:nvSpPr>
        <p:spPr>
          <a:xfrm rot="20468096">
            <a:off x="3874076" y="2044080"/>
            <a:ext cx="3850285" cy="300082"/>
          </a:xfrm>
          <a:prstGeom prst="rect">
            <a:avLst/>
          </a:prstGeom>
        </p:spPr>
        <p:txBody>
          <a:bodyPr wrap="none">
            <a:spAutoFit/>
          </a:bodyPr>
          <a:lstStyle/>
          <a:p>
            <a:pPr defTabSz="914378">
              <a:defRPr/>
            </a:pPr>
            <a:r>
              <a:rPr lang="en-GB" sz="1350" b="1">
                <a:solidFill>
                  <a:prstClr val="black"/>
                </a:solidFill>
                <a:highlight>
                  <a:srgbClr val="00FF00"/>
                </a:highlight>
                <a:latin typeface="Calibri"/>
              </a:rPr>
              <a:t>˜100 Billion </a:t>
            </a:r>
            <a:r>
              <a:rPr lang="en-GB" sz="1350">
                <a:solidFill>
                  <a:prstClr val="black"/>
                </a:solidFill>
                <a:highlight>
                  <a:srgbClr val="00FF00"/>
                </a:highlight>
                <a:latin typeface="Calibri"/>
              </a:rPr>
              <a:t>observations assimilated ( 1979 - 2022 )</a:t>
            </a:r>
          </a:p>
        </p:txBody>
      </p:sp>
    </p:spTree>
  </p:cSld>
  <p:clrMapOvr>
    <a:masterClrMapping/>
  </p:clrMapOvr>
  <p:transition spd="med" advTm="523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FDB20-6576-6148-800C-AFB3F1DBB0AE}"/>
              </a:ext>
            </a:extLst>
          </p:cNvPr>
          <p:cNvSpPr>
            <a:spLocks noGrp="1"/>
          </p:cNvSpPr>
          <p:nvPr>
            <p:ph type="title"/>
          </p:nvPr>
        </p:nvSpPr>
        <p:spPr/>
        <p:txBody>
          <a:bodyPr>
            <a:normAutofit fontScale="90000"/>
          </a:bodyPr>
          <a:lstStyle/>
          <a:p>
            <a:r>
              <a:rPr lang="en-US" spc="0"/>
              <a:t>Maps without gaps: global atmospheric reanalysis ERA5</a:t>
            </a:r>
          </a:p>
        </p:txBody>
      </p:sp>
      <p:pic>
        <p:nvPicPr>
          <p:cNvPr id="4" name="Picture 10">
            <a:extLst>
              <a:ext uri="{FF2B5EF4-FFF2-40B4-BE49-F238E27FC236}">
                <a16:creationId xmlns:a16="http://schemas.microsoft.com/office/drawing/2014/main" id="{8B02EE62-CDBE-744C-A787-52663D0FEDAE}"/>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135981" y="565926"/>
            <a:ext cx="4171950" cy="2085975"/>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DEB39CE9-D97A-5457-1910-2487FC519EC0}"/>
              </a:ext>
            </a:extLst>
          </p:cNvPr>
          <p:cNvPicPr>
            <a:picLocks noChangeAspect="1"/>
          </p:cNvPicPr>
          <p:nvPr/>
        </p:nvPicPr>
        <p:blipFill>
          <a:blip r:embed="rId4"/>
          <a:stretch>
            <a:fillRect/>
          </a:stretch>
        </p:blipFill>
        <p:spPr>
          <a:xfrm>
            <a:off x="5524879" y="598713"/>
            <a:ext cx="3220995" cy="1348261"/>
          </a:xfrm>
          <a:prstGeom prst="rect">
            <a:avLst/>
          </a:prstGeom>
        </p:spPr>
      </p:pic>
      <p:sp>
        <p:nvSpPr>
          <p:cNvPr id="11" name="TextBox 10">
            <a:extLst>
              <a:ext uri="{FF2B5EF4-FFF2-40B4-BE49-F238E27FC236}">
                <a16:creationId xmlns:a16="http://schemas.microsoft.com/office/drawing/2014/main" id="{4A213266-8F45-714B-45CF-865270FFBF5A}"/>
              </a:ext>
            </a:extLst>
          </p:cNvPr>
          <p:cNvSpPr txBox="1"/>
          <p:nvPr/>
        </p:nvSpPr>
        <p:spPr>
          <a:xfrm>
            <a:off x="5524879" y="1925894"/>
            <a:ext cx="3362245"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69330"/>
            <a:r>
              <a:rPr lang="en-US" sz="1600">
                <a:latin typeface="Calibri" panose="020F0502020204030204" pitchFamily="34" charset="0"/>
                <a:cs typeface="Calibri" panose="020F0502020204030204" pitchFamily="34" charset="0"/>
              </a:rPr>
              <a:t>C3S is presented as an </a:t>
            </a:r>
            <a:r>
              <a:rPr lang="en-US" sz="1600" b="1">
                <a:solidFill>
                  <a:srgbClr val="951233"/>
                </a:solidFill>
                <a:latin typeface="Calibri" panose="020F0502020204030204" pitchFamily="34" charset="0"/>
                <a:cs typeface="Calibri" panose="020F0502020204030204" pitchFamily="34" charset="0"/>
              </a:rPr>
              <a:t>exemplar of climate service in IPCC AR6 WG1</a:t>
            </a:r>
            <a:r>
              <a:rPr lang="en-US" sz="1600">
                <a:latin typeface="Calibri" panose="020F0502020204030204" pitchFamily="34" charset="0"/>
                <a:cs typeface="Calibri" panose="020F0502020204030204" pitchFamily="34" charset="0"/>
              </a:rPr>
              <a:t> report  where </a:t>
            </a:r>
            <a:r>
              <a:rPr lang="en-US" sz="1600" b="1">
                <a:solidFill>
                  <a:srgbClr val="951233"/>
                </a:solidFill>
                <a:latin typeface="Calibri" panose="020F0502020204030204" pitchFamily="34" charset="0"/>
                <a:cs typeface="Calibri" panose="020F0502020204030204" pitchFamily="34" charset="0"/>
              </a:rPr>
              <a:t>ERA5 is mentioned over 240 times</a:t>
            </a:r>
            <a:r>
              <a:rPr lang="en-US" sz="1600">
                <a:latin typeface="Calibri" panose="020F0502020204030204" pitchFamily="34" charset="0"/>
                <a:cs typeface="Calibri" panose="020F0502020204030204" pitchFamily="34" charset="0"/>
              </a:rPr>
              <a:t>. </a:t>
            </a:r>
          </a:p>
        </p:txBody>
      </p:sp>
      <p:pic>
        <p:nvPicPr>
          <p:cNvPr id="13" name="Content Placeholder 6">
            <a:extLst>
              <a:ext uri="{FF2B5EF4-FFF2-40B4-BE49-F238E27FC236}">
                <a16:creationId xmlns:a16="http://schemas.microsoft.com/office/drawing/2014/main" id="{8811EEEB-5D27-5796-99BE-F03F3DD8AE13}"/>
              </a:ext>
            </a:extLst>
          </p:cNvPr>
          <p:cNvPicPr>
            <a:picLocks noChangeAspect="1"/>
          </p:cNvPicPr>
          <p:nvPr/>
        </p:nvPicPr>
        <p:blipFill rotWithShape="1">
          <a:blip r:embed="rId5"/>
          <a:srcRect l="8220" t="6796" r="7687" b="56516"/>
          <a:stretch/>
        </p:blipFill>
        <p:spPr>
          <a:xfrm>
            <a:off x="6068289" y="2964408"/>
            <a:ext cx="2446323" cy="1510339"/>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A23827B9-5DA7-F111-C536-52125BABE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981" y="2773638"/>
            <a:ext cx="4171951" cy="1803936"/>
          </a:xfrm>
          <a:prstGeom prst="rect">
            <a:avLst/>
          </a:prstGeom>
        </p:spPr>
      </p:pic>
    </p:spTree>
    <p:extLst>
      <p:ext uri="{BB962C8B-B14F-4D97-AF65-F5344CB8AC3E}">
        <p14:creationId xmlns:p14="http://schemas.microsoft.com/office/powerpoint/2010/main" val="2967764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C1EBDF-7469-2B4A-BE0D-411295B436A9}"/>
              </a:ext>
            </a:extLst>
          </p:cNvPr>
          <p:cNvSpPr>
            <a:spLocks noGrp="1"/>
          </p:cNvSpPr>
          <p:nvPr>
            <p:ph type="title"/>
          </p:nvPr>
        </p:nvSpPr>
        <p:spPr/>
        <p:txBody>
          <a:bodyPr>
            <a:normAutofit fontScale="90000"/>
          </a:bodyPr>
          <a:lstStyle/>
          <a:p>
            <a:r>
              <a:rPr lang="en-US"/>
              <a:t>Back extension and risk</a:t>
            </a:r>
          </a:p>
        </p:txBody>
      </p:sp>
      <p:pic>
        <p:nvPicPr>
          <p:cNvPr id="1026" name="Picture 2" descr="Image">
            <a:extLst>
              <a:ext uri="{FF2B5EF4-FFF2-40B4-BE49-F238E27FC236}">
                <a16:creationId xmlns:a16="http://schemas.microsoft.com/office/drawing/2014/main" id="{CF784DB2-B417-E04B-B5DD-120C9B365C2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67705" y="512548"/>
            <a:ext cx="4737497" cy="38230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897669-E16B-A44D-B920-6DC8AC567352}"/>
              </a:ext>
            </a:extLst>
          </p:cNvPr>
          <p:cNvSpPr txBox="1"/>
          <p:nvPr/>
        </p:nvSpPr>
        <p:spPr>
          <a:xfrm>
            <a:off x="5810703" y="1267547"/>
            <a:ext cx="2805153" cy="2631490"/>
          </a:xfrm>
          <a:prstGeom prst="rect">
            <a:avLst/>
          </a:prstGeom>
          <a:noFill/>
        </p:spPr>
        <p:txBody>
          <a:bodyPr wrap="square" rtlCol="0">
            <a:spAutoFit/>
          </a:bodyPr>
          <a:lstStyle/>
          <a:p>
            <a:pPr defTabSz="685800"/>
            <a:r>
              <a:rPr lang="en-GB" sz="1650">
                <a:solidFill>
                  <a:srgbClr val="000000"/>
                </a:solidFill>
                <a:latin typeface="Calibri" panose="020F0502020204030204" pitchFamily="34" charset="0"/>
                <a:cs typeface="Calibri" panose="020F0502020204030204" pitchFamily="34" charset="0"/>
              </a:rPr>
              <a:t>North Sea Flood of 1953, which devastated large areas of the southern Netherlands. The storm also affected the UK and Belgium, causing major damage and over 2000 fatalities, and led to widespread projects to prepare for the future storms and flooding.</a:t>
            </a:r>
            <a:endParaRPr lang="en-US" sz="1650">
              <a:solidFill>
                <a:srgbClr val="000000"/>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38B80082-4160-C545-A71C-1D9AADA177FD}"/>
              </a:ext>
            </a:extLst>
          </p:cNvPr>
          <p:cNvSpPr>
            <a:spLocks noGrp="1"/>
          </p:cNvSpPr>
          <p:nvPr>
            <p:ph type="sldNum" sz="quarter" idx="2"/>
          </p:nvPr>
        </p:nvSpPr>
        <p:spPr>
          <a:xfrm>
            <a:off x="8894616" y="4878081"/>
            <a:ext cx="249385" cy="276956"/>
          </a:xfrm>
        </p:spPr>
        <p:txBody>
          <a:bodyPr/>
          <a:lstStyle/>
          <a:p>
            <a:pPr defTabSz="685800"/>
            <a:fld id="{86CB4B4D-7CA3-9044-876B-883B54F8677D}" type="slidenum">
              <a:rPr lang="en-GB"/>
              <a:pPr defTabSz="685800"/>
              <a:t>15</a:t>
            </a:fld>
            <a:endParaRPr lang="en-GB"/>
          </a:p>
        </p:txBody>
      </p:sp>
    </p:spTree>
    <p:extLst>
      <p:ext uri="{BB962C8B-B14F-4D97-AF65-F5344CB8AC3E}">
        <p14:creationId xmlns:p14="http://schemas.microsoft.com/office/powerpoint/2010/main" val="152063888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4BDD6-A669-1642-B5E8-AD286BAEE694}"/>
              </a:ext>
            </a:extLst>
          </p:cNvPr>
          <p:cNvSpPr>
            <a:spLocks noGrp="1"/>
          </p:cNvSpPr>
          <p:nvPr>
            <p:ph type="title"/>
          </p:nvPr>
        </p:nvSpPr>
        <p:spPr/>
        <p:txBody>
          <a:bodyPr>
            <a:normAutofit fontScale="90000"/>
          </a:bodyPr>
          <a:lstStyle/>
          <a:p>
            <a:r>
              <a:rPr lang="en-GB"/>
              <a:t>A storm in a tapestry</a:t>
            </a:r>
            <a:endParaRPr lang="en-US"/>
          </a:p>
        </p:txBody>
      </p:sp>
      <p:pic>
        <p:nvPicPr>
          <p:cNvPr id="2050" name="Picture 2" descr="Image">
            <a:extLst>
              <a:ext uri="{FF2B5EF4-FFF2-40B4-BE49-F238E27FC236}">
                <a16:creationId xmlns:a16="http://schemas.microsoft.com/office/drawing/2014/main" id="{4EC65B8B-8037-614E-83DF-C0D459BA6F6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67705" y="671516"/>
            <a:ext cx="2046134" cy="174571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EB456439-06E7-1447-8D2A-F3DCD70F5396}"/>
              </a:ext>
            </a:extLst>
          </p:cNvPr>
          <p:cNvSpPr>
            <a:spLocks noGrp="1"/>
          </p:cNvSpPr>
          <p:nvPr>
            <p:ph sz="half" idx="2"/>
          </p:nvPr>
        </p:nvSpPr>
        <p:spPr>
          <a:xfrm>
            <a:off x="3193733" y="856740"/>
            <a:ext cx="5243513" cy="3263504"/>
          </a:xfrm>
        </p:spPr>
        <p:txBody>
          <a:bodyPr>
            <a:normAutofit fontScale="85000" lnSpcReduction="10000"/>
          </a:bodyPr>
          <a:lstStyle/>
          <a:p>
            <a:r>
              <a:rPr lang="en-GB" sz="1800"/>
              <a:t>When ECMWF opened their first buildings in 1979, the Netherlands gifted the fledgling centre with a handmade tapestry depicting a chart of the storm, a tangible reminder of the value of reliable weather forecasting.</a:t>
            </a:r>
          </a:p>
          <a:p>
            <a:endParaRPr lang="en-GB" sz="1800"/>
          </a:p>
          <a:p>
            <a:r>
              <a:rPr lang="en-GB" sz="1800"/>
              <a:t>ERA5 back-extension allowed C3S to recreate the storm whose pressure field is here reproduce with the same colour scale used in the original tapestry. </a:t>
            </a:r>
          </a:p>
          <a:p>
            <a:endParaRPr lang="en-GB" sz="1800"/>
          </a:p>
          <a:p>
            <a:r>
              <a:rPr lang="en-GB" sz="1800"/>
              <a:t>More generally ERA5 provide maps without gaps in space and time, including both everyday weather and extreme events. Data like these are key to assess the current level of risks and prepare for climate change. </a:t>
            </a:r>
            <a:endParaRPr lang="en-US" sz="1800"/>
          </a:p>
          <a:p>
            <a:endParaRPr lang="en-US" sz="1800"/>
          </a:p>
        </p:txBody>
      </p:sp>
      <p:pic>
        <p:nvPicPr>
          <p:cNvPr id="4098" name="Picture 2" descr="Image">
            <a:extLst>
              <a:ext uri="{FF2B5EF4-FFF2-40B4-BE49-F238E27FC236}">
                <a16:creationId xmlns:a16="http://schemas.microsoft.com/office/drawing/2014/main" id="{C0365D8D-354E-1D45-9B67-3C770080F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704" y="2488492"/>
            <a:ext cx="2046134" cy="214493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1D7D235-B071-1F4E-B99A-8D0975327230}"/>
              </a:ext>
            </a:extLst>
          </p:cNvPr>
          <p:cNvSpPr>
            <a:spLocks noGrp="1"/>
          </p:cNvSpPr>
          <p:nvPr>
            <p:ph type="sldNum" sz="quarter" idx="12"/>
          </p:nvPr>
        </p:nvSpPr>
        <p:spPr>
          <a:xfrm>
            <a:off x="8894616" y="4878081"/>
            <a:ext cx="249385" cy="276956"/>
          </a:xfrm>
        </p:spPr>
        <p:txBody>
          <a:bodyPr/>
          <a:lstStyle/>
          <a:p>
            <a:pPr defTabSz="685800"/>
            <a:fld id="{AFEECAC6-E146-4B48-B422-D31D868D6C4A}" type="slidenum">
              <a:rPr lang="en-US"/>
              <a:pPr defTabSz="685800"/>
              <a:t>16</a:t>
            </a:fld>
            <a:endParaRPr lang="en-US"/>
          </a:p>
        </p:txBody>
      </p:sp>
      <p:sp>
        <p:nvSpPr>
          <p:cNvPr id="2" name="TextBox 1">
            <a:extLst>
              <a:ext uri="{FF2B5EF4-FFF2-40B4-BE49-F238E27FC236}">
                <a16:creationId xmlns:a16="http://schemas.microsoft.com/office/drawing/2014/main" id="{0EA8B2BF-E525-CEC7-E00D-C63DF2C8BA76}"/>
              </a:ext>
            </a:extLst>
          </p:cNvPr>
          <p:cNvSpPr txBox="1"/>
          <p:nvPr/>
        </p:nvSpPr>
        <p:spPr>
          <a:xfrm>
            <a:off x="3860800" y="4292600"/>
            <a:ext cx="1882884"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000000"/>
                </a:solidFill>
                <a:effectLst/>
                <a:uFillTx/>
                <a:latin typeface="+mj-lt"/>
                <a:ea typeface="+mj-ea"/>
                <a:cs typeface="+mj-cs"/>
                <a:sym typeface="Arial"/>
              </a:rPr>
              <a:t>Credits: Baudouin </a:t>
            </a:r>
            <a:r>
              <a:rPr kumimoji="0" lang="en-US" sz="1200" b="0" i="0" u="none" strike="noStrike" cap="none" spc="0" normalizeH="0" baseline="0" err="1">
                <a:ln>
                  <a:noFill/>
                </a:ln>
                <a:solidFill>
                  <a:srgbClr val="000000"/>
                </a:solidFill>
                <a:effectLst/>
                <a:uFillTx/>
                <a:latin typeface="+mj-lt"/>
                <a:ea typeface="+mj-ea"/>
                <a:cs typeface="+mj-cs"/>
                <a:sym typeface="Arial"/>
              </a:rPr>
              <a:t>Raoult</a:t>
            </a:r>
            <a:r>
              <a:rPr kumimoji="0" lang="en-US" sz="1200" b="0" i="0" u="none" strike="noStrike" cap="none" spc="0" normalizeH="0" baseline="0">
                <a:ln>
                  <a:noFill/>
                </a:ln>
                <a:solidFill>
                  <a:srgbClr val="000000"/>
                </a:solidFill>
                <a:effectLst/>
                <a:uFillTx/>
                <a:latin typeface="+mj-lt"/>
                <a:ea typeface="+mj-ea"/>
                <a:cs typeface="+mj-cs"/>
                <a:sym typeface="Arial"/>
              </a:rPr>
              <a:t>  </a:t>
            </a:r>
          </a:p>
        </p:txBody>
      </p:sp>
    </p:spTree>
    <p:extLst>
      <p:ext uri="{BB962C8B-B14F-4D97-AF65-F5344CB8AC3E}">
        <p14:creationId xmlns:p14="http://schemas.microsoft.com/office/powerpoint/2010/main" val="1307343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31BA4EF-D4B7-4D31-BF57-2EF8D8E84771}"/>
              </a:ext>
            </a:extLst>
          </p:cNvPr>
          <p:cNvSpPr>
            <a:spLocks noGrp="1"/>
          </p:cNvSpPr>
          <p:nvPr>
            <p:ph type="title"/>
          </p:nvPr>
        </p:nvSpPr>
        <p:spPr/>
        <p:txBody>
          <a:bodyPr>
            <a:noAutofit/>
          </a:bodyPr>
          <a:lstStyle/>
          <a:p>
            <a:r>
              <a:rPr lang="en-GB" sz="1650" b="1" spc="0"/>
              <a:t>ERA6 in a nutshell </a:t>
            </a:r>
          </a:p>
        </p:txBody>
      </p:sp>
      <p:sp>
        <p:nvSpPr>
          <p:cNvPr id="2" name="Slide Number Placeholder 1">
            <a:extLst>
              <a:ext uri="{FF2B5EF4-FFF2-40B4-BE49-F238E27FC236}">
                <a16:creationId xmlns:a16="http://schemas.microsoft.com/office/drawing/2014/main" id="{16612F07-EB97-B24B-AE23-0263CB710C5A}"/>
              </a:ext>
            </a:extLst>
          </p:cNvPr>
          <p:cNvSpPr>
            <a:spLocks noGrp="1"/>
          </p:cNvSpPr>
          <p:nvPr>
            <p:ph type="sldNum" sz="quarter" idx="2"/>
          </p:nvPr>
        </p:nvSpPr>
        <p:spPr>
          <a:xfrm>
            <a:off x="11249661" y="6584992"/>
            <a:ext cx="332741" cy="338512"/>
          </a:xfrm>
          <a:prstGeom prst="rect">
            <a:avLst/>
          </a:prstGeom>
          <a:ln w="12700">
            <a:miter lim="400000"/>
          </a:ln>
        </p:spPr>
        <p:txBody>
          <a:bodyPr wrap="none" lIns="45699" tIns="45699" rIns="45699" bIns="45699" anchor="ctr">
            <a:spAutoFit/>
          </a:bodyPr>
          <a:lstStyle>
            <a:defPPr>
              <a:defRPr lang="en-US"/>
            </a:defPPr>
            <a:lvl1pPr marL="0" algn="r" defTabSz="914400" rtl="0" eaLnBrk="1" latinLnBrk="0" hangingPunct="1">
              <a:defRPr sz="1600" kern="1200">
                <a:solidFill>
                  <a:srgbClr val="888888"/>
                </a:solidFill>
                <a:latin typeface="Calibri"/>
                <a:ea typeface="Calibri"/>
                <a:cs typeface="Calibri"/>
                <a:sym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DE" smtClean="0"/>
              <a:pPr/>
              <a:t>17</a:t>
            </a:fld>
            <a:endParaRPr lang="en-GB"/>
          </a:p>
        </p:txBody>
      </p:sp>
      <p:grpSp>
        <p:nvGrpSpPr>
          <p:cNvPr id="6" name="Group 5">
            <a:extLst>
              <a:ext uri="{FF2B5EF4-FFF2-40B4-BE49-F238E27FC236}">
                <a16:creationId xmlns:a16="http://schemas.microsoft.com/office/drawing/2014/main" id="{9928A191-330F-904B-BABB-0F7FDB07C9B4}"/>
              </a:ext>
            </a:extLst>
          </p:cNvPr>
          <p:cNvGrpSpPr/>
          <p:nvPr/>
        </p:nvGrpSpPr>
        <p:grpSpPr>
          <a:xfrm>
            <a:off x="685800" y="952766"/>
            <a:ext cx="3421906" cy="3698036"/>
            <a:chOff x="1298577" y="1793780"/>
            <a:chExt cx="4320001" cy="4859278"/>
          </a:xfrm>
        </p:grpSpPr>
        <p:pic>
          <p:nvPicPr>
            <p:cNvPr id="7" name="Picture 6" descr="Map&#10;&#10;Description automatically generated">
              <a:extLst>
                <a:ext uri="{FF2B5EF4-FFF2-40B4-BE49-F238E27FC236}">
                  <a16:creationId xmlns:a16="http://schemas.microsoft.com/office/drawing/2014/main" id="{F6C39B35-EDC3-FF46-B05A-CC89AE3973FE}"/>
                </a:ext>
              </a:extLst>
            </p:cNvPr>
            <p:cNvPicPr>
              <a:picLocks noChangeAspect="1"/>
            </p:cNvPicPr>
            <p:nvPr/>
          </p:nvPicPr>
          <p:blipFill rotWithShape="1">
            <a:blip r:embed="rId3">
              <a:extLst>
                <a:ext uri="{28A0092B-C50C-407E-A947-70E740481C1C}">
                  <a14:useLocalDpi xmlns:a14="http://schemas.microsoft.com/office/drawing/2010/main" val="0"/>
                </a:ext>
              </a:extLst>
            </a:blip>
            <a:srcRect l="14316"/>
            <a:stretch/>
          </p:blipFill>
          <p:spPr>
            <a:xfrm rot="5400000">
              <a:off x="2148518" y="943839"/>
              <a:ext cx="2620117" cy="4320000"/>
            </a:xfrm>
            <a:prstGeom prst="rect">
              <a:avLst/>
            </a:prstGeom>
          </p:spPr>
        </p:pic>
        <p:pic>
          <p:nvPicPr>
            <p:cNvPr id="9" name="Picture 8" descr="Map&#10;&#10;Description automatically generated">
              <a:extLst>
                <a:ext uri="{FF2B5EF4-FFF2-40B4-BE49-F238E27FC236}">
                  <a16:creationId xmlns:a16="http://schemas.microsoft.com/office/drawing/2014/main" id="{F31966E0-4E3D-D141-961D-B5DB49537F89}"/>
                </a:ext>
              </a:extLst>
            </p:cNvPr>
            <p:cNvPicPr>
              <a:picLocks noChangeAspect="1"/>
            </p:cNvPicPr>
            <p:nvPr/>
          </p:nvPicPr>
          <p:blipFill rotWithShape="1">
            <a:blip r:embed="rId4">
              <a:extLst>
                <a:ext uri="{28A0092B-C50C-407E-A947-70E740481C1C}">
                  <a14:useLocalDpi xmlns:a14="http://schemas.microsoft.com/office/drawing/2010/main" val="0"/>
                </a:ext>
              </a:extLst>
            </a:blip>
            <a:srcRect l="24181"/>
            <a:stretch/>
          </p:blipFill>
          <p:spPr>
            <a:xfrm rot="5400000">
              <a:off x="2299361" y="3333842"/>
              <a:ext cx="2318433" cy="4320000"/>
            </a:xfrm>
            <a:prstGeom prst="rect">
              <a:avLst/>
            </a:prstGeom>
          </p:spPr>
        </p:pic>
        <p:sp>
          <p:nvSpPr>
            <p:cNvPr id="10" name="TextBox 9">
              <a:extLst>
                <a:ext uri="{FF2B5EF4-FFF2-40B4-BE49-F238E27FC236}">
                  <a16:creationId xmlns:a16="http://schemas.microsoft.com/office/drawing/2014/main" id="{327F8582-820D-224A-860D-9D3314DB50B6}"/>
                </a:ext>
              </a:extLst>
            </p:cNvPr>
            <p:cNvSpPr txBox="1"/>
            <p:nvPr/>
          </p:nvSpPr>
          <p:spPr>
            <a:xfrm>
              <a:off x="1646018" y="2159074"/>
              <a:ext cx="951552" cy="545971"/>
            </a:xfrm>
            <a:prstGeom prst="rect">
              <a:avLst/>
            </a:prstGeom>
            <a:noFill/>
          </p:spPr>
          <p:txBody>
            <a:bodyPr wrap="none" rtlCol="0">
              <a:spAutoFit/>
            </a:bodyPr>
            <a:lstStyle/>
            <a:p>
              <a:r>
                <a:rPr lang="en-GB" sz="2100">
                  <a:solidFill>
                    <a:schemeClr val="accent2">
                      <a:lumMod val="50000"/>
                    </a:schemeClr>
                  </a:solidFill>
                </a:rPr>
                <a:t>ERA5</a:t>
              </a:r>
            </a:p>
          </p:txBody>
        </p:sp>
        <p:sp>
          <p:nvSpPr>
            <p:cNvPr id="11" name="TextBox 10">
              <a:extLst>
                <a:ext uri="{FF2B5EF4-FFF2-40B4-BE49-F238E27FC236}">
                  <a16:creationId xmlns:a16="http://schemas.microsoft.com/office/drawing/2014/main" id="{7A311B3F-DCBE-AF44-A72A-D6E5F5FD3768}"/>
                </a:ext>
              </a:extLst>
            </p:cNvPr>
            <p:cNvSpPr txBox="1"/>
            <p:nvPr/>
          </p:nvSpPr>
          <p:spPr>
            <a:xfrm>
              <a:off x="1646017" y="4369924"/>
              <a:ext cx="951552" cy="545971"/>
            </a:xfrm>
            <a:prstGeom prst="rect">
              <a:avLst/>
            </a:prstGeom>
            <a:noFill/>
          </p:spPr>
          <p:txBody>
            <a:bodyPr wrap="none" rtlCol="0">
              <a:spAutoFit/>
            </a:bodyPr>
            <a:lstStyle/>
            <a:p>
              <a:r>
                <a:rPr lang="en-GB" sz="2100">
                  <a:solidFill>
                    <a:schemeClr val="accent2">
                      <a:lumMod val="50000"/>
                    </a:schemeClr>
                  </a:solidFill>
                </a:rPr>
                <a:t>ERA6</a:t>
              </a:r>
            </a:p>
          </p:txBody>
        </p:sp>
      </p:grpSp>
      <p:sp>
        <p:nvSpPr>
          <p:cNvPr id="13" name="TextBox 12">
            <a:extLst>
              <a:ext uri="{FF2B5EF4-FFF2-40B4-BE49-F238E27FC236}">
                <a16:creationId xmlns:a16="http://schemas.microsoft.com/office/drawing/2014/main" id="{A1B96286-7AB4-8143-A981-90471C1315E6}"/>
              </a:ext>
            </a:extLst>
          </p:cNvPr>
          <p:cNvSpPr txBox="1"/>
          <p:nvPr/>
        </p:nvSpPr>
        <p:spPr>
          <a:xfrm>
            <a:off x="850804" y="551063"/>
            <a:ext cx="3520707"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Better resolution (˜18 km vs 31 km)</a:t>
            </a:r>
          </a:p>
        </p:txBody>
      </p:sp>
      <p:sp>
        <p:nvSpPr>
          <p:cNvPr id="17" name="TextBox 16">
            <a:extLst>
              <a:ext uri="{FF2B5EF4-FFF2-40B4-BE49-F238E27FC236}">
                <a16:creationId xmlns:a16="http://schemas.microsoft.com/office/drawing/2014/main" id="{C93A5740-397C-3149-A9A2-4407AA1167F6}"/>
              </a:ext>
            </a:extLst>
          </p:cNvPr>
          <p:cNvSpPr txBox="1"/>
          <p:nvPr/>
        </p:nvSpPr>
        <p:spPr>
          <a:xfrm>
            <a:off x="1991803" y="848891"/>
            <a:ext cx="859531" cy="230832"/>
          </a:xfrm>
          <a:prstGeom prst="rect">
            <a:avLst/>
          </a:prstGeom>
          <a:noFill/>
        </p:spPr>
        <p:txBody>
          <a:bodyPr wrap="none" rtlCol="0">
            <a:spAutoFit/>
          </a:bodyPr>
          <a:lstStyle/>
          <a:p>
            <a:r>
              <a:rPr lang="en-GB" sz="900"/>
              <a:t>orography / m</a:t>
            </a:r>
          </a:p>
        </p:txBody>
      </p:sp>
      <p:sp>
        <p:nvSpPr>
          <p:cNvPr id="18" name="TextBox 17">
            <a:extLst>
              <a:ext uri="{FF2B5EF4-FFF2-40B4-BE49-F238E27FC236}">
                <a16:creationId xmlns:a16="http://schemas.microsoft.com/office/drawing/2014/main" id="{227C28A0-00E3-2C49-A4BA-FF838882BA30}"/>
              </a:ext>
            </a:extLst>
          </p:cNvPr>
          <p:cNvSpPr txBox="1"/>
          <p:nvPr/>
        </p:nvSpPr>
        <p:spPr>
          <a:xfrm>
            <a:off x="4103169" y="576877"/>
            <a:ext cx="5023847" cy="40055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14313" indent="-214313" defTabSz="685800">
              <a:lnSpc>
                <a:spcPct val="150000"/>
              </a:lnSpc>
              <a:buFont typeface="Arial" panose="020B0604020202020204" pitchFamily="34" charset="0"/>
              <a:buChar char="•"/>
              <a:defRPr/>
            </a:pPr>
            <a:r>
              <a:rPr lang="en-GB" sz="1425" b="1" dirty="0">
                <a:solidFill>
                  <a:prstClr val="black"/>
                </a:solidFill>
                <a:latin typeface="Calibri"/>
              </a:rPr>
              <a:t>Higher resolution ensemble of assimilations</a:t>
            </a:r>
            <a:r>
              <a:rPr lang="en-GB" sz="1425" dirty="0">
                <a:solidFill>
                  <a:prstClr val="black"/>
                </a:solidFill>
                <a:latin typeface="Calibri"/>
              </a:rPr>
              <a:t> -  improved representation of synoptic uncertainty</a:t>
            </a:r>
          </a:p>
          <a:p>
            <a:pPr marL="214313" indent="-214313" defTabSz="685800">
              <a:lnSpc>
                <a:spcPct val="150000"/>
              </a:lnSpc>
              <a:buFont typeface="Arial" panose="020B0604020202020204" pitchFamily="34" charset="0"/>
              <a:buChar char="•"/>
              <a:defRPr/>
            </a:pPr>
            <a:r>
              <a:rPr lang="en-GB" sz="1425" b="1" dirty="0">
                <a:solidFill>
                  <a:prstClr val="black"/>
                </a:solidFill>
                <a:latin typeface="Calibri"/>
              </a:rPr>
              <a:t>Enhanced coupling </a:t>
            </a:r>
            <a:r>
              <a:rPr lang="en-GB" sz="1425" dirty="0">
                <a:solidFill>
                  <a:prstClr val="black"/>
                </a:solidFill>
                <a:latin typeface="Calibri"/>
              </a:rPr>
              <a:t>between atmosphere, land and ocean</a:t>
            </a:r>
          </a:p>
          <a:p>
            <a:pPr marL="214313" indent="-214313" defTabSz="685800">
              <a:lnSpc>
                <a:spcPct val="150000"/>
              </a:lnSpc>
              <a:buFont typeface="Arial" panose="020B0604020202020204" pitchFamily="34" charset="0"/>
              <a:buChar char="•"/>
              <a:defRPr/>
            </a:pPr>
            <a:r>
              <a:rPr lang="en-GB" sz="1425" b="1" dirty="0">
                <a:solidFill>
                  <a:prstClr val="black"/>
                </a:solidFill>
                <a:latin typeface="Calibri"/>
              </a:rPr>
              <a:t>Improved treatment of biases </a:t>
            </a:r>
            <a:r>
              <a:rPr lang="en-GB" sz="1425" dirty="0">
                <a:solidFill>
                  <a:prstClr val="black"/>
                </a:solidFill>
                <a:latin typeface="Calibri"/>
              </a:rPr>
              <a:t>(from R&amp;D on DA system) </a:t>
            </a:r>
          </a:p>
          <a:p>
            <a:pPr marL="214313" indent="-214313" defTabSz="685800">
              <a:lnSpc>
                <a:spcPct val="150000"/>
              </a:lnSpc>
              <a:buFont typeface="Arial" panose="020B0604020202020204" pitchFamily="34" charset="0"/>
              <a:buChar char="•"/>
              <a:defRPr/>
            </a:pPr>
            <a:r>
              <a:rPr lang="en-GB" sz="1425" b="1" dirty="0">
                <a:solidFill>
                  <a:prstClr val="black"/>
                </a:solidFill>
                <a:latin typeface="Calibri"/>
              </a:rPr>
              <a:t>Extensive use of reprocessed conventional and satellite observations from COP1 investments </a:t>
            </a:r>
          </a:p>
          <a:p>
            <a:pPr marL="214313" indent="-214313" defTabSz="685800">
              <a:lnSpc>
                <a:spcPct val="150000"/>
              </a:lnSpc>
              <a:buFont typeface="Arial" panose="020B0604020202020204" pitchFamily="34" charset="0"/>
              <a:buChar char="•"/>
              <a:defRPr/>
            </a:pPr>
            <a:r>
              <a:rPr lang="en-GB" sz="1425" b="1" dirty="0">
                <a:solidFill>
                  <a:prstClr val="black"/>
                </a:solidFill>
                <a:latin typeface="Calibri"/>
              </a:rPr>
              <a:t>Improved forcing datasets </a:t>
            </a:r>
            <a:r>
              <a:rPr lang="en-GB" sz="1425" dirty="0">
                <a:solidFill>
                  <a:prstClr val="black"/>
                </a:solidFill>
                <a:latin typeface="Calibri"/>
              </a:rPr>
              <a:t>(SST, sea ice,  GHGs, aerosols) from latest R&amp;D</a:t>
            </a:r>
          </a:p>
          <a:p>
            <a:pPr marL="214313" indent="-214313" defTabSz="685800">
              <a:lnSpc>
                <a:spcPct val="150000"/>
              </a:lnSpc>
              <a:buFont typeface="Arial" panose="020B0604020202020204" pitchFamily="34" charset="0"/>
              <a:buChar char="•"/>
              <a:defRPr/>
            </a:pPr>
            <a:r>
              <a:rPr lang="en-GB" sz="1425" b="1" dirty="0">
                <a:solidFill>
                  <a:prstClr val="black"/>
                </a:solidFill>
                <a:latin typeface="Calibri"/>
              </a:rPr>
              <a:t>More optimal data assimilation </a:t>
            </a:r>
            <a:r>
              <a:rPr lang="en-GB" sz="1425" dirty="0">
                <a:solidFill>
                  <a:prstClr val="black"/>
                </a:solidFill>
                <a:latin typeface="Calibri"/>
              </a:rPr>
              <a:t>(observation errors, background errors) </a:t>
            </a:r>
          </a:p>
          <a:p>
            <a:pPr marL="214313" indent="-214313" defTabSz="685800">
              <a:lnSpc>
                <a:spcPct val="150000"/>
              </a:lnSpc>
              <a:buFont typeface="Arial" panose="020B0604020202020204" pitchFamily="34" charset="0"/>
              <a:buChar char="•"/>
              <a:defRPr/>
            </a:pPr>
            <a:r>
              <a:rPr lang="en-GB" sz="1425" b="1" dirty="0">
                <a:solidFill>
                  <a:prstClr val="black"/>
                </a:solidFill>
                <a:latin typeface="Calibri"/>
              </a:rPr>
              <a:t>Estimation of mean-state uncertainties (‘benchmarking’)</a:t>
            </a:r>
            <a:endParaRPr lang="en-GB" sz="1425" dirty="0">
              <a:solidFill>
                <a:prstClr val="black"/>
              </a:solidFill>
              <a:latin typeface="Calibri"/>
            </a:endParaRPr>
          </a:p>
          <a:p>
            <a:pPr marL="214313" indent="-214313" defTabSz="685800">
              <a:lnSpc>
                <a:spcPct val="150000"/>
              </a:lnSpc>
              <a:buFont typeface="Arial" panose="020B0604020202020204" pitchFamily="34" charset="0"/>
              <a:buChar char="•"/>
              <a:defRPr/>
            </a:pPr>
            <a:r>
              <a:rPr lang="en-GB" sz="1425" dirty="0">
                <a:solidFill>
                  <a:prstClr val="black"/>
                </a:solidFill>
                <a:latin typeface="Calibri"/>
              </a:rPr>
              <a:t>Wider range of products, based on user feedback</a:t>
            </a:r>
          </a:p>
        </p:txBody>
      </p:sp>
    </p:spTree>
    <p:extLst>
      <p:ext uri="{BB962C8B-B14F-4D97-AF65-F5344CB8AC3E}">
        <p14:creationId xmlns:p14="http://schemas.microsoft.com/office/powerpoint/2010/main" val="2827079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31BA4EF-D4B7-4D31-BF57-2EF8D8E84771}"/>
              </a:ext>
            </a:extLst>
          </p:cNvPr>
          <p:cNvSpPr>
            <a:spLocks noGrp="1"/>
          </p:cNvSpPr>
          <p:nvPr>
            <p:ph type="title"/>
          </p:nvPr>
        </p:nvSpPr>
        <p:spPr/>
        <p:txBody>
          <a:bodyPr>
            <a:normAutofit fontScale="90000"/>
          </a:bodyPr>
          <a:lstStyle/>
          <a:p>
            <a:r>
              <a:rPr lang="en-GB" sz="2100" spc="0"/>
              <a:t>Regional reanalyses: plans</a:t>
            </a:r>
          </a:p>
        </p:txBody>
      </p:sp>
      <p:sp>
        <p:nvSpPr>
          <p:cNvPr id="8" name="Content Placeholder 1">
            <a:extLst>
              <a:ext uri="{FF2B5EF4-FFF2-40B4-BE49-F238E27FC236}">
                <a16:creationId xmlns:a16="http://schemas.microsoft.com/office/drawing/2014/main" id="{D60B6074-3F8D-4A8E-B750-F16B487D1826}"/>
              </a:ext>
            </a:extLst>
          </p:cNvPr>
          <p:cNvSpPr txBox="1">
            <a:spLocks/>
          </p:cNvSpPr>
          <p:nvPr/>
        </p:nvSpPr>
        <p:spPr>
          <a:xfrm>
            <a:off x="867705" y="610742"/>
            <a:ext cx="5280002" cy="3922017"/>
          </a:xfrm>
          <a:prstGeom prst="rect">
            <a:avLst/>
          </a:prstGeom>
        </p:spPr>
        <p:txBody>
          <a:bodyPr/>
          <a:lst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defRPr/>
            </a:pPr>
            <a:r>
              <a:rPr lang="en-GB" sz="1500">
                <a:solidFill>
                  <a:prstClr val="black"/>
                </a:solidFill>
                <a:latin typeface="Calibri" panose="020F0502020204030204" pitchFamily="34" charset="0"/>
                <a:cs typeface="Calibri" panose="020F0502020204030204" pitchFamily="34" charset="0"/>
              </a:rPr>
              <a:t>Growing strategic importance of the Arctic for access to natural resources and new shipping routes as a result of rapid climate warming/rapid changes in ice/snow conditions </a:t>
            </a:r>
          </a:p>
          <a:p>
            <a:pPr>
              <a:defRPr/>
            </a:pPr>
            <a:r>
              <a:rPr lang="en-GB" sz="1500">
                <a:solidFill>
                  <a:prstClr val="black"/>
                </a:solidFill>
                <a:latin typeface="Calibri" panose="020F0502020204030204" pitchFamily="34" charset="0"/>
                <a:cs typeface="Calibri" panose="020F0502020204030204" pitchFamily="34" charset="0"/>
              </a:rPr>
              <a:t>Next generation pan-Arctic high-res (&lt;5km) regional reanalysis (bottom left).</a:t>
            </a:r>
          </a:p>
          <a:p>
            <a:pPr>
              <a:defRPr/>
            </a:pPr>
            <a:r>
              <a:rPr lang="en-GB" sz="1500">
                <a:solidFill>
                  <a:prstClr val="black"/>
                </a:solidFill>
                <a:latin typeface="Calibri" panose="020F0502020204030204" pitchFamily="34" charset="0"/>
                <a:cs typeface="Calibri" panose="020F0502020204030204" pitchFamily="34" charset="0"/>
              </a:rPr>
              <a:t>Timely Updates (2-3 months behind real time) for both European and Arctic regional reanalyses.</a:t>
            </a:r>
          </a:p>
          <a:p>
            <a:pPr>
              <a:defRPr/>
            </a:pPr>
            <a:r>
              <a:rPr lang="en-GB" sz="1500">
                <a:solidFill>
                  <a:prstClr val="black"/>
                </a:solidFill>
                <a:latin typeface="Calibri" panose="020F0502020204030204" pitchFamily="34" charset="0"/>
                <a:cs typeface="Calibri" panose="020F0502020204030204" pitchFamily="34" charset="0"/>
              </a:rPr>
              <a:t>Support action for (European) reanalysis downscaling activities.</a:t>
            </a:r>
          </a:p>
          <a:p>
            <a:pPr marL="742931" lvl="1" indent="-285743" defTabSz="914378">
              <a:defRPr/>
            </a:pPr>
            <a:endParaRPr lang="en-GB" sz="1350" b="1">
              <a:solidFill>
                <a:prstClr val="black"/>
              </a:solidFill>
              <a:latin typeface="Calibri"/>
            </a:endParaRPr>
          </a:p>
        </p:txBody>
      </p:sp>
      <p:pic>
        <p:nvPicPr>
          <p:cNvPr id="12" name="Google Shape;447;p73">
            <a:extLst>
              <a:ext uri="{FF2B5EF4-FFF2-40B4-BE49-F238E27FC236}">
                <a16:creationId xmlns:a16="http://schemas.microsoft.com/office/drawing/2014/main" id="{E3420433-424E-F941-AF0B-A2BD7179F31D}"/>
              </a:ext>
            </a:extLst>
          </p:cNvPr>
          <p:cNvPicPr preferRelativeResize="0">
            <a:picLocks noChangeAspect="1"/>
          </p:cNvPicPr>
          <p:nvPr/>
        </p:nvPicPr>
        <p:blipFill>
          <a:blip r:embed="rId2">
            <a:alphaModFix/>
          </a:blip>
          <a:stretch>
            <a:fillRect/>
          </a:stretch>
        </p:blipFill>
        <p:spPr>
          <a:xfrm>
            <a:off x="884456" y="3166887"/>
            <a:ext cx="1963349" cy="1741606"/>
          </a:xfrm>
          <a:prstGeom prst="rect">
            <a:avLst/>
          </a:prstGeom>
          <a:noFill/>
          <a:ln>
            <a:noFill/>
          </a:ln>
        </p:spPr>
      </p:pic>
      <p:sp>
        <p:nvSpPr>
          <p:cNvPr id="2" name="Slide Number Placeholder 1">
            <a:extLst>
              <a:ext uri="{FF2B5EF4-FFF2-40B4-BE49-F238E27FC236}">
                <a16:creationId xmlns:a16="http://schemas.microsoft.com/office/drawing/2014/main" id="{16612F07-EB97-B24B-AE23-0263CB710C5A}"/>
              </a:ext>
            </a:extLst>
          </p:cNvPr>
          <p:cNvSpPr>
            <a:spLocks noGrp="1"/>
          </p:cNvSpPr>
          <p:nvPr>
            <p:ph type="sldNum" sz="quarter" idx="2"/>
          </p:nvPr>
        </p:nvSpPr>
        <p:spPr>
          <a:xfrm>
            <a:off x="11249661" y="6584992"/>
            <a:ext cx="332741" cy="338512"/>
          </a:xfrm>
          <a:prstGeom prst="rect">
            <a:avLst/>
          </a:prstGeom>
          <a:ln w="12700">
            <a:miter lim="400000"/>
          </a:ln>
        </p:spPr>
        <p:txBody>
          <a:bodyPr wrap="none" lIns="45699" tIns="45699" rIns="45699" bIns="45699" anchor="ctr">
            <a:spAutoFit/>
          </a:bodyPr>
          <a:lstStyle>
            <a:defPPr>
              <a:defRPr lang="en-US"/>
            </a:defPPr>
            <a:lvl1pPr marL="0" algn="r" defTabSz="914400" rtl="0" eaLnBrk="1" latinLnBrk="0" hangingPunct="1">
              <a:defRPr sz="1600" kern="1200">
                <a:solidFill>
                  <a:srgbClr val="888888"/>
                </a:solidFill>
                <a:latin typeface="Calibri"/>
                <a:ea typeface="Calibri"/>
                <a:cs typeface="Calibri"/>
                <a:sym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DE" smtClean="0"/>
              <a:pPr/>
              <a:t>18</a:t>
            </a:fld>
            <a:endParaRPr lang="en-GB"/>
          </a:p>
        </p:txBody>
      </p:sp>
      <p:sp>
        <p:nvSpPr>
          <p:cNvPr id="9" name="TextBox 8">
            <a:extLst>
              <a:ext uri="{FF2B5EF4-FFF2-40B4-BE49-F238E27FC236}">
                <a16:creationId xmlns:a16="http://schemas.microsoft.com/office/drawing/2014/main" id="{100628E8-AE4B-0345-8085-616363D8102B}"/>
              </a:ext>
            </a:extLst>
          </p:cNvPr>
          <p:cNvSpPr txBox="1"/>
          <p:nvPr/>
        </p:nvSpPr>
        <p:spPr>
          <a:xfrm>
            <a:off x="5161461" y="3520421"/>
            <a:ext cx="3878036" cy="913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30000"/>
              </a:lnSpc>
              <a:buClr>
                <a:schemeClr val="dk1"/>
              </a:buClr>
              <a:buSzPts val="1100"/>
            </a:pPr>
            <a:r>
              <a:rPr lang="en-US" sz="1050" dirty="0">
                <a:solidFill>
                  <a:srgbClr val="111111"/>
                </a:solidFill>
                <a:highlight>
                  <a:schemeClr val="lt1"/>
                </a:highlight>
                <a:latin typeface="Roboto"/>
                <a:ea typeface="Roboto"/>
                <a:cs typeface="Roboto"/>
                <a:sym typeface="Roboto"/>
              </a:rPr>
              <a:t>Above: CERRA domain for Europe</a:t>
            </a:r>
          </a:p>
          <a:p>
            <a:pPr>
              <a:lnSpc>
                <a:spcPct val="130000"/>
              </a:lnSpc>
              <a:buClr>
                <a:schemeClr val="dk1"/>
              </a:buClr>
              <a:buSzPts val="1100"/>
            </a:pPr>
            <a:r>
              <a:rPr lang="en-US" sz="1050" dirty="0">
                <a:solidFill>
                  <a:srgbClr val="111111"/>
                </a:solidFill>
                <a:highlight>
                  <a:schemeClr val="lt1"/>
                </a:highlight>
                <a:latin typeface="Roboto"/>
                <a:ea typeface="Roboto"/>
                <a:cs typeface="Roboto"/>
                <a:sym typeface="Roboto"/>
              </a:rPr>
              <a:t>Left: C3S pan-Arctic domain compared with </a:t>
            </a:r>
            <a:r>
              <a:rPr lang="en-US" sz="1050" u="sng" dirty="0">
                <a:solidFill>
                  <a:schemeClr val="hlink"/>
                </a:solidFill>
                <a:hlinkClick r:id="rId3"/>
              </a:rPr>
              <a:t>http://polarmet.osu.edu/ASR/</a:t>
            </a:r>
            <a:r>
              <a:rPr lang="en-US" sz="1050" u="sng" dirty="0">
                <a:solidFill>
                  <a:srgbClr val="111111"/>
                </a:solidFill>
                <a:highlight>
                  <a:srgbClr val="FFFFFF"/>
                </a:highlight>
                <a:latin typeface="Roboto"/>
                <a:ea typeface="Roboto"/>
                <a:sym typeface="Roboto"/>
              </a:rPr>
              <a:t>; </a:t>
            </a:r>
            <a:r>
              <a:rPr lang="en-US" sz="1050" dirty="0">
                <a:solidFill>
                  <a:srgbClr val="111111"/>
                </a:solidFill>
                <a:highlight>
                  <a:schemeClr val="lt1"/>
                </a:highlight>
                <a:latin typeface="Roboto"/>
                <a:ea typeface="Roboto"/>
                <a:cs typeface="Roboto"/>
                <a:sym typeface="Roboto"/>
              </a:rPr>
              <a:t>Inner domain @15 km not fully operational </a:t>
            </a:r>
            <a:endParaRPr lang="en-US" sz="1050" dirty="0">
              <a:solidFill>
                <a:srgbClr val="111111"/>
              </a:solidFill>
              <a:highlight>
                <a:srgbClr val="FFFFFF"/>
              </a:highlight>
              <a:latin typeface="Roboto"/>
              <a:ea typeface="Roboto"/>
              <a:cs typeface="Roboto"/>
              <a:sym typeface="Roboto"/>
            </a:endParaRPr>
          </a:p>
        </p:txBody>
      </p:sp>
      <p:pic>
        <p:nvPicPr>
          <p:cNvPr id="10" name="Google Shape;471;p76">
            <a:extLst>
              <a:ext uri="{FF2B5EF4-FFF2-40B4-BE49-F238E27FC236}">
                <a16:creationId xmlns:a16="http://schemas.microsoft.com/office/drawing/2014/main" id="{4AF5B834-778F-7442-89C9-90251A57E9C5}"/>
              </a:ext>
            </a:extLst>
          </p:cNvPr>
          <p:cNvPicPr preferRelativeResize="0"/>
          <p:nvPr/>
        </p:nvPicPr>
        <p:blipFill>
          <a:blip r:embed="rId4">
            <a:alphaModFix/>
          </a:blip>
          <a:stretch>
            <a:fillRect/>
          </a:stretch>
        </p:blipFill>
        <p:spPr>
          <a:xfrm>
            <a:off x="3203451" y="3166887"/>
            <a:ext cx="1842725" cy="1829632"/>
          </a:xfrm>
          <a:prstGeom prst="rect">
            <a:avLst/>
          </a:prstGeom>
          <a:noFill/>
          <a:ln>
            <a:noFill/>
          </a:ln>
        </p:spPr>
      </p:pic>
      <p:pic>
        <p:nvPicPr>
          <p:cNvPr id="5" name="Picture 4" descr="Scatter chart, qr code&#10;&#10;Description automatically generated">
            <a:extLst>
              <a:ext uri="{FF2B5EF4-FFF2-40B4-BE49-F238E27FC236}">
                <a16:creationId xmlns:a16="http://schemas.microsoft.com/office/drawing/2014/main" id="{BF44AF22-A3EE-46E5-03BB-39D31F841D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866" y="32609"/>
            <a:ext cx="578134" cy="578134"/>
          </a:xfrm>
          <a:prstGeom prst="rect">
            <a:avLst/>
          </a:prstGeom>
        </p:spPr>
      </p:pic>
      <p:pic>
        <p:nvPicPr>
          <p:cNvPr id="2050" name="Picture 2" descr="Preview Image">
            <a:extLst>
              <a:ext uri="{FF2B5EF4-FFF2-40B4-BE49-F238E27FC236}">
                <a16:creationId xmlns:a16="http://schemas.microsoft.com/office/drawing/2014/main" id="{DC85F650-8D61-1F9A-77DC-5737842D39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1190" y="578808"/>
            <a:ext cx="2664823" cy="266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22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704" y="95525"/>
            <a:ext cx="7819098" cy="277541"/>
          </a:xfrm>
        </p:spPr>
        <p:txBody>
          <a:bodyPr>
            <a:normAutofit fontScale="90000"/>
          </a:bodyPr>
          <a:lstStyle/>
          <a:p>
            <a:r>
              <a:rPr lang="en-US" spc="0"/>
              <a:t>C3S seasonal predictions: evolution</a:t>
            </a:r>
          </a:p>
        </p:txBody>
      </p:sp>
      <p:graphicFrame>
        <p:nvGraphicFramePr>
          <p:cNvPr id="3" name="Chart 2">
            <a:extLst>
              <a:ext uri="{FF2B5EF4-FFF2-40B4-BE49-F238E27FC236}">
                <a16:creationId xmlns:a16="http://schemas.microsoft.com/office/drawing/2014/main" id="{D600F5F1-14B1-2B45-80A8-DB0BED1E51EA}"/>
              </a:ext>
            </a:extLst>
          </p:cNvPr>
          <p:cNvGraphicFramePr>
            <a:graphicFrameLocks/>
          </p:cNvGraphicFramePr>
          <p:nvPr/>
        </p:nvGraphicFramePr>
        <p:xfrm>
          <a:off x="672797" y="3054212"/>
          <a:ext cx="8208912" cy="171894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a:extLst>
              <a:ext uri="{FF2B5EF4-FFF2-40B4-BE49-F238E27FC236}">
                <a16:creationId xmlns:a16="http://schemas.microsoft.com/office/drawing/2014/main" id="{DFB94B60-5839-5346-A0E9-B956EB5D3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024" y="2684082"/>
            <a:ext cx="1248205" cy="842363"/>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816DDEB9-3BB6-A742-9477-533EA96F7825}"/>
              </a:ext>
            </a:extLst>
          </p:cNvPr>
          <p:cNvSpPr/>
          <p:nvPr/>
        </p:nvSpPr>
        <p:spPr>
          <a:xfrm>
            <a:off x="818633" y="4083834"/>
            <a:ext cx="144016" cy="144000"/>
          </a:xfrm>
          <a:prstGeom prst="ellipse">
            <a:avLst/>
          </a:prstGeom>
          <a:solidFill>
            <a:schemeClr val="accent6"/>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a:solidFill>
                <a:srgbClr val="FFFFFF"/>
              </a:solidFill>
              <a:latin typeface="Helvetica"/>
            </a:endParaRPr>
          </a:p>
        </p:txBody>
      </p:sp>
      <p:sp>
        <p:nvSpPr>
          <p:cNvPr id="7" name="TextBox 6">
            <a:extLst>
              <a:ext uri="{FF2B5EF4-FFF2-40B4-BE49-F238E27FC236}">
                <a16:creationId xmlns:a16="http://schemas.microsoft.com/office/drawing/2014/main" id="{5E32705A-0BDC-1E43-B691-11D31BA96429}"/>
              </a:ext>
            </a:extLst>
          </p:cNvPr>
          <p:cNvSpPr txBox="1"/>
          <p:nvPr/>
        </p:nvSpPr>
        <p:spPr>
          <a:xfrm>
            <a:off x="962649" y="3838840"/>
            <a:ext cx="840295" cy="461665"/>
          </a:xfrm>
          <a:prstGeom prst="rect">
            <a:avLst/>
          </a:prstGeom>
          <a:noFill/>
        </p:spPr>
        <p:txBody>
          <a:bodyPr wrap="none" rtlCol="0">
            <a:spAutoFit/>
          </a:bodyPr>
          <a:lstStyle/>
          <a:p>
            <a:pPr defTabSz="685800"/>
            <a:r>
              <a:rPr lang="en-GB" sz="1200">
                <a:solidFill>
                  <a:srgbClr val="000000"/>
                </a:solidFill>
                <a:latin typeface="Helvetica"/>
              </a:rPr>
              <a:t>Graphical</a:t>
            </a:r>
            <a:br>
              <a:rPr lang="en-GB" sz="1200">
                <a:solidFill>
                  <a:srgbClr val="000000"/>
                </a:solidFill>
                <a:latin typeface="Helvetica"/>
              </a:rPr>
            </a:br>
            <a:r>
              <a:rPr lang="en-GB" sz="1200">
                <a:solidFill>
                  <a:srgbClr val="000000"/>
                </a:solidFill>
                <a:latin typeface="Helvetica"/>
              </a:rPr>
              <a:t>products</a:t>
            </a:r>
          </a:p>
        </p:txBody>
      </p:sp>
      <p:sp>
        <p:nvSpPr>
          <p:cNvPr id="8" name="Oval 7">
            <a:extLst>
              <a:ext uri="{FF2B5EF4-FFF2-40B4-BE49-F238E27FC236}">
                <a16:creationId xmlns:a16="http://schemas.microsoft.com/office/drawing/2014/main" id="{4BCD2B8C-6319-1B4A-AB21-15FEDD9305A6}"/>
              </a:ext>
            </a:extLst>
          </p:cNvPr>
          <p:cNvSpPr/>
          <p:nvPr/>
        </p:nvSpPr>
        <p:spPr>
          <a:xfrm>
            <a:off x="2138240" y="3256793"/>
            <a:ext cx="144016" cy="144000"/>
          </a:xfrm>
          <a:prstGeom prst="ellipse">
            <a:avLst/>
          </a:prstGeom>
          <a:solidFill>
            <a:srgbClr val="00B0F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a:solidFill>
                <a:srgbClr val="FFFFFF"/>
              </a:solidFill>
              <a:latin typeface="Helvetica"/>
            </a:endParaRPr>
          </a:p>
        </p:txBody>
      </p:sp>
      <p:sp>
        <p:nvSpPr>
          <p:cNvPr id="9" name="TextBox 8">
            <a:extLst>
              <a:ext uri="{FF2B5EF4-FFF2-40B4-BE49-F238E27FC236}">
                <a16:creationId xmlns:a16="http://schemas.microsoft.com/office/drawing/2014/main" id="{DEBF4195-BA08-0841-8AC2-8BAAB29167DD}"/>
              </a:ext>
            </a:extLst>
          </p:cNvPr>
          <p:cNvSpPr txBox="1"/>
          <p:nvPr/>
        </p:nvSpPr>
        <p:spPr>
          <a:xfrm>
            <a:off x="2279229" y="3152349"/>
            <a:ext cx="1183337" cy="830997"/>
          </a:xfrm>
          <a:prstGeom prst="rect">
            <a:avLst/>
          </a:prstGeom>
          <a:noFill/>
        </p:spPr>
        <p:txBody>
          <a:bodyPr wrap="none" rtlCol="0">
            <a:spAutoFit/>
          </a:bodyPr>
          <a:lstStyle/>
          <a:p>
            <a:pPr defTabSz="685800"/>
            <a:r>
              <a:rPr lang="en-GB" sz="1200">
                <a:solidFill>
                  <a:srgbClr val="000000"/>
                </a:solidFill>
                <a:latin typeface="Helvetica"/>
              </a:rPr>
              <a:t>Data products:</a:t>
            </a:r>
          </a:p>
          <a:p>
            <a:pPr defTabSz="685800"/>
            <a:r>
              <a:rPr lang="en-GB" sz="1200">
                <a:solidFill>
                  <a:srgbClr val="000000"/>
                </a:solidFill>
                <a:latin typeface="Helvetica"/>
              </a:rPr>
              <a:t>ECMWF</a:t>
            </a:r>
          </a:p>
          <a:p>
            <a:pPr defTabSz="685800"/>
            <a:r>
              <a:rPr lang="en-GB" sz="1200">
                <a:solidFill>
                  <a:srgbClr val="000000"/>
                </a:solidFill>
                <a:latin typeface="Helvetica"/>
              </a:rPr>
              <a:t>MF</a:t>
            </a:r>
          </a:p>
          <a:p>
            <a:pPr defTabSz="685800"/>
            <a:r>
              <a:rPr lang="en-GB" sz="1200">
                <a:solidFill>
                  <a:srgbClr val="000000"/>
                </a:solidFill>
                <a:latin typeface="Helvetica"/>
              </a:rPr>
              <a:t>UKMO</a:t>
            </a:r>
          </a:p>
        </p:txBody>
      </p:sp>
      <p:pic>
        <p:nvPicPr>
          <p:cNvPr id="10" name="Picture 9">
            <a:extLst>
              <a:ext uri="{FF2B5EF4-FFF2-40B4-BE49-F238E27FC236}">
                <a16:creationId xmlns:a16="http://schemas.microsoft.com/office/drawing/2014/main" id="{59B7E411-1DB3-5D49-9E05-8768573149FF}"/>
              </a:ext>
            </a:extLst>
          </p:cNvPr>
          <p:cNvPicPr>
            <a:picLocks noChangeAspect="1"/>
          </p:cNvPicPr>
          <p:nvPr/>
        </p:nvPicPr>
        <p:blipFill>
          <a:blip r:embed="rId5"/>
          <a:stretch>
            <a:fillRect/>
          </a:stretch>
        </p:blipFill>
        <p:spPr>
          <a:xfrm>
            <a:off x="2210247" y="2126467"/>
            <a:ext cx="957318" cy="873770"/>
          </a:xfrm>
          <a:prstGeom prst="rect">
            <a:avLst/>
          </a:prstGeom>
          <a:ln>
            <a:solidFill>
              <a:schemeClr val="accent2">
                <a:lumMod val="50000"/>
              </a:schemeClr>
            </a:solidFill>
          </a:ln>
        </p:spPr>
      </p:pic>
      <p:sp>
        <p:nvSpPr>
          <p:cNvPr id="13" name="Oval 12">
            <a:extLst>
              <a:ext uri="{FF2B5EF4-FFF2-40B4-BE49-F238E27FC236}">
                <a16:creationId xmlns:a16="http://schemas.microsoft.com/office/drawing/2014/main" id="{8D64F4A6-8322-644B-A65F-4C1C7B70179D}"/>
              </a:ext>
            </a:extLst>
          </p:cNvPr>
          <p:cNvSpPr/>
          <p:nvPr/>
        </p:nvSpPr>
        <p:spPr>
          <a:xfrm>
            <a:off x="2138240" y="4015810"/>
            <a:ext cx="144016" cy="144000"/>
          </a:xfrm>
          <a:prstGeom prst="ellipse">
            <a:avLst/>
          </a:prstGeom>
          <a:solidFill>
            <a:schemeClr val="accent3">
              <a:lumMod val="75000"/>
            </a:schemeClr>
          </a:soli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a:solidFill>
                <a:srgbClr val="FFFFFF"/>
              </a:solidFill>
              <a:latin typeface="Helvetica"/>
            </a:endParaRPr>
          </a:p>
        </p:txBody>
      </p:sp>
      <p:sp>
        <p:nvSpPr>
          <p:cNvPr id="14" name="TextBox 13">
            <a:extLst>
              <a:ext uri="{FF2B5EF4-FFF2-40B4-BE49-F238E27FC236}">
                <a16:creationId xmlns:a16="http://schemas.microsoft.com/office/drawing/2014/main" id="{40E77F89-CAD4-CE40-9517-AD8FC1D6A3A0}"/>
              </a:ext>
            </a:extLst>
          </p:cNvPr>
          <p:cNvSpPr txBox="1"/>
          <p:nvPr/>
        </p:nvSpPr>
        <p:spPr>
          <a:xfrm>
            <a:off x="2267744" y="3955470"/>
            <a:ext cx="1165704" cy="276999"/>
          </a:xfrm>
          <a:prstGeom prst="rect">
            <a:avLst/>
          </a:prstGeom>
          <a:noFill/>
        </p:spPr>
        <p:txBody>
          <a:bodyPr wrap="none" rtlCol="0">
            <a:spAutoFit/>
          </a:bodyPr>
          <a:lstStyle/>
          <a:p>
            <a:pPr defTabSz="685800"/>
            <a:r>
              <a:rPr lang="en-GB" sz="1200">
                <a:solidFill>
                  <a:srgbClr val="000000"/>
                </a:solidFill>
                <a:latin typeface="Helvetica"/>
              </a:rPr>
              <a:t>MARS archive</a:t>
            </a:r>
          </a:p>
        </p:txBody>
      </p:sp>
      <p:sp>
        <p:nvSpPr>
          <p:cNvPr id="16" name="Oval 15">
            <a:extLst>
              <a:ext uri="{FF2B5EF4-FFF2-40B4-BE49-F238E27FC236}">
                <a16:creationId xmlns:a16="http://schemas.microsoft.com/office/drawing/2014/main" id="{23F98438-2C04-DD4E-96E2-CD0A2CAA338E}"/>
              </a:ext>
            </a:extLst>
          </p:cNvPr>
          <p:cNvSpPr/>
          <p:nvPr/>
        </p:nvSpPr>
        <p:spPr>
          <a:xfrm>
            <a:off x="3519974" y="3323367"/>
            <a:ext cx="144016" cy="144000"/>
          </a:xfrm>
          <a:prstGeom prst="ellipse">
            <a:avLst/>
          </a:prstGeom>
          <a:solidFill>
            <a:srgbClr val="00B0F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a:solidFill>
                <a:srgbClr val="FFFFFF"/>
              </a:solidFill>
              <a:latin typeface="Helvetica"/>
            </a:endParaRPr>
          </a:p>
        </p:txBody>
      </p:sp>
      <p:sp>
        <p:nvSpPr>
          <p:cNvPr id="17" name="TextBox 16">
            <a:extLst>
              <a:ext uri="{FF2B5EF4-FFF2-40B4-BE49-F238E27FC236}">
                <a16:creationId xmlns:a16="http://schemas.microsoft.com/office/drawing/2014/main" id="{C7289F90-EEF8-834C-9897-CB91173D6257}"/>
              </a:ext>
            </a:extLst>
          </p:cNvPr>
          <p:cNvSpPr txBox="1"/>
          <p:nvPr/>
        </p:nvSpPr>
        <p:spPr>
          <a:xfrm>
            <a:off x="3661957" y="3254673"/>
            <a:ext cx="644728" cy="461665"/>
          </a:xfrm>
          <a:prstGeom prst="rect">
            <a:avLst/>
          </a:prstGeom>
          <a:noFill/>
        </p:spPr>
        <p:txBody>
          <a:bodyPr wrap="none" rtlCol="0">
            <a:spAutoFit/>
          </a:bodyPr>
          <a:lstStyle/>
          <a:p>
            <a:pPr defTabSz="685800"/>
            <a:r>
              <a:rPr lang="en-GB" sz="1200">
                <a:solidFill>
                  <a:srgbClr val="000000"/>
                </a:solidFill>
                <a:latin typeface="Helvetica"/>
              </a:rPr>
              <a:t>CMCC</a:t>
            </a:r>
          </a:p>
          <a:p>
            <a:pPr defTabSz="685800"/>
            <a:r>
              <a:rPr lang="en-GB" sz="1200">
                <a:solidFill>
                  <a:srgbClr val="000000"/>
                </a:solidFill>
                <a:latin typeface="Helvetica"/>
              </a:rPr>
              <a:t>DWD</a:t>
            </a:r>
          </a:p>
        </p:txBody>
      </p:sp>
      <p:sp>
        <p:nvSpPr>
          <p:cNvPr id="18" name="Oval 17">
            <a:extLst>
              <a:ext uri="{FF2B5EF4-FFF2-40B4-BE49-F238E27FC236}">
                <a16:creationId xmlns:a16="http://schemas.microsoft.com/office/drawing/2014/main" id="{3936EE53-292D-3546-8B3B-763B7A334E91}"/>
              </a:ext>
            </a:extLst>
          </p:cNvPr>
          <p:cNvSpPr/>
          <p:nvPr/>
        </p:nvSpPr>
        <p:spPr>
          <a:xfrm>
            <a:off x="3517941" y="3766840"/>
            <a:ext cx="144016" cy="144000"/>
          </a:xfrm>
          <a:prstGeom prst="ellipse">
            <a:avLst/>
          </a:prstGeom>
          <a:solidFill>
            <a:schemeClr val="accent3">
              <a:lumMod val="75000"/>
            </a:schemeClr>
          </a:soli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a:solidFill>
                <a:srgbClr val="FFFFFF"/>
              </a:solidFill>
              <a:latin typeface="Helvetica"/>
            </a:endParaRPr>
          </a:p>
        </p:txBody>
      </p:sp>
      <p:sp>
        <p:nvSpPr>
          <p:cNvPr id="19" name="TextBox 18">
            <a:extLst>
              <a:ext uri="{FF2B5EF4-FFF2-40B4-BE49-F238E27FC236}">
                <a16:creationId xmlns:a16="http://schemas.microsoft.com/office/drawing/2014/main" id="{9F0388A0-4FA0-8343-99A1-136B43D1D0C9}"/>
              </a:ext>
            </a:extLst>
          </p:cNvPr>
          <p:cNvSpPr txBox="1"/>
          <p:nvPr/>
        </p:nvSpPr>
        <p:spPr>
          <a:xfrm>
            <a:off x="3647446" y="3706500"/>
            <a:ext cx="924869" cy="276999"/>
          </a:xfrm>
          <a:prstGeom prst="rect">
            <a:avLst/>
          </a:prstGeom>
          <a:noFill/>
        </p:spPr>
        <p:txBody>
          <a:bodyPr wrap="none" rtlCol="0">
            <a:spAutoFit/>
          </a:bodyPr>
          <a:lstStyle/>
          <a:p>
            <a:pPr defTabSz="685800"/>
            <a:r>
              <a:rPr lang="en-GB" sz="1200">
                <a:solidFill>
                  <a:srgbClr val="000000"/>
                </a:solidFill>
                <a:latin typeface="Helvetica"/>
              </a:rPr>
              <a:t>CDS + API</a:t>
            </a:r>
          </a:p>
        </p:txBody>
      </p:sp>
      <p:pic>
        <p:nvPicPr>
          <p:cNvPr id="22" name="Imagen 30">
            <a:extLst>
              <a:ext uri="{FF2B5EF4-FFF2-40B4-BE49-F238E27FC236}">
                <a16:creationId xmlns:a16="http://schemas.microsoft.com/office/drawing/2014/main" id="{41248A4C-799C-544B-831E-3E94C5D2073A}"/>
              </a:ext>
            </a:extLst>
          </p:cNvPr>
          <p:cNvPicPr>
            <a:picLocks noChangeAspect="1"/>
          </p:cNvPicPr>
          <p:nvPr/>
        </p:nvPicPr>
        <p:blipFill rotWithShape="1">
          <a:blip r:embed="rId6"/>
          <a:srcRect r="8576" b="15996"/>
          <a:stretch/>
        </p:blipFill>
        <p:spPr>
          <a:xfrm>
            <a:off x="2794658" y="642171"/>
            <a:ext cx="1843617" cy="984526"/>
          </a:xfrm>
          <a:prstGeom prst="rect">
            <a:avLst/>
          </a:prstGeom>
          <a:ln>
            <a:solidFill>
              <a:srgbClr val="7A0B2C"/>
            </a:solidFill>
          </a:ln>
        </p:spPr>
      </p:pic>
      <p:pic>
        <p:nvPicPr>
          <p:cNvPr id="23" name="Imagen 26">
            <a:extLst>
              <a:ext uri="{FF2B5EF4-FFF2-40B4-BE49-F238E27FC236}">
                <a16:creationId xmlns:a16="http://schemas.microsoft.com/office/drawing/2014/main" id="{619E3289-EEA4-8A49-9575-7E76806D85CC}"/>
              </a:ext>
            </a:extLst>
          </p:cNvPr>
          <p:cNvPicPr>
            <a:picLocks noChangeAspect="1"/>
          </p:cNvPicPr>
          <p:nvPr/>
        </p:nvPicPr>
        <p:blipFill>
          <a:blip r:embed="rId7"/>
          <a:stretch>
            <a:fillRect/>
          </a:stretch>
        </p:blipFill>
        <p:spPr>
          <a:xfrm>
            <a:off x="3381454" y="1344205"/>
            <a:ext cx="1155900" cy="776184"/>
          </a:xfrm>
          <a:prstGeom prst="rect">
            <a:avLst/>
          </a:prstGeom>
          <a:ln>
            <a:solidFill>
              <a:srgbClr val="7A0B2C"/>
            </a:solidFill>
          </a:ln>
        </p:spPr>
      </p:pic>
      <p:sp>
        <p:nvSpPr>
          <p:cNvPr id="24" name="Oval 23">
            <a:extLst>
              <a:ext uri="{FF2B5EF4-FFF2-40B4-BE49-F238E27FC236}">
                <a16:creationId xmlns:a16="http://schemas.microsoft.com/office/drawing/2014/main" id="{92F7A034-CA1A-FC48-821D-E3CD3FB75C5A}"/>
              </a:ext>
            </a:extLst>
          </p:cNvPr>
          <p:cNvSpPr/>
          <p:nvPr/>
        </p:nvSpPr>
        <p:spPr>
          <a:xfrm>
            <a:off x="4855449" y="3350796"/>
            <a:ext cx="144016" cy="144000"/>
          </a:xfrm>
          <a:prstGeom prst="ellipse">
            <a:avLst/>
          </a:prstGeom>
          <a:solidFill>
            <a:srgbClr val="00B0F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a:solidFill>
                <a:srgbClr val="FFFFFF"/>
              </a:solidFill>
              <a:latin typeface="Helvetica"/>
            </a:endParaRPr>
          </a:p>
        </p:txBody>
      </p:sp>
      <p:sp>
        <p:nvSpPr>
          <p:cNvPr id="25" name="TextBox 24">
            <a:extLst>
              <a:ext uri="{FF2B5EF4-FFF2-40B4-BE49-F238E27FC236}">
                <a16:creationId xmlns:a16="http://schemas.microsoft.com/office/drawing/2014/main" id="{8297DA93-373F-0B4C-8599-CD6E33BA612D}"/>
              </a:ext>
            </a:extLst>
          </p:cNvPr>
          <p:cNvSpPr txBox="1"/>
          <p:nvPr/>
        </p:nvSpPr>
        <p:spPr>
          <a:xfrm>
            <a:off x="4997433" y="3282102"/>
            <a:ext cx="611065" cy="276999"/>
          </a:xfrm>
          <a:prstGeom prst="rect">
            <a:avLst/>
          </a:prstGeom>
          <a:noFill/>
        </p:spPr>
        <p:txBody>
          <a:bodyPr wrap="none" rtlCol="0">
            <a:spAutoFit/>
          </a:bodyPr>
          <a:lstStyle/>
          <a:p>
            <a:pPr defTabSz="685800"/>
            <a:r>
              <a:rPr lang="en-GB" sz="1200">
                <a:solidFill>
                  <a:srgbClr val="000000"/>
                </a:solidFill>
                <a:latin typeface="Helvetica"/>
              </a:rPr>
              <a:t>NCEP</a:t>
            </a:r>
          </a:p>
        </p:txBody>
      </p:sp>
      <p:sp>
        <p:nvSpPr>
          <p:cNvPr id="26" name="Oval 25">
            <a:extLst>
              <a:ext uri="{FF2B5EF4-FFF2-40B4-BE49-F238E27FC236}">
                <a16:creationId xmlns:a16="http://schemas.microsoft.com/office/drawing/2014/main" id="{BAE2CB2C-8126-F44A-B0E1-A4814E7B19FE}"/>
              </a:ext>
            </a:extLst>
          </p:cNvPr>
          <p:cNvSpPr/>
          <p:nvPr/>
        </p:nvSpPr>
        <p:spPr>
          <a:xfrm>
            <a:off x="4853417" y="3640364"/>
            <a:ext cx="144016" cy="144000"/>
          </a:xfrm>
          <a:prstGeom prst="ellipse">
            <a:avLst/>
          </a:prstGeom>
          <a:solidFill>
            <a:schemeClr val="accent3">
              <a:lumMod val="75000"/>
            </a:schemeClr>
          </a:soli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a:solidFill>
                <a:srgbClr val="FFFFFF"/>
              </a:solidFill>
              <a:latin typeface="Helvetica"/>
            </a:endParaRPr>
          </a:p>
        </p:txBody>
      </p:sp>
      <p:sp>
        <p:nvSpPr>
          <p:cNvPr id="27" name="TextBox 26">
            <a:extLst>
              <a:ext uri="{FF2B5EF4-FFF2-40B4-BE49-F238E27FC236}">
                <a16:creationId xmlns:a16="http://schemas.microsoft.com/office/drawing/2014/main" id="{00CACCD1-5E19-4642-9532-9C21BFBC50E9}"/>
              </a:ext>
            </a:extLst>
          </p:cNvPr>
          <p:cNvSpPr txBox="1"/>
          <p:nvPr/>
        </p:nvSpPr>
        <p:spPr>
          <a:xfrm>
            <a:off x="4982922" y="3580024"/>
            <a:ext cx="712631" cy="276999"/>
          </a:xfrm>
          <a:prstGeom prst="rect">
            <a:avLst/>
          </a:prstGeom>
          <a:noFill/>
        </p:spPr>
        <p:txBody>
          <a:bodyPr wrap="none" rtlCol="0">
            <a:spAutoFit/>
          </a:bodyPr>
          <a:lstStyle/>
          <a:p>
            <a:pPr defTabSz="685800"/>
            <a:r>
              <a:rPr lang="en-GB" sz="1200">
                <a:solidFill>
                  <a:srgbClr val="000000"/>
                </a:solidFill>
                <a:latin typeface="Helvetica"/>
              </a:rPr>
              <a:t>Toolbox</a:t>
            </a:r>
          </a:p>
        </p:txBody>
      </p:sp>
      <p:pic>
        <p:nvPicPr>
          <p:cNvPr id="28" name="Imagen 34">
            <a:extLst>
              <a:ext uri="{FF2B5EF4-FFF2-40B4-BE49-F238E27FC236}">
                <a16:creationId xmlns:a16="http://schemas.microsoft.com/office/drawing/2014/main" id="{38898636-AE7B-0C47-AA2B-5D0721A7FC49}"/>
              </a:ext>
            </a:extLst>
          </p:cNvPr>
          <p:cNvPicPr>
            <a:picLocks noChangeAspect="1"/>
          </p:cNvPicPr>
          <p:nvPr/>
        </p:nvPicPr>
        <p:blipFill>
          <a:blip r:embed="rId8"/>
          <a:stretch>
            <a:fillRect/>
          </a:stretch>
        </p:blipFill>
        <p:spPr>
          <a:xfrm>
            <a:off x="4419126" y="2002454"/>
            <a:ext cx="1677910" cy="1195767"/>
          </a:xfrm>
          <a:prstGeom prst="rect">
            <a:avLst/>
          </a:prstGeom>
          <a:ln>
            <a:solidFill>
              <a:srgbClr val="7A0B2C"/>
            </a:solidFill>
          </a:ln>
        </p:spPr>
      </p:pic>
      <p:sp>
        <p:nvSpPr>
          <p:cNvPr id="29" name="Oval 28">
            <a:extLst>
              <a:ext uri="{FF2B5EF4-FFF2-40B4-BE49-F238E27FC236}">
                <a16:creationId xmlns:a16="http://schemas.microsoft.com/office/drawing/2014/main" id="{E9178C53-E135-BC42-B012-B902C62DAC00}"/>
              </a:ext>
            </a:extLst>
          </p:cNvPr>
          <p:cNvSpPr/>
          <p:nvPr/>
        </p:nvSpPr>
        <p:spPr>
          <a:xfrm>
            <a:off x="6220505" y="3591749"/>
            <a:ext cx="144016" cy="144000"/>
          </a:xfrm>
          <a:prstGeom prst="ellipse">
            <a:avLst/>
          </a:prstGeom>
          <a:solidFill>
            <a:srgbClr val="00B0F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a:solidFill>
                <a:srgbClr val="FFFFFF"/>
              </a:solidFill>
              <a:latin typeface="Helvetica"/>
            </a:endParaRPr>
          </a:p>
        </p:txBody>
      </p:sp>
      <p:sp>
        <p:nvSpPr>
          <p:cNvPr id="30" name="TextBox 29">
            <a:extLst>
              <a:ext uri="{FF2B5EF4-FFF2-40B4-BE49-F238E27FC236}">
                <a16:creationId xmlns:a16="http://schemas.microsoft.com/office/drawing/2014/main" id="{B6662542-BAE0-7E43-B439-409BB1AED932}"/>
              </a:ext>
            </a:extLst>
          </p:cNvPr>
          <p:cNvSpPr txBox="1"/>
          <p:nvPr/>
        </p:nvSpPr>
        <p:spPr>
          <a:xfrm>
            <a:off x="6362488" y="3523055"/>
            <a:ext cx="492443" cy="276999"/>
          </a:xfrm>
          <a:prstGeom prst="rect">
            <a:avLst/>
          </a:prstGeom>
          <a:noFill/>
        </p:spPr>
        <p:txBody>
          <a:bodyPr wrap="none" rtlCol="0">
            <a:spAutoFit/>
          </a:bodyPr>
          <a:lstStyle/>
          <a:p>
            <a:pPr defTabSz="685800"/>
            <a:r>
              <a:rPr lang="en-GB" sz="1200">
                <a:solidFill>
                  <a:srgbClr val="000000"/>
                </a:solidFill>
                <a:latin typeface="Helvetica"/>
              </a:rPr>
              <a:t>JMA</a:t>
            </a:r>
          </a:p>
        </p:txBody>
      </p:sp>
      <p:sp>
        <p:nvSpPr>
          <p:cNvPr id="31" name="Oval 30">
            <a:extLst>
              <a:ext uri="{FF2B5EF4-FFF2-40B4-BE49-F238E27FC236}">
                <a16:creationId xmlns:a16="http://schemas.microsoft.com/office/drawing/2014/main" id="{5FB50BCB-3626-854D-B99C-D39A820D9933}"/>
              </a:ext>
            </a:extLst>
          </p:cNvPr>
          <p:cNvSpPr/>
          <p:nvPr/>
        </p:nvSpPr>
        <p:spPr>
          <a:xfrm>
            <a:off x="6173786" y="3187454"/>
            <a:ext cx="144016" cy="144000"/>
          </a:xfrm>
          <a:prstGeom prst="ellipse">
            <a:avLst/>
          </a:prstGeom>
          <a:solidFill>
            <a:schemeClr val="accent6"/>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a:solidFill>
                <a:srgbClr val="FFFFFF"/>
              </a:solidFill>
              <a:latin typeface="Helvetica"/>
            </a:endParaRPr>
          </a:p>
        </p:txBody>
      </p:sp>
      <p:sp>
        <p:nvSpPr>
          <p:cNvPr id="32" name="TextBox 31">
            <a:extLst>
              <a:ext uri="{FF2B5EF4-FFF2-40B4-BE49-F238E27FC236}">
                <a16:creationId xmlns:a16="http://schemas.microsoft.com/office/drawing/2014/main" id="{BEBF50EB-7FC3-634A-BD7C-A1799AF71719}"/>
              </a:ext>
            </a:extLst>
          </p:cNvPr>
          <p:cNvSpPr txBox="1"/>
          <p:nvPr/>
        </p:nvSpPr>
        <p:spPr>
          <a:xfrm>
            <a:off x="6346480" y="3127329"/>
            <a:ext cx="1079142" cy="276999"/>
          </a:xfrm>
          <a:prstGeom prst="rect">
            <a:avLst/>
          </a:prstGeom>
          <a:noFill/>
        </p:spPr>
        <p:txBody>
          <a:bodyPr wrap="none" rtlCol="0">
            <a:spAutoFit/>
          </a:bodyPr>
          <a:lstStyle/>
          <a:p>
            <a:pPr defTabSz="685800"/>
            <a:r>
              <a:rPr lang="en-GB" sz="1200">
                <a:solidFill>
                  <a:srgbClr val="000000"/>
                </a:solidFill>
                <a:latin typeface="Helvetica"/>
              </a:rPr>
              <a:t>More regions</a:t>
            </a:r>
          </a:p>
        </p:txBody>
      </p:sp>
      <p:sp>
        <p:nvSpPr>
          <p:cNvPr id="33" name="Oval 32">
            <a:extLst>
              <a:ext uri="{FF2B5EF4-FFF2-40B4-BE49-F238E27FC236}">
                <a16:creationId xmlns:a16="http://schemas.microsoft.com/office/drawing/2014/main" id="{2CE3695E-6762-E44D-9C13-6F96097BFF44}"/>
              </a:ext>
            </a:extLst>
          </p:cNvPr>
          <p:cNvSpPr/>
          <p:nvPr/>
        </p:nvSpPr>
        <p:spPr>
          <a:xfrm>
            <a:off x="7541931" y="3408809"/>
            <a:ext cx="144016" cy="144000"/>
          </a:xfrm>
          <a:prstGeom prst="ellipse">
            <a:avLst/>
          </a:prstGeom>
          <a:solidFill>
            <a:srgbClr val="00B0F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a:solidFill>
                <a:srgbClr val="FFFFFF"/>
              </a:solidFill>
              <a:latin typeface="Helvetica"/>
            </a:endParaRPr>
          </a:p>
        </p:txBody>
      </p:sp>
      <p:sp>
        <p:nvSpPr>
          <p:cNvPr id="34" name="TextBox 33">
            <a:extLst>
              <a:ext uri="{FF2B5EF4-FFF2-40B4-BE49-F238E27FC236}">
                <a16:creationId xmlns:a16="http://schemas.microsoft.com/office/drawing/2014/main" id="{057FFA1B-80AB-854A-BB7B-F5F66D4C9343}"/>
              </a:ext>
            </a:extLst>
          </p:cNvPr>
          <p:cNvSpPr txBox="1"/>
          <p:nvPr/>
        </p:nvSpPr>
        <p:spPr>
          <a:xfrm>
            <a:off x="7683915" y="3340115"/>
            <a:ext cx="619080" cy="276999"/>
          </a:xfrm>
          <a:prstGeom prst="rect">
            <a:avLst/>
          </a:prstGeom>
          <a:noFill/>
        </p:spPr>
        <p:txBody>
          <a:bodyPr wrap="none" rtlCol="0">
            <a:spAutoFit/>
          </a:bodyPr>
          <a:lstStyle/>
          <a:p>
            <a:pPr defTabSz="685800"/>
            <a:r>
              <a:rPr lang="en-GB" sz="1200">
                <a:solidFill>
                  <a:srgbClr val="000000"/>
                </a:solidFill>
                <a:latin typeface="Helvetica"/>
              </a:rPr>
              <a:t>ECCC</a:t>
            </a:r>
          </a:p>
        </p:txBody>
      </p:sp>
      <p:sp>
        <p:nvSpPr>
          <p:cNvPr id="35" name="Oval 34">
            <a:extLst>
              <a:ext uri="{FF2B5EF4-FFF2-40B4-BE49-F238E27FC236}">
                <a16:creationId xmlns:a16="http://schemas.microsoft.com/office/drawing/2014/main" id="{91E217C7-CE72-0A42-BCB9-16159630BB8D}"/>
              </a:ext>
            </a:extLst>
          </p:cNvPr>
          <p:cNvSpPr/>
          <p:nvPr/>
        </p:nvSpPr>
        <p:spPr>
          <a:xfrm>
            <a:off x="7539899" y="3167358"/>
            <a:ext cx="144016" cy="144000"/>
          </a:xfrm>
          <a:prstGeom prst="ellipse">
            <a:avLst/>
          </a:prstGeom>
          <a:solidFill>
            <a:schemeClr val="accent6"/>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a:solidFill>
                <a:srgbClr val="FFFFFF"/>
              </a:solidFill>
              <a:latin typeface="Helvetica"/>
            </a:endParaRPr>
          </a:p>
        </p:txBody>
      </p:sp>
      <p:sp>
        <p:nvSpPr>
          <p:cNvPr id="36" name="TextBox 35">
            <a:extLst>
              <a:ext uri="{FF2B5EF4-FFF2-40B4-BE49-F238E27FC236}">
                <a16:creationId xmlns:a16="http://schemas.microsoft.com/office/drawing/2014/main" id="{5816CBAB-B87F-7046-8CA2-A715794CA7D3}"/>
              </a:ext>
            </a:extLst>
          </p:cNvPr>
          <p:cNvSpPr txBox="1"/>
          <p:nvPr/>
        </p:nvSpPr>
        <p:spPr>
          <a:xfrm>
            <a:off x="7669404" y="3107018"/>
            <a:ext cx="1122423" cy="276999"/>
          </a:xfrm>
          <a:prstGeom prst="rect">
            <a:avLst/>
          </a:prstGeom>
          <a:noFill/>
        </p:spPr>
        <p:txBody>
          <a:bodyPr wrap="none" rtlCol="0">
            <a:spAutoFit/>
          </a:bodyPr>
          <a:lstStyle/>
          <a:p>
            <a:pPr defTabSz="685800"/>
            <a:r>
              <a:rPr lang="en-GB" sz="1200">
                <a:solidFill>
                  <a:srgbClr val="000000"/>
                </a:solidFill>
                <a:latin typeface="Helvetica"/>
              </a:rPr>
              <a:t>New products</a:t>
            </a:r>
          </a:p>
        </p:txBody>
      </p:sp>
      <p:pic>
        <p:nvPicPr>
          <p:cNvPr id="37" name="Picture 12">
            <a:extLst>
              <a:ext uri="{FF2B5EF4-FFF2-40B4-BE49-F238E27FC236}">
                <a16:creationId xmlns:a16="http://schemas.microsoft.com/office/drawing/2014/main" id="{7D1EB2D1-ABA3-8F44-9BDC-E3D9D9F3E3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1570" y="2217917"/>
            <a:ext cx="1292303" cy="855375"/>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pic>
        <p:nvPicPr>
          <p:cNvPr id="39" name="Picture 4">
            <a:extLst>
              <a:ext uri="{FF2B5EF4-FFF2-40B4-BE49-F238E27FC236}">
                <a16:creationId xmlns:a16="http://schemas.microsoft.com/office/drawing/2014/main" id="{DB1C2AF8-0025-7942-A0C0-173C95B24F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8145" y="927678"/>
            <a:ext cx="1213970" cy="832260"/>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pic>
        <p:nvPicPr>
          <p:cNvPr id="38" name="Picture 6">
            <a:extLst>
              <a:ext uri="{FF2B5EF4-FFF2-40B4-BE49-F238E27FC236}">
                <a16:creationId xmlns:a16="http://schemas.microsoft.com/office/drawing/2014/main" id="{AF6D508C-86C1-874C-89EC-DDA84CA936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8472" y="1690027"/>
            <a:ext cx="1019167" cy="968642"/>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pic>
        <p:nvPicPr>
          <p:cNvPr id="40" name="Picture 8">
            <a:extLst>
              <a:ext uri="{FF2B5EF4-FFF2-40B4-BE49-F238E27FC236}">
                <a16:creationId xmlns:a16="http://schemas.microsoft.com/office/drawing/2014/main" id="{C38759DA-D251-8E40-9AA1-F25397EBF8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21811" y="211987"/>
            <a:ext cx="1213970" cy="1221131"/>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pic>
        <p:nvPicPr>
          <p:cNvPr id="41" name="Picture 10">
            <a:extLst>
              <a:ext uri="{FF2B5EF4-FFF2-40B4-BE49-F238E27FC236}">
                <a16:creationId xmlns:a16="http://schemas.microsoft.com/office/drawing/2014/main" id="{651D726A-30DA-214A-9394-7186FE0B91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93575" y="1231902"/>
            <a:ext cx="1535396" cy="1016278"/>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2566790D-E285-BC46-8270-EB7A6EC891A8}"/>
              </a:ext>
            </a:extLst>
          </p:cNvPr>
          <p:cNvSpPr txBox="1"/>
          <p:nvPr/>
        </p:nvSpPr>
        <p:spPr>
          <a:xfrm>
            <a:off x="882025" y="511621"/>
            <a:ext cx="1213970" cy="400110"/>
          </a:xfrm>
          <a:prstGeom prst="rect">
            <a:avLst/>
          </a:prstGeom>
          <a:solidFill>
            <a:schemeClr val="accent6"/>
          </a:solidFill>
          <a:ln>
            <a:solidFill>
              <a:schemeClr val="accent6">
                <a:lumMod val="50000"/>
              </a:schemeClr>
            </a:solidFill>
          </a:ln>
        </p:spPr>
        <p:txBody>
          <a:bodyPr wrap="square" rtlCol="0">
            <a:spAutoFit/>
          </a:bodyPr>
          <a:lstStyle/>
          <a:p>
            <a:pPr defTabSz="685800"/>
            <a:r>
              <a:rPr lang="en-GB" sz="1000">
                <a:solidFill>
                  <a:srgbClr val="000000"/>
                </a:solidFill>
                <a:latin typeface="Helvetica"/>
              </a:rPr>
              <a:t>Graphical products</a:t>
            </a:r>
          </a:p>
        </p:txBody>
      </p:sp>
      <p:sp>
        <p:nvSpPr>
          <p:cNvPr id="45" name="TextBox 44">
            <a:extLst>
              <a:ext uri="{FF2B5EF4-FFF2-40B4-BE49-F238E27FC236}">
                <a16:creationId xmlns:a16="http://schemas.microsoft.com/office/drawing/2014/main" id="{9D41F66E-940E-0343-807D-F5D50173CCE5}"/>
              </a:ext>
            </a:extLst>
          </p:cNvPr>
          <p:cNvSpPr txBox="1"/>
          <p:nvPr/>
        </p:nvSpPr>
        <p:spPr>
          <a:xfrm>
            <a:off x="882025" y="772105"/>
            <a:ext cx="1213970" cy="246221"/>
          </a:xfrm>
          <a:prstGeom prst="rect">
            <a:avLst/>
          </a:prstGeom>
          <a:solidFill>
            <a:srgbClr val="00B0F0"/>
          </a:solidFill>
          <a:ln>
            <a:solidFill>
              <a:srgbClr val="0070C0"/>
            </a:solidFill>
          </a:ln>
        </p:spPr>
        <p:txBody>
          <a:bodyPr wrap="square" rtlCol="0">
            <a:spAutoFit/>
          </a:bodyPr>
          <a:lstStyle/>
          <a:p>
            <a:pPr defTabSz="685800"/>
            <a:r>
              <a:rPr lang="en-GB" sz="1000">
                <a:solidFill>
                  <a:srgbClr val="000000"/>
                </a:solidFill>
                <a:latin typeface="Helvetica"/>
              </a:rPr>
              <a:t>Data products</a:t>
            </a:r>
          </a:p>
        </p:txBody>
      </p:sp>
      <p:sp>
        <p:nvSpPr>
          <p:cNvPr id="47" name="TextBox 46">
            <a:extLst>
              <a:ext uri="{FF2B5EF4-FFF2-40B4-BE49-F238E27FC236}">
                <a16:creationId xmlns:a16="http://schemas.microsoft.com/office/drawing/2014/main" id="{F1C42E50-320D-9D42-933D-6713AAC6069B}"/>
              </a:ext>
            </a:extLst>
          </p:cNvPr>
          <p:cNvSpPr txBox="1"/>
          <p:nvPr/>
        </p:nvSpPr>
        <p:spPr>
          <a:xfrm>
            <a:off x="882727" y="1034085"/>
            <a:ext cx="1213970" cy="246221"/>
          </a:xfrm>
          <a:prstGeom prst="rect">
            <a:avLst/>
          </a:prstGeom>
          <a:solidFill>
            <a:schemeClr val="accent3">
              <a:lumMod val="75000"/>
            </a:schemeClr>
          </a:solidFill>
          <a:ln>
            <a:solidFill>
              <a:schemeClr val="accent3">
                <a:lumMod val="50000"/>
              </a:schemeClr>
            </a:solidFill>
          </a:ln>
        </p:spPr>
        <p:txBody>
          <a:bodyPr wrap="square" rtlCol="0">
            <a:spAutoFit/>
          </a:bodyPr>
          <a:lstStyle/>
          <a:p>
            <a:pPr defTabSz="685800"/>
            <a:r>
              <a:rPr lang="en-GB" sz="1000">
                <a:solidFill>
                  <a:srgbClr val="000000"/>
                </a:solidFill>
                <a:latin typeface="Helvetica"/>
              </a:rPr>
              <a:t>Infrastructure</a:t>
            </a:r>
          </a:p>
        </p:txBody>
      </p:sp>
      <p:sp>
        <p:nvSpPr>
          <p:cNvPr id="4" name="Slide Number Placeholder 3">
            <a:extLst>
              <a:ext uri="{FF2B5EF4-FFF2-40B4-BE49-F238E27FC236}">
                <a16:creationId xmlns:a16="http://schemas.microsoft.com/office/drawing/2014/main" id="{072D8528-830D-1642-836A-C5BBA3E067E1}"/>
              </a:ext>
            </a:extLst>
          </p:cNvPr>
          <p:cNvSpPr>
            <a:spLocks noGrp="1"/>
          </p:cNvSpPr>
          <p:nvPr>
            <p:ph type="sldNum" sz="quarter" idx="2"/>
          </p:nvPr>
        </p:nvSpPr>
        <p:spPr>
          <a:xfrm>
            <a:off x="8881753" y="4919973"/>
            <a:ext cx="262247" cy="276995"/>
          </a:xfrm>
        </p:spPr>
        <p:txBody>
          <a:bodyPr/>
          <a:lstStyle/>
          <a:p>
            <a:pPr defTabSz="685800"/>
            <a:fld id="{86CB4B4D-7CA3-9044-876B-883B54F8677D}" type="slidenum">
              <a:rPr lang="en-GB">
                <a:latin typeface="Arial"/>
                <a:cs typeface="Arial"/>
              </a:rPr>
              <a:pPr defTabSz="685800"/>
              <a:t>19</a:t>
            </a:fld>
            <a:endParaRPr lang="en-GB">
              <a:latin typeface="Arial"/>
              <a:cs typeface="Arial"/>
            </a:endParaRPr>
          </a:p>
        </p:txBody>
      </p:sp>
    </p:spTree>
    <p:extLst>
      <p:ext uri="{BB962C8B-B14F-4D97-AF65-F5344CB8AC3E}">
        <p14:creationId xmlns:p14="http://schemas.microsoft.com/office/powerpoint/2010/main" val="413032485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785A5D-6C08-8F21-7F4F-B41E14C81C64}"/>
              </a:ext>
            </a:extLst>
          </p:cNvPr>
          <p:cNvSpPr>
            <a:spLocks noGrp="1"/>
          </p:cNvSpPr>
          <p:nvPr>
            <p:ph type="body" sz="quarter" idx="1"/>
          </p:nvPr>
        </p:nvSpPr>
        <p:spPr>
          <a:xfrm>
            <a:off x="2551906" y="788316"/>
            <a:ext cx="4040188" cy="479823"/>
          </a:xfrm>
        </p:spPr>
        <p:txBody>
          <a:bodyPr anchor="b">
            <a:normAutofit/>
          </a:bodyPr>
          <a:lstStyle/>
          <a:p>
            <a:pPr algn="ctr"/>
            <a:r>
              <a:rPr lang="en-US" spc="0" dirty="0"/>
              <a:t>212 mm of rain in 3 hours</a:t>
            </a:r>
            <a:endParaRPr lang="en-GB" dirty="0"/>
          </a:p>
        </p:txBody>
      </p:sp>
      <p:sp>
        <p:nvSpPr>
          <p:cNvPr id="4" name="Subtitle 3">
            <a:extLst>
              <a:ext uri="{FF2B5EF4-FFF2-40B4-BE49-F238E27FC236}">
                <a16:creationId xmlns:a16="http://schemas.microsoft.com/office/drawing/2014/main" id="{0FD2D8EA-36AD-413D-ECC8-86E1DFE52DDF}"/>
              </a:ext>
            </a:extLst>
          </p:cNvPr>
          <p:cNvSpPr>
            <a:spLocks noGrp="1"/>
          </p:cNvSpPr>
          <p:nvPr>
            <p:ph type="body" sz="quarter" idx="13"/>
          </p:nvPr>
        </p:nvSpPr>
        <p:spPr>
          <a:xfrm>
            <a:off x="2551906" y="-1476569"/>
            <a:ext cx="4041775" cy="3487737"/>
          </a:xfrm>
        </p:spPr>
        <p:txBody>
          <a:bodyPr anchor="b">
            <a:normAutofit/>
          </a:bodyPr>
          <a:lstStyle/>
          <a:p>
            <a:pPr marL="0" indent="0" algn="ctr">
              <a:buNone/>
            </a:pPr>
            <a:r>
              <a:rPr lang="en-GB" dirty="0"/>
              <a:t>Was this climate change?</a:t>
            </a:r>
          </a:p>
        </p:txBody>
      </p:sp>
    </p:spTree>
    <p:extLst>
      <p:ext uri="{BB962C8B-B14F-4D97-AF65-F5344CB8AC3E}">
        <p14:creationId xmlns:p14="http://schemas.microsoft.com/office/powerpoint/2010/main" val="316725620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269900-F6B4-A34F-AA03-FF7DF7EE2B93}"/>
              </a:ext>
            </a:extLst>
          </p:cNvPr>
          <p:cNvSpPr>
            <a:spLocks noGrp="1"/>
          </p:cNvSpPr>
          <p:nvPr>
            <p:ph type="body" sz="quarter" idx="1"/>
          </p:nvPr>
        </p:nvSpPr>
        <p:spPr/>
        <p:txBody>
          <a:bodyPr/>
          <a:lstStyle/>
          <a:p>
            <a:endParaRPr lang="en-US"/>
          </a:p>
        </p:txBody>
      </p:sp>
      <p:sp>
        <p:nvSpPr>
          <p:cNvPr id="2" name="Title 1">
            <a:extLst>
              <a:ext uri="{FF2B5EF4-FFF2-40B4-BE49-F238E27FC236}">
                <a16:creationId xmlns:a16="http://schemas.microsoft.com/office/drawing/2014/main" id="{CF653B8C-2B49-1640-93E2-01364DB754F7}"/>
              </a:ext>
            </a:extLst>
          </p:cNvPr>
          <p:cNvSpPr>
            <a:spLocks noGrp="1"/>
          </p:cNvSpPr>
          <p:nvPr>
            <p:ph type="title"/>
          </p:nvPr>
        </p:nvSpPr>
        <p:spPr/>
        <p:txBody>
          <a:bodyPr>
            <a:normAutofit fontScale="90000"/>
          </a:bodyPr>
          <a:lstStyle/>
          <a:p>
            <a:r>
              <a:rPr lang="en-US" spc="0"/>
              <a:t>C3S predictions in user diagnostic</a:t>
            </a:r>
            <a:endParaRPr lang="en-GB" spc="0"/>
          </a:p>
        </p:txBody>
      </p:sp>
      <p:pic>
        <p:nvPicPr>
          <p:cNvPr id="6" name="Picture 5" descr="Table&#10;&#10;Description automatically generated">
            <a:extLst>
              <a:ext uri="{FF2B5EF4-FFF2-40B4-BE49-F238E27FC236}">
                <a16:creationId xmlns:a16="http://schemas.microsoft.com/office/drawing/2014/main" id="{E831B08D-2553-1A4C-AF58-019872458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127" y="2382996"/>
            <a:ext cx="2530624" cy="1687083"/>
          </a:xfrm>
          <a:prstGeom prst="rect">
            <a:avLst/>
          </a:prstGeom>
        </p:spPr>
      </p:pic>
      <p:pic>
        <p:nvPicPr>
          <p:cNvPr id="4" name="Picture 3" descr="Table&#10;&#10;Description automatically generated">
            <a:extLst>
              <a:ext uri="{FF2B5EF4-FFF2-40B4-BE49-F238E27FC236}">
                <a16:creationId xmlns:a16="http://schemas.microsoft.com/office/drawing/2014/main" id="{F30E16D1-8810-4B42-BA57-E35ABDD1D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6990" y="2662403"/>
            <a:ext cx="2021421" cy="1347614"/>
          </a:xfrm>
          <a:prstGeom prst="rect">
            <a:avLst/>
          </a:prstGeom>
        </p:spPr>
      </p:pic>
      <p:pic>
        <p:nvPicPr>
          <p:cNvPr id="8" name="Picture 7" descr="Graphical user interface, text, application, website&#10;&#10;Description automatically generated">
            <a:extLst>
              <a:ext uri="{FF2B5EF4-FFF2-40B4-BE49-F238E27FC236}">
                <a16:creationId xmlns:a16="http://schemas.microsoft.com/office/drawing/2014/main" id="{F3484ADB-C739-8F4E-8C90-0AB59177D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36" y="3458081"/>
            <a:ext cx="2868154" cy="143304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0EFA087-7723-8C44-8720-B7F0086797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0552" y="3369014"/>
            <a:ext cx="2408241" cy="1359163"/>
          </a:xfrm>
          <a:prstGeom prst="rect">
            <a:avLst/>
          </a:prstGeom>
        </p:spPr>
      </p:pic>
      <p:pic>
        <p:nvPicPr>
          <p:cNvPr id="13" name="Picture 12" descr="Chart, bar chart&#10;&#10;Description automatically generated">
            <a:extLst>
              <a:ext uri="{FF2B5EF4-FFF2-40B4-BE49-F238E27FC236}">
                <a16:creationId xmlns:a16="http://schemas.microsoft.com/office/drawing/2014/main" id="{A0EBAC2A-B604-1243-A3AD-BF0BC8BBA8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693" y="651253"/>
            <a:ext cx="2849027" cy="1324897"/>
          </a:xfrm>
          <a:prstGeom prst="rect">
            <a:avLst/>
          </a:prstGeom>
        </p:spPr>
      </p:pic>
      <p:pic>
        <p:nvPicPr>
          <p:cNvPr id="15" name="Picture 14" descr="Chart, bar chart, histogram&#10;&#10;Description automatically generated">
            <a:extLst>
              <a:ext uri="{FF2B5EF4-FFF2-40B4-BE49-F238E27FC236}">
                <a16:creationId xmlns:a16="http://schemas.microsoft.com/office/drawing/2014/main" id="{425C1846-8320-A847-98CC-B616F84187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905" y="1540164"/>
            <a:ext cx="1344697" cy="1068862"/>
          </a:xfrm>
          <a:prstGeom prst="rect">
            <a:avLst/>
          </a:prstGeom>
        </p:spPr>
      </p:pic>
      <p:pic>
        <p:nvPicPr>
          <p:cNvPr id="17" name="Picture 16" descr="Graphical user interface, text, application, Teams&#10;&#10;Description automatically generated">
            <a:extLst>
              <a:ext uri="{FF2B5EF4-FFF2-40B4-BE49-F238E27FC236}">
                <a16:creationId xmlns:a16="http://schemas.microsoft.com/office/drawing/2014/main" id="{E5493253-BDA9-C44E-AF47-2CB53793B0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89935" y="590559"/>
            <a:ext cx="1836848" cy="1657190"/>
          </a:xfrm>
          <a:prstGeom prst="rect">
            <a:avLst/>
          </a:prstGeom>
        </p:spPr>
      </p:pic>
      <p:pic>
        <p:nvPicPr>
          <p:cNvPr id="20" name="Picture 3">
            <a:extLst>
              <a:ext uri="{FF2B5EF4-FFF2-40B4-BE49-F238E27FC236}">
                <a16:creationId xmlns:a16="http://schemas.microsoft.com/office/drawing/2014/main" id="{3A1C32D3-33FE-C84F-B08E-523670FD61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7498" y="2293951"/>
            <a:ext cx="3177351" cy="84088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A1FA628-150A-A34A-BE32-D8483F186A2B}"/>
              </a:ext>
            </a:extLst>
          </p:cNvPr>
          <p:cNvSpPr txBox="1"/>
          <p:nvPr/>
        </p:nvSpPr>
        <p:spPr>
          <a:xfrm>
            <a:off x="2577765" y="2121478"/>
            <a:ext cx="1164101" cy="200055"/>
          </a:xfrm>
          <a:prstGeom prst="rect">
            <a:avLst/>
          </a:prstGeom>
          <a:noFill/>
        </p:spPr>
        <p:txBody>
          <a:bodyPr wrap="none" rtlCol="0">
            <a:spAutoFit/>
          </a:bodyPr>
          <a:lstStyle/>
          <a:p>
            <a:pPr defTabSz="685800"/>
            <a:r>
              <a:rPr lang="en-GB" sz="700">
                <a:solidFill>
                  <a:srgbClr val="000000"/>
                </a:solidFill>
                <a:latin typeface="Helvetica"/>
              </a:rPr>
              <a:t>Tropical cyclone genesis</a:t>
            </a:r>
          </a:p>
        </p:txBody>
      </p:sp>
      <p:pic>
        <p:nvPicPr>
          <p:cNvPr id="23" name="Picture 22" descr="Graphical user interface, website&#10;&#10;Description automatically generated with medium confidence">
            <a:extLst>
              <a:ext uri="{FF2B5EF4-FFF2-40B4-BE49-F238E27FC236}">
                <a16:creationId xmlns:a16="http://schemas.microsoft.com/office/drawing/2014/main" id="{4CE5B4F1-C427-C645-A4EC-D9B9930E5E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52771" y="3152212"/>
            <a:ext cx="1960252" cy="1485356"/>
          </a:xfrm>
          <a:prstGeom prst="rect">
            <a:avLst/>
          </a:prstGeom>
        </p:spPr>
      </p:pic>
      <p:sp>
        <p:nvSpPr>
          <p:cNvPr id="14" name="TextBox 13">
            <a:extLst>
              <a:ext uri="{FF2B5EF4-FFF2-40B4-BE49-F238E27FC236}">
                <a16:creationId xmlns:a16="http://schemas.microsoft.com/office/drawing/2014/main" id="{CE379C39-2886-234E-8CD4-68445CAFFE85}"/>
              </a:ext>
            </a:extLst>
          </p:cNvPr>
          <p:cNvSpPr txBox="1"/>
          <p:nvPr/>
        </p:nvSpPr>
        <p:spPr>
          <a:xfrm>
            <a:off x="2577766" y="3100807"/>
            <a:ext cx="960519" cy="200055"/>
          </a:xfrm>
          <a:prstGeom prst="rect">
            <a:avLst/>
          </a:prstGeom>
          <a:noFill/>
        </p:spPr>
        <p:txBody>
          <a:bodyPr wrap="none" rtlCol="0">
            <a:spAutoFit/>
          </a:bodyPr>
          <a:lstStyle/>
          <a:p>
            <a:pPr defTabSz="685800"/>
            <a:r>
              <a:rPr lang="en-GB" sz="700" err="1">
                <a:solidFill>
                  <a:srgbClr val="000000"/>
                </a:solidFill>
                <a:latin typeface="Helvetica"/>
              </a:rPr>
              <a:t>D.Befort</a:t>
            </a:r>
            <a:r>
              <a:rPr lang="en-GB" sz="700">
                <a:solidFill>
                  <a:srgbClr val="000000"/>
                </a:solidFill>
                <a:latin typeface="Helvetica"/>
              </a:rPr>
              <a:t> et al, 2021</a:t>
            </a:r>
          </a:p>
        </p:txBody>
      </p:sp>
      <p:sp>
        <p:nvSpPr>
          <p:cNvPr id="16" name="TextBox 15">
            <a:extLst>
              <a:ext uri="{FF2B5EF4-FFF2-40B4-BE49-F238E27FC236}">
                <a16:creationId xmlns:a16="http://schemas.microsoft.com/office/drawing/2014/main" id="{F8648FF7-14CC-B446-A799-81E622C144B7}"/>
              </a:ext>
            </a:extLst>
          </p:cNvPr>
          <p:cNvSpPr txBox="1"/>
          <p:nvPr/>
        </p:nvSpPr>
        <p:spPr>
          <a:xfrm>
            <a:off x="3912111" y="4593820"/>
            <a:ext cx="1574470" cy="200055"/>
          </a:xfrm>
          <a:prstGeom prst="rect">
            <a:avLst/>
          </a:prstGeom>
          <a:noFill/>
        </p:spPr>
        <p:txBody>
          <a:bodyPr wrap="none" rtlCol="0">
            <a:spAutoFit/>
          </a:bodyPr>
          <a:lstStyle/>
          <a:p>
            <a:pPr defTabSz="685800"/>
            <a:r>
              <a:rPr lang="en-GB" sz="700">
                <a:solidFill>
                  <a:srgbClr val="000000"/>
                </a:solidFill>
                <a:latin typeface="Helvetica"/>
              </a:rPr>
              <a:t>Matteo de Felice @</a:t>
            </a:r>
            <a:r>
              <a:rPr lang="en-GB" sz="700" err="1">
                <a:solidFill>
                  <a:srgbClr val="000000"/>
                </a:solidFill>
                <a:latin typeface="Helvetica"/>
              </a:rPr>
              <a:t>matteodefelice</a:t>
            </a:r>
            <a:r>
              <a:rPr lang="en-GB" sz="700">
                <a:solidFill>
                  <a:srgbClr val="000000"/>
                </a:solidFill>
                <a:latin typeface="Helvetica"/>
              </a:rPr>
              <a:t> </a:t>
            </a:r>
          </a:p>
        </p:txBody>
      </p:sp>
      <p:sp>
        <p:nvSpPr>
          <p:cNvPr id="18" name="TextBox 17">
            <a:extLst>
              <a:ext uri="{FF2B5EF4-FFF2-40B4-BE49-F238E27FC236}">
                <a16:creationId xmlns:a16="http://schemas.microsoft.com/office/drawing/2014/main" id="{324838F7-2617-9647-81EA-4C7A6E24D064}"/>
              </a:ext>
            </a:extLst>
          </p:cNvPr>
          <p:cNvSpPr txBox="1"/>
          <p:nvPr/>
        </p:nvSpPr>
        <p:spPr>
          <a:xfrm>
            <a:off x="7606184" y="4593820"/>
            <a:ext cx="1287532" cy="200055"/>
          </a:xfrm>
          <a:prstGeom prst="rect">
            <a:avLst/>
          </a:prstGeom>
          <a:noFill/>
        </p:spPr>
        <p:txBody>
          <a:bodyPr wrap="none" rtlCol="0">
            <a:spAutoFit/>
          </a:bodyPr>
          <a:lstStyle/>
          <a:p>
            <a:pPr defTabSz="685800"/>
            <a:r>
              <a:rPr lang="en-GB" sz="700">
                <a:solidFill>
                  <a:srgbClr val="000000"/>
                </a:solidFill>
                <a:latin typeface="Helvetica"/>
              </a:rPr>
              <a:t>Simon Lee @</a:t>
            </a:r>
            <a:r>
              <a:rPr lang="en-GB" sz="700" err="1">
                <a:solidFill>
                  <a:srgbClr val="000000"/>
                </a:solidFill>
                <a:latin typeface="Helvetica"/>
              </a:rPr>
              <a:t>SimonLeeWx</a:t>
            </a:r>
            <a:r>
              <a:rPr lang="en-GB" sz="700">
                <a:solidFill>
                  <a:srgbClr val="000000"/>
                </a:solidFill>
                <a:latin typeface="Helvetica"/>
              </a:rPr>
              <a:t> </a:t>
            </a:r>
          </a:p>
        </p:txBody>
      </p:sp>
      <p:sp>
        <p:nvSpPr>
          <p:cNvPr id="19" name="TextBox 18">
            <a:extLst>
              <a:ext uri="{FF2B5EF4-FFF2-40B4-BE49-F238E27FC236}">
                <a16:creationId xmlns:a16="http://schemas.microsoft.com/office/drawing/2014/main" id="{00B89329-508B-014C-B95B-AA6BBC1419DA}"/>
              </a:ext>
            </a:extLst>
          </p:cNvPr>
          <p:cNvSpPr txBox="1"/>
          <p:nvPr/>
        </p:nvSpPr>
        <p:spPr>
          <a:xfrm>
            <a:off x="6270925" y="2182941"/>
            <a:ext cx="1874231" cy="200055"/>
          </a:xfrm>
          <a:prstGeom prst="rect">
            <a:avLst/>
          </a:prstGeom>
          <a:noFill/>
        </p:spPr>
        <p:txBody>
          <a:bodyPr wrap="none" rtlCol="0">
            <a:spAutoFit/>
          </a:bodyPr>
          <a:lstStyle/>
          <a:p>
            <a:pPr defTabSz="685800"/>
            <a:r>
              <a:rPr lang="en-GB" sz="700">
                <a:solidFill>
                  <a:srgbClr val="000000"/>
                </a:solidFill>
                <a:latin typeface="Helvetica"/>
              </a:rPr>
              <a:t>World Climate Service @</a:t>
            </a:r>
            <a:r>
              <a:rPr lang="en-GB" sz="700" err="1">
                <a:solidFill>
                  <a:srgbClr val="000000"/>
                </a:solidFill>
                <a:latin typeface="Helvetica"/>
              </a:rPr>
              <a:t>WorldClimateSvc</a:t>
            </a:r>
            <a:endParaRPr lang="en-GB" sz="700">
              <a:solidFill>
                <a:srgbClr val="000000"/>
              </a:solidFill>
              <a:latin typeface="Helvetica"/>
            </a:endParaRPr>
          </a:p>
        </p:txBody>
      </p:sp>
      <p:sp>
        <p:nvSpPr>
          <p:cNvPr id="22" name="TextBox 21">
            <a:extLst>
              <a:ext uri="{FF2B5EF4-FFF2-40B4-BE49-F238E27FC236}">
                <a16:creationId xmlns:a16="http://schemas.microsoft.com/office/drawing/2014/main" id="{519B6021-ED62-554D-84B3-959AA89CC40B}"/>
              </a:ext>
            </a:extLst>
          </p:cNvPr>
          <p:cNvSpPr txBox="1"/>
          <p:nvPr/>
        </p:nvSpPr>
        <p:spPr>
          <a:xfrm>
            <a:off x="449594" y="4868760"/>
            <a:ext cx="989373" cy="200055"/>
          </a:xfrm>
          <a:prstGeom prst="rect">
            <a:avLst/>
          </a:prstGeom>
          <a:noFill/>
        </p:spPr>
        <p:txBody>
          <a:bodyPr wrap="none" rtlCol="0">
            <a:spAutoFit/>
          </a:bodyPr>
          <a:lstStyle/>
          <a:p>
            <a:pPr defTabSz="685800"/>
            <a:r>
              <a:rPr lang="en-GB" sz="700">
                <a:solidFill>
                  <a:srgbClr val="000000"/>
                </a:solidFill>
                <a:latin typeface="Helvetica"/>
              </a:rPr>
              <a:t>Vortex @</a:t>
            </a:r>
            <a:r>
              <a:rPr lang="en-GB" sz="700" err="1">
                <a:solidFill>
                  <a:srgbClr val="000000"/>
                </a:solidFill>
                <a:latin typeface="Helvetica"/>
              </a:rPr>
              <a:t>VortexFdC</a:t>
            </a:r>
            <a:endParaRPr lang="en-GB" sz="700">
              <a:solidFill>
                <a:srgbClr val="000000"/>
              </a:solidFill>
              <a:latin typeface="Helvetica"/>
            </a:endParaRPr>
          </a:p>
        </p:txBody>
      </p:sp>
      <p:sp>
        <p:nvSpPr>
          <p:cNvPr id="24" name="TextBox 23">
            <a:extLst>
              <a:ext uri="{FF2B5EF4-FFF2-40B4-BE49-F238E27FC236}">
                <a16:creationId xmlns:a16="http://schemas.microsoft.com/office/drawing/2014/main" id="{48D9C2D1-8003-6C49-A8F1-660A08604F9B}"/>
              </a:ext>
            </a:extLst>
          </p:cNvPr>
          <p:cNvSpPr txBox="1"/>
          <p:nvPr/>
        </p:nvSpPr>
        <p:spPr>
          <a:xfrm>
            <a:off x="4195929" y="2143276"/>
            <a:ext cx="1840568" cy="200055"/>
          </a:xfrm>
          <a:prstGeom prst="rect">
            <a:avLst/>
          </a:prstGeom>
          <a:noFill/>
        </p:spPr>
        <p:txBody>
          <a:bodyPr wrap="none" rtlCol="0">
            <a:spAutoFit/>
          </a:bodyPr>
          <a:lstStyle/>
          <a:p>
            <a:pPr defTabSz="685800"/>
            <a:r>
              <a:rPr lang="en-GB" sz="700">
                <a:solidFill>
                  <a:srgbClr val="000000"/>
                </a:solidFill>
                <a:latin typeface="Helvetica"/>
              </a:rPr>
              <a:t>Alice Portal and EMS @</a:t>
            </a:r>
            <a:r>
              <a:rPr lang="en-GB" sz="700" err="1">
                <a:solidFill>
                  <a:srgbClr val="000000"/>
                </a:solidFill>
                <a:latin typeface="Helvetica"/>
              </a:rPr>
              <a:t>EuropeanMetSoc</a:t>
            </a:r>
            <a:endParaRPr lang="en-GB" sz="700">
              <a:solidFill>
                <a:srgbClr val="000000"/>
              </a:solidFill>
              <a:latin typeface="Helvetica"/>
            </a:endParaRPr>
          </a:p>
        </p:txBody>
      </p:sp>
      <p:sp>
        <p:nvSpPr>
          <p:cNvPr id="25" name="TextBox 24">
            <a:extLst>
              <a:ext uri="{FF2B5EF4-FFF2-40B4-BE49-F238E27FC236}">
                <a16:creationId xmlns:a16="http://schemas.microsoft.com/office/drawing/2014/main" id="{706E4BDA-6897-F74B-BA43-322B2166F2F6}"/>
              </a:ext>
            </a:extLst>
          </p:cNvPr>
          <p:cNvSpPr txBox="1"/>
          <p:nvPr/>
        </p:nvSpPr>
        <p:spPr>
          <a:xfrm>
            <a:off x="504249" y="2617592"/>
            <a:ext cx="1266693" cy="200055"/>
          </a:xfrm>
          <a:prstGeom prst="rect">
            <a:avLst/>
          </a:prstGeom>
          <a:noFill/>
        </p:spPr>
        <p:txBody>
          <a:bodyPr wrap="none" rtlCol="0">
            <a:spAutoFit/>
          </a:bodyPr>
          <a:lstStyle/>
          <a:p>
            <a:pPr defTabSz="685800"/>
            <a:r>
              <a:rPr lang="en-GB" sz="700">
                <a:solidFill>
                  <a:srgbClr val="000000"/>
                </a:solidFill>
                <a:latin typeface="Helvetica"/>
              </a:rPr>
              <a:t>Richard Dixon @</a:t>
            </a:r>
            <a:r>
              <a:rPr lang="en-GB" sz="700" err="1">
                <a:solidFill>
                  <a:srgbClr val="000000"/>
                </a:solidFill>
                <a:latin typeface="Helvetica"/>
              </a:rPr>
              <a:t>catinsight</a:t>
            </a:r>
            <a:r>
              <a:rPr lang="en-GB" sz="700">
                <a:solidFill>
                  <a:srgbClr val="000000"/>
                </a:solidFill>
                <a:latin typeface="Helvetica"/>
              </a:rPr>
              <a:t> </a:t>
            </a:r>
          </a:p>
        </p:txBody>
      </p:sp>
      <p:sp>
        <p:nvSpPr>
          <p:cNvPr id="3" name="Slide Number Placeholder 2">
            <a:extLst>
              <a:ext uri="{FF2B5EF4-FFF2-40B4-BE49-F238E27FC236}">
                <a16:creationId xmlns:a16="http://schemas.microsoft.com/office/drawing/2014/main" id="{693D94BD-E7C1-4A46-B5F9-AD2097945C0C}"/>
              </a:ext>
            </a:extLst>
          </p:cNvPr>
          <p:cNvSpPr>
            <a:spLocks noGrp="1"/>
          </p:cNvSpPr>
          <p:nvPr>
            <p:ph type="sldNum" sz="quarter" idx="2"/>
          </p:nvPr>
        </p:nvSpPr>
        <p:spPr>
          <a:xfrm>
            <a:off x="8881753" y="4907186"/>
            <a:ext cx="262247" cy="276995"/>
          </a:xfrm>
        </p:spPr>
        <p:txBody>
          <a:bodyPr/>
          <a:lstStyle/>
          <a:p>
            <a:pPr defTabSz="685800"/>
            <a:fld id="{86CB4B4D-7CA3-9044-876B-883B54F8677D}" type="slidenum">
              <a:rPr lang="en-GB">
                <a:latin typeface="Arial"/>
                <a:cs typeface="Arial"/>
              </a:rPr>
              <a:pPr defTabSz="685800"/>
              <a:t>20</a:t>
            </a:fld>
            <a:endParaRPr lang="en-GB">
              <a:latin typeface="Arial"/>
              <a:cs typeface="Arial"/>
            </a:endParaRPr>
          </a:p>
        </p:txBody>
      </p:sp>
      <p:pic>
        <p:nvPicPr>
          <p:cNvPr id="11" name="Picture 10" descr="Chart, pie chart&#10;&#10;Description automatically generated">
            <a:extLst>
              <a:ext uri="{FF2B5EF4-FFF2-40B4-BE49-F238E27FC236}">
                <a16:creationId xmlns:a16="http://schemas.microsoft.com/office/drawing/2014/main" id="{BBA20E87-CC46-EBDA-D378-BF5FE5F7F3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08775" y="556693"/>
            <a:ext cx="2021421" cy="1604394"/>
          </a:xfrm>
          <a:prstGeom prst="rect">
            <a:avLst/>
          </a:prstGeom>
        </p:spPr>
      </p:pic>
    </p:spTree>
    <p:extLst>
      <p:ext uri="{BB962C8B-B14F-4D97-AF65-F5344CB8AC3E}">
        <p14:creationId xmlns:p14="http://schemas.microsoft.com/office/powerpoint/2010/main" val="233884455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D9BBE-2AC1-4B92-9D8D-A2DE44158064}"/>
              </a:ext>
            </a:extLst>
          </p:cNvPr>
          <p:cNvSpPr>
            <a:spLocks noGrp="1"/>
          </p:cNvSpPr>
          <p:nvPr>
            <p:ph type="title"/>
          </p:nvPr>
        </p:nvSpPr>
        <p:spPr/>
        <p:txBody>
          <a:bodyPr/>
          <a:lstStyle/>
          <a:p>
            <a:r>
              <a:rPr lang="en-GB"/>
              <a:t>May forecast for June-August 2022</a:t>
            </a:r>
          </a:p>
        </p:txBody>
      </p:sp>
      <p:pic>
        <p:nvPicPr>
          <p:cNvPr id="3" name="Picture 2">
            <a:extLst>
              <a:ext uri="{FF2B5EF4-FFF2-40B4-BE49-F238E27FC236}">
                <a16:creationId xmlns:a16="http://schemas.microsoft.com/office/drawing/2014/main" id="{3804F229-E72A-7843-2EA0-859772ACD0B6}"/>
              </a:ext>
            </a:extLst>
          </p:cNvPr>
          <p:cNvPicPr>
            <a:picLocks noChangeAspect="1"/>
          </p:cNvPicPr>
          <p:nvPr/>
        </p:nvPicPr>
        <p:blipFill>
          <a:blip r:embed="rId2"/>
          <a:stretch>
            <a:fillRect/>
          </a:stretch>
        </p:blipFill>
        <p:spPr>
          <a:xfrm>
            <a:off x="867704" y="702323"/>
            <a:ext cx="3309670" cy="2233598"/>
          </a:xfrm>
          <a:prstGeom prst="rect">
            <a:avLst/>
          </a:prstGeom>
        </p:spPr>
      </p:pic>
      <p:pic>
        <p:nvPicPr>
          <p:cNvPr id="4" name="Picture 3">
            <a:extLst>
              <a:ext uri="{FF2B5EF4-FFF2-40B4-BE49-F238E27FC236}">
                <a16:creationId xmlns:a16="http://schemas.microsoft.com/office/drawing/2014/main" id="{601DCAE1-E247-43E5-247D-B4FDCDC22543}"/>
              </a:ext>
            </a:extLst>
          </p:cNvPr>
          <p:cNvPicPr>
            <a:picLocks noChangeAspect="1"/>
          </p:cNvPicPr>
          <p:nvPr/>
        </p:nvPicPr>
        <p:blipFill>
          <a:blip r:embed="rId3"/>
          <a:stretch>
            <a:fillRect/>
          </a:stretch>
        </p:blipFill>
        <p:spPr>
          <a:xfrm>
            <a:off x="5351793" y="702323"/>
            <a:ext cx="3309670" cy="2233598"/>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08677756-BDD6-7193-4BCC-0BD97652DBB7}"/>
              </a:ext>
            </a:extLst>
          </p:cNvPr>
          <p:cNvPicPr>
            <a:picLocks noChangeAspect="1"/>
          </p:cNvPicPr>
          <p:nvPr/>
        </p:nvPicPr>
        <p:blipFill rotWithShape="1">
          <a:blip r:embed="rId4">
            <a:extLst>
              <a:ext uri="{28A0092B-C50C-407E-A947-70E740481C1C}">
                <a14:useLocalDpi xmlns:a14="http://schemas.microsoft.com/office/drawing/2010/main" val="0"/>
              </a:ext>
            </a:extLst>
          </a:blip>
          <a:srcRect t="12052"/>
          <a:stretch/>
        </p:blipFill>
        <p:spPr>
          <a:xfrm>
            <a:off x="5396057" y="2951971"/>
            <a:ext cx="3363994" cy="209318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63484163-E28B-BDD0-70E0-D7400CD49F18}"/>
              </a:ext>
            </a:extLst>
          </p:cNvPr>
          <p:cNvPicPr>
            <a:picLocks noChangeAspect="1"/>
          </p:cNvPicPr>
          <p:nvPr/>
        </p:nvPicPr>
        <p:blipFill rotWithShape="1">
          <a:blip r:embed="rId5">
            <a:extLst>
              <a:ext uri="{28A0092B-C50C-407E-A947-70E740481C1C}">
                <a14:useLocalDpi xmlns:a14="http://schemas.microsoft.com/office/drawing/2010/main" val="0"/>
              </a:ext>
            </a:extLst>
          </a:blip>
          <a:srcRect t="12052"/>
          <a:stretch/>
        </p:blipFill>
        <p:spPr>
          <a:xfrm>
            <a:off x="867705" y="2951971"/>
            <a:ext cx="3363994" cy="2093180"/>
          </a:xfrm>
          <a:prstGeom prst="rect">
            <a:avLst/>
          </a:prstGeom>
        </p:spPr>
      </p:pic>
      <p:sp>
        <p:nvSpPr>
          <p:cNvPr id="11" name="TextBox 10">
            <a:extLst>
              <a:ext uri="{FF2B5EF4-FFF2-40B4-BE49-F238E27FC236}">
                <a16:creationId xmlns:a16="http://schemas.microsoft.com/office/drawing/2014/main" id="{800F5ED3-2509-22F5-890B-33F8E94FCDCC}"/>
              </a:ext>
            </a:extLst>
          </p:cNvPr>
          <p:cNvSpPr txBox="1"/>
          <p:nvPr/>
        </p:nvSpPr>
        <p:spPr>
          <a:xfrm>
            <a:off x="4130337" y="1828736"/>
            <a:ext cx="1367083" cy="2169825"/>
          </a:xfrm>
          <a:prstGeom prst="rect">
            <a:avLst/>
          </a:prstGeom>
          <a:noFill/>
        </p:spPr>
        <p:txBody>
          <a:bodyPr wrap="square" rtlCol="0">
            <a:spAutoFit/>
          </a:bodyPr>
          <a:lstStyle/>
          <a:p>
            <a:r>
              <a:rPr lang="en-US" sz="1350" dirty="0"/>
              <a:t>Risk of high temperature (left) and below average rain (right) predicted in areas where hot and dry conditions (bottom row)  were observed</a:t>
            </a:r>
          </a:p>
        </p:txBody>
      </p:sp>
    </p:spTree>
    <p:extLst>
      <p:ext uri="{BB962C8B-B14F-4D97-AF65-F5344CB8AC3E}">
        <p14:creationId xmlns:p14="http://schemas.microsoft.com/office/powerpoint/2010/main" val="3230656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31BA4EF-D4B7-4D31-BF57-2EF8D8E84771}"/>
              </a:ext>
            </a:extLst>
          </p:cNvPr>
          <p:cNvSpPr>
            <a:spLocks noGrp="1"/>
          </p:cNvSpPr>
          <p:nvPr>
            <p:ph type="title"/>
          </p:nvPr>
        </p:nvSpPr>
        <p:spPr/>
        <p:txBody>
          <a:bodyPr>
            <a:normAutofit fontScale="90000"/>
          </a:bodyPr>
          <a:lstStyle/>
          <a:p>
            <a:r>
              <a:rPr lang="en-GB" sz="2100" spc="0"/>
              <a:t>Regional climate projections: Europe and beyond</a:t>
            </a:r>
          </a:p>
        </p:txBody>
      </p:sp>
      <p:sp>
        <p:nvSpPr>
          <p:cNvPr id="3" name="Content Placeholder 1">
            <a:extLst>
              <a:ext uri="{FF2B5EF4-FFF2-40B4-BE49-F238E27FC236}">
                <a16:creationId xmlns:a16="http://schemas.microsoft.com/office/drawing/2014/main" id="{D815D0E4-823D-460A-BC1C-09F45338FCFF}"/>
              </a:ext>
            </a:extLst>
          </p:cNvPr>
          <p:cNvSpPr txBox="1">
            <a:spLocks/>
          </p:cNvSpPr>
          <p:nvPr/>
        </p:nvSpPr>
        <p:spPr>
          <a:xfrm>
            <a:off x="5523470" y="547647"/>
            <a:ext cx="3484293" cy="1844657"/>
          </a:xfrm>
          <a:prstGeom prst="rect">
            <a:avLst/>
          </a:prstGeom>
        </p:spPr>
        <p:txBody>
          <a:bodyPr/>
          <a:lst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None/>
            </a:pPr>
            <a:r>
              <a:rPr lang="en-GB" sz="1500"/>
              <a:t>New CORDEX simulations including high resolution EURO-CORDEX simulations and world-wide simulations  for all 14 CORDEX domains published in the CDS</a:t>
            </a:r>
            <a:endParaRPr lang="en-GB" sz="1650"/>
          </a:p>
        </p:txBody>
      </p:sp>
      <p:pic>
        <p:nvPicPr>
          <p:cNvPr id="5" name="Picture 4" descr="A picture containing diagram&#10;&#10;Description automatically generated">
            <a:extLst>
              <a:ext uri="{FF2B5EF4-FFF2-40B4-BE49-F238E27FC236}">
                <a16:creationId xmlns:a16="http://schemas.microsoft.com/office/drawing/2014/main" id="{46B37A8F-92CF-7D4B-AC63-BE8B8CD2A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072" y="747554"/>
            <a:ext cx="4102827" cy="1616717"/>
          </a:xfrm>
          <a:prstGeom prst="rect">
            <a:avLst/>
          </a:prstGeom>
        </p:spPr>
      </p:pic>
      <p:pic>
        <p:nvPicPr>
          <p:cNvPr id="6" name="Picture 5" descr="Scatter chart, qr code&#10;&#10;Description automatically generated">
            <a:extLst>
              <a:ext uri="{FF2B5EF4-FFF2-40B4-BE49-F238E27FC236}">
                <a16:creationId xmlns:a16="http://schemas.microsoft.com/office/drawing/2014/main" id="{FBA04D5A-AAA6-104F-9E7D-59F7AE47F937}"/>
              </a:ext>
            </a:extLst>
          </p:cNvPr>
          <p:cNvPicPr>
            <a:picLocks noChangeAspect="1"/>
          </p:cNvPicPr>
          <p:nvPr/>
        </p:nvPicPr>
        <p:blipFill>
          <a:blip r:embed="rId4"/>
          <a:stretch>
            <a:fillRect/>
          </a:stretch>
        </p:blipFill>
        <p:spPr>
          <a:xfrm>
            <a:off x="8490856" y="0"/>
            <a:ext cx="653143" cy="653143"/>
          </a:xfrm>
          <a:prstGeom prst="rect">
            <a:avLst/>
          </a:prstGeom>
        </p:spPr>
      </p:pic>
      <p:pic>
        <p:nvPicPr>
          <p:cNvPr id="7" name="Picture 6" descr="Diagram&#10;&#10;Description automatically generated">
            <a:extLst>
              <a:ext uri="{FF2B5EF4-FFF2-40B4-BE49-F238E27FC236}">
                <a16:creationId xmlns:a16="http://schemas.microsoft.com/office/drawing/2014/main" id="{EBC62DA6-5AB2-374A-8418-AD8DF44A0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2484" y="2084015"/>
            <a:ext cx="3354836" cy="2152650"/>
          </a:xfrm>
          <a:prstGeom prst="rect">
            <a:avLst/>
          </a:prstGeom>
        </p:spPr>
      </p:pic>
      <p:sp>
        <p:nvSpPr>
          <p:cNvPr id="8" name="TextBox 7">
            <a:extLst>
              <a:ext uri="{FF2B5EF4-FFF2-40B4-BE49-F238E27FC236}">
                <a16:creationId xmlns:a16="http://schemas.microsoft.com/office/drawing/2014/main" id="{835964FC-A040-264B-8438-4743FEE56651}"/>
              </a:ext>
            </a:extLst>
          </p:cNvPr>
          <p:cNvSpPr txBox="1"/>
          <p:nvPr/>
        </p:nvSpPr>
        <p:spPr>
          <a:xfrm>
            <a:off x="663817" y="3059485"/>
            <a:ext cx="4859653" cy="15004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a:r>
              <a:rPr lang="en-GB" sz="1500"/>
              <a:t>World-wide simulations: connected and aligned to the IPCC Climate Atlas.</a:t>
            </a:r>
          </a:p>
          <a:p>
            <a:pPr lvl="1"/>
            <a:endParaRPr lang="en-GB" sz="1500"/>
          </a:p>
          <a:p>
            <a:pPr lvl="1"/>
            <a:r>
              <a:rPr lang="en-GB" sz="1500"/>
              <a:t>Very large ensemble for Europe (130 simulations about half of which was funded by C3S</a:t>
            </a:r>
            <a:r>
              <a:rPr lang="en-GB" sz="1500" b="1"/>
              <a:t>)</a:t>
            </a:r>
            <a:endParaRPr lang="en-GB" sz="1300"/>
          </a:p>
          <a:p>
            <a:endParaRPr lang="en-GB" sz="1650"/>
          </a:p>
        </p:txBody>
      </p:sp>
      <p:sp>
        <p:nvSpPr>
          <p:cNvPr id="2" name="Slide Number Placeholder 1">
            <a:extLst>
              <a:ext uri="{FF2B5EF4-FFF2-40B4-BE49-F238E27FC236}">
                <a16:creationId xmlns:a16="http://schemas.microsoft.com/office/drawing/2014/main" id="{327CF14A-A87C-AB40-B675-480E7CB966B5}"/>
              </a:ext>
            </a:extLst>
          </p:cNvPr>
          <p:cNvSpPr>
            <a:spLocks noGrp="1"/>
          </p:cNvSpPr>
          <p:nvPr>
            <p:ph type="sldNum" sz="quarter" idx="2"/>
          </p:nvPr>
        </p:nvSpPr>
        <p:spPr>
          <a:xfrm>
            <a:off x="11249661" y="6584992"/>
            <a:ext cx="332741" cy="338512"/>
          </a:xfrm>
          <a:prstGeom prst="rect">
            <a:avLst/>
          </a:prstGeom>
          <a:ln w="12700">
            <a:miter lim="400000"/>
          </a:ln>
        </p:spPr>
        <p:txBody>
          <a:bodyPr wrap="none" lIns="45699" tIns="45699" rIns="45699" bIns="45699" anchor="ctr">
            <a:spAutoFit/>
          </a:bodyPr>
          <a:lstStyle>
            <a:defPPr>
              <a:defRPr lang="en-US"/>
            </a:defPPr>
            <a:lvl1pPr marL="0" algn="r" defTabSz="914400" rtl="0" eaLnBrk="1" latinLnBrk="0" hangingPunct="1">
              <a:defRPr sz="1600" kern="1200">
                <a:solidFill>
                  <a:srgbClr val="888888"/>
                </a:solidFill>
                <a:latin typeface="Calibri"/>
                <a:ea typeface="Calibri"/>
                <a:cs typeface="Calibri"/>
                <a:sym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DE" smtClean="0"/>
              <a:pPr/>
              <a:t>22</a:t>
            </a:fld>
            <a:endParaRPr lang="en-GB"/>
          </a:p>
        </p:txBody>
      </p:sp>
    </p:spTree>
    <p:extLst>
      <p:ext uri="{BB962C8B-B14F-4D97-AF65-F5344CB8AC3E}">
        <p14:creationId xmlns:p14="http://schemas.microsoft.com/office/powerpoint/2010/main" val="925570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F967F-C091-7A47-B1A1-73ED9A9B3962}"/>
              </a:ext>
            </a:extLst>
          </p:cNvPr>
          <p:cNvSpPr>
            <a:spLocks noGrp="1"/>
          </p:cNvSpPr>
          <p:nvPr>
            <p:ph type="title"/>
          </p:nvPr>
        </p:nvSpPr>
        <p:spPr/>
        <p:txBody>
          <a:bodyPr>
            <a:normAutofit fontScale="90000"/>
          </a:bodyPr>
          <a:lstStyle/>
          <a:p>
            <a:r>
              <a:rPr lang="en-US"/>
              <a:t>What is an application?</a:t>
            </a:r>
          </a:p>
        </p:txBody>
      </p:sp>
      <p:pic>
        <p:nvPicPr>
          <p:cNvPr id="3" name="Screen Recording 2022-02-08 at 18.41.26.mov" descr="Screen Recording 2022-02-08 at 18.41.26.mov">
            <a:hlinkClick r:id="" action="ppaction://media"/>
            <a:extLst>
              <a:ext uri="{FF2B5EF4-FFF2-40B4-BE49-F238E27FC236}">
                <a16:creationId xmlns:a16="http://schemas.microsoft.com/office/drawing/2014/main" id="{FD9BEBCE-CE86-FA41-8FE5-779870CF49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9048" y="564535"/>
            <a:ext cx="5600780" cy="3842365"/>
          </a:xfrm>
          <a:prstGeom prst="rect">
            <a:avLst/>
          </a:prstGeom>
        </p:spPr>
      </p:pic>
      <p:pic>
        <p:nvPicPr>
          <p:cNvPr id="6" name="Picture 5" descr="Qr code&#10;&#10;Description automatically generated">
            <a:extLst>
              <a:ext uri="{FF2B5EF4-FFF2-40B4-BE49-F238E27FC236}">
                <a16:creationId xmlns:a16="http://schemas.microsoft.com/office/drawing/2014/main" id="{2761F704-FD7C-FA4A-8AEE-85D78E992B12}"/>
              </a:ext>
            </a:extLst>
          </p:cNvPr>
          <p:cNvPicPr>
            <a:picLocks noChangeAspect="1"/>
          </p:cNvPicPr>
          <p:nvPr/>
        </p:nvPicPr>
        <p:blipFill>
          <a:blip r:embed="rId5"/>
          <a:stretch>
            <a:fillRect/>
          </a:stretch>
        </p:blipFill>
        <p:spPr>
          <a:xfrm>
            <a:off x="8579466" y="0"/>
            <a:ext cx="564535" cy="564535"/>
          </a:xfrm>
          <a:prstGeom prst="rect">
            <a:avLst/>
          </a:prstGeom>
        </p:spPr>
      </p:pic>
      <p:sp>
        <p:nvSpPr>
          <p:cNvPr id="4" name="Slide Number Placeholder 3">
            <a:extLst>
              <a:ext uri="{FF2B5EF4-FFF2-40B4-BE49-F238E27FC236}">
                <a16:creationId xmlns:a16="http://schemas.microsoft.com/office/drawing/2014/main" id="{2BFEC172-DDD4-0943-BE84-A4CA6114ADE3}"/>
              </a:ext>
            </a:extLst>
          </p:cNvPr>
          <p:cNvSpPr>
            <a:spLocks noGrp="1"/>
          </p:cNvSpPr>
          <p:nvPr>
            <p:ph type="sldNum" sz="quarter" idx="2"/>
          </p:nvPr>
        </p:nvSpPr>
        <p:spPr>
          <a:xfrm>
            <a:off x="11249661" y="6584992"/>
            <a:ext cx="332741" cy="338512"/>
          </a:xfrm>
          <a:prstGeom prst="rect">
            <a:avLst/>
          </a:prstGeom>
          <a:ln w="12700">
            <a:miter lim="400000"/>
          </a:ln>
        </p:spPr>
        <p:txBody>
          <a:bodyPr wrap="none" lIns="45699" tIns="45699" rIns="45699" bIns="45699" anchor="ctr">
            <a:spAutoFit/>
          </a:bodyPr>
          <a:lstStyle>
            <a:defPPr>
              <a:defRPr lang="en-US"/>
            </a:defPPr>
            <a:lvl1pPr marL="0" algn="r" defTabSz="914400" rtl="0" eaLnBrk="1" latinLnBrk="0" hangingPunct="1">
              <a:defRPr sz="1600" kern="1200">
                <a:solidFill>
                  <a:srgbClr val="888888"/>
                </a:solidFill>
                <a:latin typeface="Calibri"/>
                <a:ea typeface="Calibri"/>
                <a:cs typeface="Calibri"/>
                <a:sym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DE" smtClean="0"/>
              <a:pPr/>
              <a:t>23</a:t>
            </a:fld>
            <a:endParaRPr lang="en-GB"/>
          </a:p>
        </p:txBody>
      </p:sp>
      <p:pic>
        <p:nvPicPr>
          <p:cNvPr id="7" name="Picture 6" descr="Graphical user interface, text, application, email&#10;&#10;Description automatically generated">
            <a:extLst>
              <a:ext uri="{FF2B5EF4-FFF2-40B4-BE49-F238E27FC236}">
                <a16:creationId xmlns:a16="http://schemas.microsoft.com/office/drawing/2014/main" id="{789E2577-268B-B144-2856-54A01CB555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642" y="512546"/>
            <a:ext cx="6738310" cy="3744492"/>
          </a:xfrm>
          <a:prstGeom prst="rect">
            <a:avLst/>
          </a:prstGeom>
        </p:spPr>
      </p:pic>
    </p:spTree>
    <p:extLst>
      <p:ext uri="{BB962C8B-B14F-4D97-AF65-F5344CB8AC3E}">
        <p14:creationId xmlns:p14="http://schemas.microsoft.com/office/powerpoint/2010/main" val="231951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5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Qr code&#10;&#10;Description automatically generated">
            <a:extLst>
              <a:ext uri="{FF2B5EF4-FFF2-40B4-BE49-F238E27FC236}">
                <a16:creationId xmlns:a16="http://schemas.microsoft.com/office/drawing/2014/main" id="{1353FC56-6DA3-2D6B-23BC-E7313150F0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80173" y="0"/>
            <a:ext cx="917654" cy="917654"/>
          </a:xfrm>
        </p:spPr>
      </p:pic>
      <p:sp>
        <p:nvSpPr>
          <p:cNvPr id="3" name="Title 2">
            <a:extLst>
              <a:ext uri="{FF2B5EF4-FFF2-40B4-BE49-F238E27FC236}">
                <a16:creationId xmlns:a16="http://schemas.microsoft.com/office/drawing/2014/main" id="{889B13D1-4DC4-8E1E-275E-6B009E13B167}"/>
              </a:ext>
            </a:extLst>
          </p:cNvPr>
          <p:cNvSpPr>
            <a:spLocks noGrp="1"/>
          </p:cNvSpPr>
          <p:nvPr>
            <p:ph type="title"/>
          </p:nvPr>
        </p:nvSpPr>
        <p:spPr>
          <a:xfrm>
            <a:off x="867704" y="222422"/>
            <a:ext cx="7312469" cy="247136"/>
          </a:xfrm>
        </p:spPr>
        <p:txBody>
          <a:bodyPr/>
          <a:lstStyle/>
          <a:p>
            <a:r>
              <a:rPr lang="en-GB" dirty="0"/>
              <a:t>Cataloguing </a:t>
            </a:r>
          </a:p>
        </p:txBody>
      </p:sp>
      <p:pic>
        <p:nvPicPr>
          <p:cNvPr id="7" name="Picture 6" descr="Graphical user interface, application&#10;&#10;Description automatically generated">
            <a:extLst>
              <a:ext uri="{FF2B5EF4-FFF2-40B4-BE49-F238E27FC236}">
                <a16:creationId xmlns:a16="http://schemas.microsoft.com/office/drawing/2014/main" id="{5C4FB6AA-9E4A-2BBD-545E-F69EF5823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976" y="691980"/>
            <a:ext cx="6993924" cy="3651373"/>
          </a:xfrm>
          <a:prstGeom prst="rect">
            <a:avLst/>
          </a:prstGeom>
        </p:spPr>
      </p:pic>
    </p:spTree>
    <p:extLst>
      <p:ext uri="{BB962C8B-B14F-4D97-AF65-F5344CB8AC3E}">
        <p14:creationId xmlns:p14="http://schemas.microsoft.com/office/powerpoint/2010/main" val="623105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Operational water</a:t>
            </a:r>
          </a:p>
        </p:txBody>
      </p:sp>
      <p:sp>
        <p:nvSpPr>
          <p:cNvPr id="10" name="Rectangle 5">
            <a:extLst>
              <a:ext uri="{FF2B5EF4-FFF2-40B4-BE49-F238E27FC236}">
                <a16:creationId xmlns:a16="http://schemas.microsoft.com/office/drawing/2014/main" id="{B8C67025-9E75-A846-8E87-D70C0BF29D90}"/>
              </a:ext>
            </a:extLst>
          </p:cNvPr>
          <p:cNvSpPr/>
          <p:nvPr/>
        </p:nvSpPr>
        <p:spPr>
          <a:xfrm>
            <a:off x="6586266" y="975403"/>
            <a:ext cx="2557734" cy="2554545"/>
          </a:xfrm>
          <a:prstGeom prst="rect">
            <a:avLst/>
          </a:prstGeom>
          <a:solidFill>
            <a:schemeClr val="bg1">
              <a:lumMod val="95000"/>
            </a:schemeClr>
          </a:solidFill>
          <a:ln w="38100">
            <a:noFill/>
          </a:ln>
        </p:spPr>
        <p:txBody>
          <a:bodyPr wrap="square">
            <a:spAutoFit/>
          </a:bodyPr>
          <a:lstStyle/>
          <a:p>
            <a:r>
              <a:rPr lang="en-US" sz="1600" b="1" dirty="0">
                <a:latin typeface="Calibri" panose="020F0502020204030204" pitchFamily="34" charset="0"/>
                <a:cs typeface="Calibri" panose="020F0502020204030204" pitchFamily="34" charset="0"/>
              </a:rPr>
              <a:t>What does it provide? </a:t>
            </a:r>
            <a:r>
              <a:rPr lang="en-US" sz="1600" dirty="0">
                <a:latin typeface="Calibri" panose="020F0502020204030204" pitchFamily="34" charset="0"/>
                <a:cs typeface="Calibri" panose="020F0502020204030204" pitchFamily="34" charset="0"/>
              </a:rPr>
              <a:t>Probabilistic pan-European and global multi-model hydrological seasonal forecast and retrospective forecasts (hindcasts, in synergy with the </a:t>
            </a:r>
            <a:r>
              <a:rPr lang="en-US" sz="1600" b="1" dirty="0">
                <a:latin typeface="Calibri" panose="020F0502020204030204" pitchFamily="34" charset="0"/>
                <a:cs typeface="Calibri" panose="020F0502020204030204" pitchFamily="34" charset="0"/>
              </a:rPr>
              <a:t>CEMS</a:t>
            </a:r>
            <a:r>
              <a:rPr lang="en-US" sz="1600" dirty="0">
                <a:latin typeface="Calibri" panose="020F0502020204030204" pitchFamily="34" charset="0"/>
                <a:cs typeface="Calibri" panose="020F0502020204030204" pitchFamily="34" charset="0"/>
              </a:rPr>
              <a:t> hydrological seasonal forecasting component</a:t>
            </a:r>
          </a:p>
          <a:p>
            <a:endParaRPr lang="en-US" sz="1600" dirty="0">
              <a:latin typeface="Calibri" panose="020F0502020204030204" pitchFamily="34" charset="0"/>
              <a:cs typeface="Calibri" panose="020F0502020204030204" pitchFamily="34" charset="0"/>
            </a:endParaRPr>
          </a:p>
        </p:txBody>
      </p:sp>
      <p:sp>
        <p:nvSpPr>
          <p:cNvPr id="11" name="Rectangle 5">
            <a:extLst>
              <a:ext uri="{FF2B5EF4-FFF2-40B4-BE49-F238E27FC236}">
                <a16:creationId xmlns:a16="http://schemas.microsoft.com/office/drawing/2014/main" id="{9F0FCD2A-0B59-5449-805B-6E200566BC62}"/>
              </a:ext>
            </a:extLst>
          </p:cNvPr>
          <p:cNvSpPr/>
          <p:nvPr/>
        </p:nvSpPr>
        <p:spPr>
          <a:xfrm>
            <a:off x="518746" y="3832531"/>
            <a:ext cx="8703557" cy="584775"/>
          </a:xfrm>
          <a:prstGeom prst="rect">
            <a:avLst/>
          </a:prstGeom>
          <a:solidFill>
            <a:schemeClr val="bg1">
              <a:lumMod val="95000"/>
            </a:schemeClr>
          </a:solidFill>
          <a:ln w="38100">
            <a:noFill/>
          </a:ln>
        </p:spPr>
        <p:txBody>
          <a:bodyPr wrap="square">
            <a:spAutoFit/>
          </a:bodyPr>
          <a:lstStyle/>
          <a:p>
            <a:r>
              <a:rPr lang="en-US" sz="1600" dirty="0">
                <a:latin typeface="Calibri" panose="020F0502020204030204" pitchFamily="34" charset="0"/>
                <a:cs typeface="Calibri" panose="020F0502020204030204" pitchFamily="34" charset="0"/>
              </a:rPr>
              <a:t>Definition of indices and tailored products, multi-model composition, bias-adjustment procedures, skills and uncertainty calculation , visualizations </a:t>
            </a:r>
          </a:p>
        </p:txBody>
      </p:sp>
      <p:sp>
        <p:nvSpPr>
          <p:cNvPr id="3" name="Slide Number Placeholder 2">
            <a:extLst>
              <a:ext uri="{FF2B5EF4-FFF2-40B4-BE49-F238E27FC236}">
                <a16:creationId xmlns:a16="http://schemas.microsoft.com/office/drawing/2014/main" id="{DF24C62A-3F0A-D947-B769-2325FAA6EBBA}"/>
              </a:ext>
            </a:extLst>
          </p:cNvPr>
          <p:cNvSpPr>
            <a:spLocks noGrp="1"/>
          </p:cNvSpPr>
          <p:nvPr>
            <p:ph type="sldNum" sz="quarter" idx="2"/>
          </p:nvPr>
        </p:nvSpPr>
        <p:spPr>
          <a:xfrm>
            <a:off x="11249661" y="6584992"/>
            <a:ext cx="332741" cy="338512"/>
          </a:xfrm>
          <a:prstGeom prst="rect">
            <a:avLst/>
          </a:prstGeom>
          <a:ln w="12700">
            <a:miter lim="400000"/>
          </a:ln>
        </p:spPr>
        <p:txBody>
          <a:bodyPr wrap="none" lIns="45699" tIns="45699" rIns="45699" bIns="45699" anchor="ctr">
            <a:spAutoFit/>
          </a:bodyPr>
          <a:lstStyle>
            <a:defPPr>
              <a:defRPr lang="en-US"/>
            </a:defPPr>
            <a:lvl1pPr marL="0" algn="r" defTabSz="914400" rtl="0" eaLnBrk="1" latinLnBrk="0" hangingPunct="1">
              <a:defRPr sz="1600" kern="1200">
                <a:solidFill>
                  <a:srgbClr val="888888"/>
                </a:solidFill>
                <a:latin typeface="Calibri"/>
                <a:ea typeface="Calibri"/>
                <a:cs typeface="Calibri"/>
                <a:sym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DE" smtClean="0"/>
              <a:pPr/>
              <a:t>25</a:t>
            </a:fld>
            <a:endParaRPr lang="en-GB"/>
          </a:p>
        </p:txBody>
      </p:sp>
      <p:pic>
        <p:nvPicPr>
          <p:cNvPr id="6" name="Picture 5" descr="Graphical user interface&#10;&#10;Description automatically generated">
            <a:extLst>
              <a:ext uri="{FF2B5EF4-FFF2-40B4-BE49-F238E27FC236}">
                <a16:creationId xmlns:a16="http://schemas.microsoft.com/office/drawing/2014/main" id="{6F2539D5-D4F5-C806-091D-59755F195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704" y="512546"/>
            <a:ext cx="5612790" cy="3204698"/>
          </a:xfrm>
          <a:prstGeom prst="rect">
            <a:avLst/>
          </a:prstGeom>
        </p:spPr>
      </p:pic>
      <p:pic>
        <p:nvPicPr>
          <p:cNvPr id="9" name="Picture 8" descr="Qr code&#10;&#10;Description automatically generated">
            <a:extLst>
              <a:ext uri="{FF2B5EF4-FFF2-40B4-BE49-F238E27FC236}">
                <a16:creationId xmlns:a16="http://schemas.microsoft.com/office/drawing/2014/main" id="{F1280DFD-AC0F-7385-7175-B30500F9F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392" y="0"/>
            <a:ext cx="905608" cy="905608"/>
          </a:xfrm>
          <a:prstGeom prst="rect">
            <a:avLst/>
          </a:prstGeom>
        </p:spPr>
      </p:pic>
    </p:spTree>
    <p:extLst>
      <p:ext uri="{BB962C8B-B14F-4D97-AF65-F5344CB8AC3E}">
        <p14:creationId xmlns:p14="http://schemas.microsoft.com/office/powerpoint/2010/main" val="467978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EB627-B1E2-0ECB-A881-B7E528B44CD4}"/>
              </a:ext>
            </a:extLst>
          </p:cNvPr>
          <p:cNvSpPr>
            <a:spLocks noGrp="1"/>
          </p:cNvSpPr>
          <p:nvPr>
            <p:ph type="title"/>
          </p:nvPr>
        </p:nvSpPr>
        <p:spPr/>
        <p:txBody>
          <a:bodyPr/>
          <a:lstStyle/>
          <a:p>
            <a:r>
              <a:rPr lang="en-GB" dirty="0"/>
              <a:t>ESOTC 2022</a:t>
            </a:r>
          </a:p>
        </p:txBody>
      </p:sp>
      <p:pic>
        <p:nvPicPr>
          <p:cNvPr id="5" name="Picture 4" descr="Timeline&#10;&#10;Description automatically generated">
            <a:extLst>
              <a:ext uri="{FF2B5EF4-FFF2-40B4-BE49-F238E27FC236}">
                <a16:creationId xmlns:a16="http://schemas.microsoft.com/office/drawing/2014/main" id="{E0D16C0B-FED0-8891-7AC3-8EA36CE1C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445" y="561738"/>
            <a:ext cx="4406246" cy="3116944"/>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EFE47E06-EBFA-96B9-D47B-78EBB7590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445" y="3727874"/>
            <a:ext cx="4223276" cy="1340011"/>
          </a:xfrm>
          <a:prstGeom prst="rect">
            <a:avLst/>
          </a:prstGeom>
        </p:spPr>
      </p:pic>
      <p:pic>
        <p:nvPicPr>
          <p:cNvPr id="9" name="Picture 8" descr="Application, calendar&#10;&#10;Description automatically generated">
            <a:extLst>
              <a:ext uri="{FF2B5EF4-FFF2-40B4-BE49-F238E27FC236}">
                <a16:creationId xmlns:a16="http://schemas.microsoft.com/office/drawing/2014/main" id="{DE30C353-E50C-705F-1DDD-5745CBD8E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301" y="1636142"/>
            <a:ext cx="3396253" cy="2091732"/>
          </a:xfrm>
          <a:prstGeom prst="rect">
            <a:avLst/>
          </a:prstGeom>
        </p:spPr>
      </p:pic>
      <p:pic>
        <p:nvPicPr>
          <p:cNvPr id="11" name="Picture 10" descr="Qr code&#10;&#10;Description automatically generated">
            <a:extLst>
              <a:ext uri="{FF2B5EF4-FFF2-40B4-BE49-F238E27FC236}">
                <a16:creationId xmlns:a16="http://schemas.microsoft.com/office/drawing/2014/main" id="{47DF6736-ED2B-E067-8E74-48641716C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0594" y="76744"/>
            <a:ext cx="1123406" cy="1123406"/>
          </a:xfrm>
          <a:prstGeom prst="rect">
            <a:avLst/>
          </a:prstGeom>
        </p:spPr>
      </p:pic>
    </p:spTree>
    <p:extLst>
      <p:ext uri="{BB962C8B-B14F-4D97-AF65-F5344CB8AC3E}">
        <p14:creationId xmlns:p14="http://schemas.microsoft.com/office/powerpoint/2010/main" val="950934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pc="0"/>
              <a:t>Chain of services and products and feedback loops</a:t>
            </a:r>
          </a:p>
        </p:txBody>
      </p:sp>
      <p:pic>
        <p:nvPicPr>
          <p:cNvPr id="18" name="Picture 17">
            <a:extLst>
              <a:ext uri="{FF2B5EF4-FFF2-40B4-BE49-F238E27FC236}">
                <a16:creationId xmlns:a16="http://schemas.microsoft.com/office/drawing/2014/main" id="{1C764C18-1E5E-4BCE-9CB4-054BD1D466AC}"/>
              </a:ext>
            </a:extLst>
          </p:cNvPr>
          <p:cNvPicPr>
            <a:picLocks noChangeAspect="1"/>
          </p:cNvPicPr>
          <p:nvPr/>
        </p:nvPicPr>
        <p:blipFill rotWithShape="1">
          <a:blip r:embed="rId3"/>
          <a:srcRect l="3991" t="247" r="49230" b="-247"/>
          <a:stretch/>
        </p:blipFill>
        <p:spPr>
          <a:xfrm>
            <a:off x="1276632" y="875095"/>
            <a:ext cx="921389" cy="1399977"/>
          </a:xfrm>
          <a:prstGeom prst="rect">
            <a:avLst/>
          </a:prstGeom>
        </p:spPr>
      </p:pic>
      <p:pic>
        <p:nvPicPr>
          <p:cNvPr id="6" name="Picture 5">
            <a:extLst>
              <a:ext uri="{FF2B5EF4-FFF2-40B4-BE49-F238E27FC236}">
                <a16:creationId xmlns:a16="http://schemas.microsoft.com/office/drawing/2014/main" id="{5CBB33C5-C4BF-4BB7-8005-BDCC4BC3F7B8}"/>
              </a:ext>
            </a:extLst>
          </p:cNvPr>
          <p:cNvPicPr>
            <a:picLocks noChangeAspect="1"/>
          </p:cNvPicPr>
          <p:nvPr/>
        </p:nvPicPr>
        <p:blipFill>
          <a:blip r:embed="rId4"/>
          <a:stretch>
            <a:fillRect/>
          </a:stretch>
        </p:blipFill>
        <p:spPr>
          <a:xfrm>
            <a:off x="-289341" y="2240232"/>
            <a:ext cx="2477308" cy="896981"/>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3764" y="858460"/>
            <a:ext cx="5646979" cy="2664296"/>
          </a:xfrm>
          <a:prstGeom prst="rect">
            <a:avLst/>
          </a:prstGeom>
        </p:spPr>
      </p:pic>
      <p:sp>
        <p:nvSpPr>
          <p:cNvPr id="7" name="Rectangle 6"/>
          <p:cNvSpPr/>
          <p:nvPr/>
        </p:nvSpPr>
        <p:spPr>
          <a:xfrm>
            <a:off x="6012160" y="1377880"/>
            <a:ext cx="648072"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a:solidFill>
                <a:prstClr val="black"/>
              </a:solidFill>
              <a:latin typeface="Calibri"/>
            </a:endParaRPr>
          </a:p>
        </p:txBody>
      </p:sp>
      <p:sp>
        <p:nvSpPr>
          <p:cNvPr id="9" name="Rectangle 8"/>
          <p:cNvSpPr/>
          <p:nvPr/>
        </p:nvSpPr>
        <p:spPr>
          <a:xfrm>
            <a:off x="2631364" y="2328272"/>
            <a:ext cx="648072"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a:solidFill>
                <a:prstClr val="black"/>
              </a:solidFill>
              <a:latin typeface="Calibri"/>
            </a:endParaRPr>
          </a:p>
        </p:txBody>
      </p:sp>
      <p:cxnSp>
        <p:nvCxnSpPr>
          <p:cNvPr id="12" name="Straight Arrow Connector 11">
            <a:extLst>
              <a:ext uri="{FF2B5EF4-FFF2-40B4-BE49-F238E27FC236}">
                <a16:creationId xmlns:a16="http://schemas.microsoft.com/office/drawing/2014/main" id="{C8254040-6E3D-4F26-A9EA-3F7790AFF11B}"/>
              </a:ext>
            </a:extLst>
          </p:cNvPr>
          <p:cNvCxnSpPr>
            <a:cxnSpLocks/>
          </p:cNvCxnSpPr>
          <p:nvPr/>
        </p:nvCxnSpPr>
        <p:spPr>
          <a:xfrm flipH="1" flipV="1">
            <a:off x="2087248" y="2192670"/>
            <a:ext cx="526459" cy="4975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676F37F-FF1C-4FFC-9CBE-1D77829432B2}"/>
              </a:ext>
            </a:extLst>
          </p:cNvPr>
          <p:cNvCxnSpPr>
            <a:cxnSpLocks/>
          </p:cNvCxnSpPr>
          <p:nvPr/>
        </p:nvCxnSpPr>
        <p:spPr>
          <a:xfrm flipH="1">
            <a:off x="3573805" y="2751002"/>
            <a:ext cx="3616432" cy="10645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94EC29B-CB30-4709-A2A3-7CE0386E31C8}"/>
              </a:ext>
            </a:extLst>
          </p:cNvPr>
          <p:cNvSpPr txBox="1"/>
          <p:nvPr/>
        </p:nvSpPr>
        <p:spPr>
          <a:xfrm rot="20669615">
            <a:off x="4647349" y="2843906"/>
            <a:ext cx="2196244" cy="369332"/>
          </a:xfrm>
          <a:prstGeom prst="rect">
            <a:avLst/>
          </a:prstGeom>
          <a:noFill/>
        </p:spPr>
        <p:txBody>
          <a:bodyPr wrap="square" rtlCol="0">
            <a:spAutoFit/>
          </a:bodyPr>
          <a:lstStyle/>
          <a:p>
            <a:pPr defTabSz="914378"/>
            <a:r>
              <a:rPr lang="en-GB">
                <a:solidFill>
                  <a:prstClr val="black"/>
                </a:solidFill>
                <a:latin typeface="Calibri"/>
              </a:rPr>
              <a:t>Service chain</a:t>
            </a:r>
          </a:p>
        </p:txBody>
      </p:sp>
      <p:sp>
        <p:nvSpPr>
          <p:cNvPr id="20" name="Rectangle 19">
            <a:extLst>
              <a:ext uri="{FF2B5EF4-FFF2-40B4-BE49-F238E27FC236}">
                <a16:creationId xmlns:a16="http://schemas.microsoft.com/office/drawing/2014/main" id="{B224EFD6-6F52-4871-A09E-38DD0C02DE79}"/>
              </a:ext>
            </a:extLst>
          </p:cNvPr>
          <p:cNvSpPr/>
          <p:nvPr/>
        </p:nvSpPr>
        <p:spPr>
          <a:xfrm>
            <a:off x="3123823" y="2544296"/>
            <a:ext cx="648072"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a:solidFill>
                <a:prstClr val="black"/>
              </a:solidFill>
              <a:latin typeface="Calibri"/>
            </a:endParaRPr>
          </a:p>
        </p:txBody>
      </p:sp>
      <p:cxnSp>
        <p:nvCxnSpPr>
          <p:cNvPr id="21" name="Straight Arrow Connector 20">
            <a:extLst>
              <a:ext uri="{FF2B5EF4-FFF2-40B4-BE49-F238E27FC236}">
                <a16:creationId xmlns:a16="http://schemas.microsoft.com/office/drawing/2014/main" id="{A14A670D-BA24-4565-AD85-C95DFFB0A76F}"/>
              </a:ext>
            </a:extLst>
          </p:cNvPr>
          <p:cNvCxnSpPr>
            <a:cxnSpLocks/>
          </p:cNvCxnSpPr>
          <p:nvPr/>
        </p:nvCxnSpPr>
        <p:spPr>
          <a:xfrm flipH="1">
            <a:off x="2403743" y="3203853"/>
            <a:ext cx="720083" cy="5709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5897606-BA6B-4059-8D2C-46F0F9101C46}"/>
              </a:ext>
            </a:extLst>
          </p:cNvPr>
          <p:cNvPicPr>
            <a:picLocks noChangeAspect="1"/>
          </p:cNvPicPr>
          <p:nvPr/>
        </p:nvPicPr>
        <p:blipFill>
          <a:blip r:embed="rId6"/>
          <a:stretch>
            <a:fillRect/>
          </a:stretch>
        </p:blipFill>
        <p:spPr>
          <a:xfrm>
            <a:off x="768020" y="3815591"/>
            <a:ext cx="2170577" cy="1041375"/>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52B43320-B5E5-41D9-B3EF-3CF3B446F6B8}"/>
              </a:ext>
            </a:extLst>
          </p:cNvPr>
          <p:cNvPicPr>
            <a:picLocks noChangeAspect="1"/>
          </p:cNvPicPr>
          <p:nvPr/>
        </p:nvPicPr>
        <p:blipFill>
          <a:blip r:embed="rId7"/>
          <a:stretch>
            <a:fillRect/>
          </a:stretch>
        </p:blipFill>
        <p:spPr>
          <a:xfrm>
            <a:off x="7812360" y="915585"/>
            <a:ext cx="1058700" cy="1061179"/>
          </a:xfrm>
          <a:prstGeom prst="rect">
            <a:avLst/>
          </a:prstGeom>
        </p:spPr>
      </p:pic>
      <p:cxnSp>
        <p:nvCxnSpPr>
          <p:cNvPr id="27" name="Straight Arrow Connector 26">
            <a:extLst>
              <a:ext uri="{FF2B5EF4-FFF2-40B4-BE49-F238E27FC236}">
                <a16:creationId xmlns:a16="http://schemas.microsoft.com/office/drawing/2014/main" id="{3B04AD55-8C87-4E3F-8ED8-0621D3C99B21}"/>
              </a:ext>
            </a:extLst>
          </p:cNvPr>
          <p:cNvCxnSpPr>
            <a:cxnSpLocks/>
            <a:endCxn id="14" idx="1"/>
          </p:cNvCxnSpPr>
          <p:nvPr/>
        </p:nvCxnSpPr>
        <p:spPr>
          <a:xfrm flipV="1">
            <a:off x="6660232" y="1446175"/>
            <a:ext cx="1152128" cy="2557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8E6A218-4D73-4948-B795-9A1CE3A9F869}"/>
              </a:ext>
            </a:extLst>
          </p:cNvPr>
          <p:cNvSpPr/>
          <p:nvPr/>
        </p:nvSpPr>
        <p:spPr>
          <a:xfrm rot="1571372">
            <a:off x="7016130" y="633612"/>
            <a:ext cx="741678" cy="738664"/>
          </a:xfrm>
          <a:prstGeom prst="rect">
            <a:avLst/>
          </a:prstGeom>
        </p:spPr>
        <p:txBody>
          <a:bodyPr wrap="none">
            <a:spAutoFit/>
          </a:bodyPr>
          <a:lstStyle/>
          <a:p>
            <a:pPr defTabSz="914378"/>
            <a:r>
              <a:rPr lang="en-GB" sz="1400">
                <a:solidFill>
                  <a:srgbClr val="DA9E76"/>
                </a:solidFill>
                <a:latin typeface="Calibri"/>
              </a:rPr>
              <a:t>Past</a:t>
            </a:r>
          </a:p>
          <a:p>
            <a:pPr defTabSz="914378"/>
            <a:r>
              <a:rPr lang="en-GB" sz="1400">
                <a:solidFill>
                  <a:srgbClr val="DA9E76"/>
                </a:solidFill>
                <a:latin typeface="Calibri"/>
              </a:rPr>
              <a:t>Present</a:t>
            </a:r>
          </a:p>
          <a:p>
            <a:pPr defTabSz="914378"/>
            <a:r>
              <a:rPr lang="en-GB" sz="1400">
                <a:solidFill>
                  <a:srgbClr val="DA9E76"/>
                </a:solidFill>
                <a:latin typeface="Calibri"/>
              </a:rPr>
              <a:t>Future</a:t>
            </a:r>
          </a:p>
        </p:txBody>
      </p:sp>
      <p:pic>
        <p:nvPicPr>
          <p:cNvPr id="4" name="Graphic 3">
            <a:extLst>
              <a:ext uri="{FF2B5EF4-FFF2-40B4-BE49-F238E27FC236}">
                <a16:creationId xmlns:a16="http://schemas.microsoft.com/office/drawing/2014/main" id="{9B937988-CC61-2782-6ECB-CEDFE925AE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06609" y="3548576"/>
            <a:ext cx="3067213" cy="907809"/>
          </a:xfrm>
          <a:prstGeom prst="rect">
            <a:avLst/>
          </a:prstGeom>
        </p:spPr>
      </p:pic>
      <p:cxnSp>
        <p:nvCxnSpPr>
          <p:cNvPr id="2" name="Straight Arrow Connector 1">
            <a:extLst>
              <a:ext uri="{FF2B5EF4-FFF2-40B4-BE49-F238E27FC236}">
                <a16:creationId xmlns:a16="http://schemas.microsoft.com/office/drawing/2014/main" id="{E9A5DFF2-2FE1-DEB7-883C-792DDE070DE6}"/>
              </a:ext>
            </a:extLst>
          </p:cNvPr>
          <p:cNvCxnSpPr>
            <a:cxnSpLocks/>
          </p:cNvCxnSpPr>
          <p:nvPr/>
        </p:nvCxnSpPr>
        <p:spPr>
          <a:xfrm flipV="1">
            <a:off x="3771895" y="2976345"/>
            <a:ext cx="3571441" cy="1064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78C4D6E-7667-FB4A-600F-22CC85B2C255}"/>
              </a:ext>
            </a:extLst>
          </p:cNvPr>
          <p:cNvSpPr txBox="1"/>
          <p:nvPr/>
        </p:nvSpPr>
        <p:spPr>
          <a:xfrm rot="20669615">
            <a:off x="4863786" y="3327705"/>
            <a:ext cx="2196244" cy="369332"/>
          </a:xfrm>
          <a:prstGeom prst="rect">
            <a:avLst/>
          </a:prstGeom>
          <a:noFill/>
        </p:spPr>
        <p:txBody>
          <a:bodyPr wrap="square" rtlCol="0">
            <a:spAutoFit/>
          </a:bodyPr>
          <a:lstStyle/>
          <a:p>
            <a:pPr defTabSz="914378"/>
            <a:r>
              <a:rPr lang="en-GB">
                <a:solidFill>
                  <a:prstClr val="black"/>
                </a:solidFill>
                <a:latin typeface="Calibri"/>
              </a:rPr>
              <a:t>Feedback loop</a:t>
            </a:r>
          </a:p>
        </p:txBody>
      </p:sp>
    </p:spTree>
    <p:extLst>
      <p:ext uri="{BB962C8B-B14F-4D97-AF65-F5344CB8AC3E}">
        <p14:creationId xmlns:p14="http://schemas.microsoft.com/office/powerpoint/2010/main" val="3596092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FD47D0-2340-4D49-96A1-0D8A45C209E6}"/>
              </a:ext>
            </a:extLst>
          </p:cNvPr>
          <p:cNvSpPr>
            <a:spLocks noGrp="1"/>
          </p:cNvSpPr>
          <p:nvPr>
            <p:ph type="body" sz="quarter" idx="1"/>
          </p:nvPr>
        </p:nvSpPr>
        <p:spPr/>
        <p:txBody>
          <a:bodyPr/>
          <a:lstStyle/>
          <a:p>
            <a:endParaRPr lang="en-US"/>
          </a:p>
        </p:txBody>
      </p:sp>
      <p:sp>
        <p:nvSpPr>
          <p:cNvPr id="3" name="Text Placeholder 2">
            <a:extLst>
              <a:ext uri="{FF2B5EF4-FFF2-40B4-BE49-F238E27FC236}">
                <a16:creationId xmlns:a16="http://schemas.microsoft.com/office/drawing/2014/main" id="{680E74D6-3480-9745-A078-BD878307D7F4}"/>
              </a:ext>
            </a:extLst>
          </p:cNvPr>
          <p:cNvSpPr>
            <a:spLocks noGrp="1"/>
          </p:cNvSpPr>
          <p:nvPr>
            <p:ph type="body" sz="quarter" idx="13"/>
          </p:nvPr>
        </p:nvSpPr>
        <p:spPr/>
        <p:txBody>
          <a:bodyPr/>
          <a:lstStyle/>
          <a:p>
            <a:endParaRPr lang="en-US"/>
          </a:p>
        </p:txBody>
      </p:sp>
      <p:sp>
        <p:nvSpPr>
          <p:cNvPr id="4" name="Title 3">
            <a:extLst>
              <a:ext uri="{FF2B5EF4-FFF2-40B4-BE49-F238E27FC236}">
                <a16:creationId xmlns:a16="http://schemas.microsoft.com/office/drawing/2014/main" id="{BE289BDF-AA28-9E4D-ACF4-9781F9A6B3BD}"/>
              </a:ext>
            </a:extLst>
          </p:cNvPr>
          <p:cNvSpPr>
            <a:spLocks noGrp="1"/>
          </p:cNvSpPr>
          <p:nvPr>
            <p:ph type="title"/>
          </p:nvPr>
        </p:nvSpPr>
        <p:spPr/>
        <p:txBody>
          <a:bodyPr>
            <a:normAutofit fontScale="90000"/>
          </a:bodyPr>
          <a:lstStyle/>
          <a:p>
            <a:endParaRPr lang="en-US"/>
          </a:p>
        </p:txBody>
      </p:sp>
      <p:pic>
        <p:nvPicPr>
          <p:cNvPr id="6" name="Picture 5" descr="A picture containing timeline&#10;&#10;Description automatically generated">
            <a:extLst>
              <a:ext uri="{FF2B5EF4-FFF2-40B4-BE49-F238E27FC236}">
                <a16:creationId xmlns:a16="http://schemas.microsoft.com/office/drawing/2014/main" id="{6CF0C12C-ADDD-DC4B-9421-7B853086D440}"/>
              </a:ext>
            </a:extLst>
          </p:cNvPr>
          <p:cNvPicPr>
            <a:picLocks noChangeAspect="1"/>
          </p:cNvPicPr>
          <p:nvPr/>
        </p:nvPicPr>
        <p:blipFill>
          <a:blip r:embed="rId3"/>
          <a:stretch>
            <a:fillRect/>
          </a:stretch>
        </p:blipFill>
        <p:spPr>
          <a:xfrm>
            <a:off x="0" y="0"/>
            <a:ext cx="9144000" cy="5143500"/>
          </a:xfrm>
          <a:prstGeom prst="rect">
            <a:avLst/>
          </a:prstGeom>
        </p:spPr>
      </p:pic>
      <p:sp>
        <p:nvSpPr>
          <p:cNvPr id="5" name="Slide Number Placeholder 4">
            <a:extLst>
              <a:ext uri="{FF2B5EF4-FFF2-40B4-BE49-F238E27FC236}">
                <a16:creationId xmlns:a16="http://schemas.microsoft.com/office/drawing/2014/main" id="{73CB8113-80D2-314C-A1D5-994EB40CCC05}"/>
              </a:ext>
            </a:extLst>
          </p:cNvPr>
          <p:cNvSpPr>
            <a:spLocks noGrp="1"/>
          </p:cNvSpPr>
          <p:nvPr>
            <p:ph type="sldNum" sz="quarter" idx="2"/>
          </p:nvPr>
        </p:nvSpPr>
        <p:spPr>
          <a:xfrm>
            <a:off x="8871758" y="4889587"/>
            <a:ext cx="258000" cy="253913"/>
          </a:xfrm>
        </p:spPr>
        <p:txBody>
          <a:bodyPr/>
          <a:lstStyle/>
          <a:p>
            <a:fld id="{86CB4B4D-7CA3-9044-876B-883B54F8677D}" type="slidenum">
              <a:rPr lang="en-GB" smtClean="0"/>
              <a:pPr/>
              <a:t>28</a:t>
            </a:fld>
            <a:endParaRPr lang="en-GB"/>
          </a:p>
        </p:txBody>
      </p:sp>
    </p:spTree>
    <p:extLst>
      <p:ext uri="{BB962C8B-B14F-4D97-AF65-F5344CB8AC3E}">
        <p14:creationId xmlns:p14="http://schemas.microsoft.com/office/powerpoint/2010/main" val="379903417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E9D35-B844-6D4B-99AB-0F49E4E78941}"/>
              </a:ext>
            </a:extLst>
          </p:cNvPr>
          <p:cNvSpPr>
            <a:spLocks noGrp="1"/>
          </p:cNvSpPr>
          <p:nvPr>
            <p:ph type="title"/>
          </p:nvPr>
        </p:nvSpPr>
        <p:spPr/>
        <p:txBody>
          <a:bodyPr/>
          <a:lstStyle/>
          <a:p>
            <a:r>
              <a:rPr lang="en-US" dirty="0"/>
              <a:t>The Climate and Atmosphere Data Store (</a:t>
            </a:r>
            <a:r>
              <a:rPr lang="en-US" b="1" dirty="0"/>
              <a:t>CADS</a:t>
            </a:r>
            <a:r>
              <a:rPr lang="en-US" dirty="0"/>
              <a:t>)</a:t>
            </a:r>
          </a:p>
        </p:txBody>
      </p:sp>
      <p:grpSp>
        <p:nvGrpSpPr>
          <p:cNvPr id="6" name="Group 5">
            <a:extLst>
              <a:ext uri="{FF2B5EF4-FFF2-40B4-BE49-F238E27FC236}">
                <a16:creationId xmlns:a16="http://schemas.microsoft.com/office/drawing/2014/main" id="{27EFF29A-CFC0-7A4B-9955-E1C969A88DC7}"/>
              </a:ext>
            </a:extLst>
          </p:cNvPr>
          <p:cNvGrpSpPr/>
          <p:nvPr/>
        </p:nvGrpSpPr>
        <p:grpSpPr>
          <a:xfrm>
            <a:off x="3162914" y="2848258"/>
            <a:ext cx="2826213" cy="1844231"/>
            <a:chOff x="8067445" y="3738215"/>
            <a:chExt cx="3768284" cy="2458974"/>
          </a:xfrm>
        </p:grpSpPr>
        <p:pic>
          <p:nvPicPr>
            <p:cNvPr id="40" name="Picture 39">
              <a:extLst>
                <a:ext uri="{FF2B5EF4-FFF2-40B4-BE49-F238E27FC236}">
                  <a16:creationId xmlns:a16="http://schemas.microsoft.com/office/drawing/2014/main" id="{C1F95F06-5D9D-9D40-831D-AB56698DFFA0}"/>
                </a:ext>
              </a:extLst>
            </p:cNvPr>
            <p:cNvPicPr>
              <a:picLocks noChangeAspect="1"/>
            </p:cNvPicPr>
            <p:nvPr/>
          </p:nvPicPr>
          <p:blipFill>
            <a:blip r:embed="rId2"/>
            <a:stretch>
              <a:fillRect/>
            </a:stretch>
          </p:blipFill>
          <p:spPr>
            <a:xfrm>
              <a:off x="8067445" y="3738215"/>
              <a:ext cx="3768284" cy="2458974"/>
            </a:xfrm>
            <a:prstGeom prst="rect">
              <a:avLst/>
            </a:prstGeom>
            <a:ln>
              <a:noFill/>
            </a:ln>
            <a:effectLst>
              <a:outerShdw blurRad="190500" algn="tl" rotWithShape="0">
                <a:srgbClr val="000000">
                  <a:alpha val="70000"/>
                </a:srgbClr>
              </a:outerShdw>
            </a:effectLst>
          </p:spPr>
        </p:pic>
        <p:grpSp>
          <p:nvGrpSpPr>
            <p:cNvPr id="16" name="Group 15">
              <a:extLst>
                <a:ext uri="{FF2B5EF4-FFF2-40B4-BE49-F238E27FC236}">
                  <a16:creationId xmlns:a16="http://schemas.microsoft.com/office/drawing/2014/main" id="{38682803-DE3A-B34A-982F-D04FFE65FDBC}"/>
                </a:ext>
              </a:extLst>
            </p:cNvPr>
            <p:cNvGrpSpPr/>
            <p:nvPr/>
          </p:nvGrpSpPr>
          <p:grpSpPr>
            <a:xfrm>
              <a:off x="8291598" y="3767787"/>
              <a:ext cx="3495012" cy="2425639"/>
              <a:chOff x="5953721" y="4448503"/>
              <a:chExt cx="3495012" cy="2425639"/>
            </a:xfrm>
          </p:grpSpPr>
          <p:grpSp>
            <p:nvGrpSpPr>
              <p:cNvPr id="17" name="Group 16">
                <a:extLst>
                  <a:ext uri="{FF2B5EF4-FFF2-40B4-BE49-F238E27FC236}">
                    <a16:creationId xmlns:a16="http://schemas.microsoft.com/office/drawing/2014/main" id="{41831BAF-83CE-C748-B536-8298C0A43E42}"/>
                  </a:ext>
                </a:extLst>
              </p:cNvPr>
              <p:cNvGrpSpPr/>
              <p:nvPr/>
            </p:nvGrpSpPr>
            <p:grpSpPr>
              <a:xfrm>
                <a:off x="6940116" y="4448503"/>
                <a:ext cx="1401200" cy="1271311"/>
                <a:chOff x="7071868" y="1272490"/>
                <a:chExt cx="1401200" cy="1271311"/>
              </a:xfrm>
            </p:grpSpPr>
            <p:pic>
              <p:nvPicPr>
                <p:cNvPr id="19" name="Graphic 18" descr="Cloud Computing">
                  <a:extLst>
                    <a:ext uri="{FF2B5EF4-FFF2-40B4-BE49-F238E27FC236}">
                      <a16:creationId xmlns:a16="http://schemas.microsoft.com/office/drawing/2014/main" id="{2807DF05-CA43-A74A-9980-AC47474883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1868" y="1272490"/>
                  <a:ext cx="914400" cy="914400"/>
                </a:xfrm>
                <a:prstGeom prst="rect">
                  <a:avLst/>
                </a:prstGeom>
              </p:spPr>
            </p:pic>
            <p:pic>
              <p:nvPicPr>
                <p:cNvPr id="21" name="Graphic 20" descr="Laptop">
                  <a:extLst>
                    <a:ext uri="{FF2B5EF4-FFF2-40B4-BE49-F238E27FC236}">
                      <a16:creationId xmlns:a16="http://schemas.microsoft.com/office/drawing/2014/main" id="{594FBFD8-4776-1E42-9003-E6D1B8CB24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65245" y="1442479"/>
                  <a:ext cx="607823" cy="607823"/>
                </a:xfrm>
                <a:prstGeom prst="rect">
                  <a:avLst/>
                </a:prstGeom>
              </p:spPr>
            </p:pic>
            <p:pic>
              <p:nvPicPr>
                <p:cNvPr id="29" name="Graphic 28" descr="Server">
                  <a:extLst>
                    <a:ext uri="{FF2B5EF4-FFF2-40B4-BE49-F238E27FC236}">
                      <a16:creationId xmlns:a16="http://schemas.microsoft.com/office/drawing/2014/main" id="{A6CD3D7D-0508-E04C-AE35-8465FDA17C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29068" y="1935979"/>
                  <a:ext cx="607822" cy="607822"/>
                </a:xfrm>
                <a:prstGeom prst="rect">
                  <a:avLst/>
                </a:prstGeom>
              </p:spPr>
            </p:pic>
          </p:grpSp>
          <p:sp>
            <p:nvSpPr>
              <p:cNvPr id="18" name="Rectangle 17">
                <a:extLst>
                  <a:ext uri="{FF2B5EF4-FFF2-40B4-BE49-F238E27FC236}">
                    <a16:creationId xmlns:a16="http://schemas.microsoft.com/office/drawing/2014/main" id="{E5F6CF0C-1236-BE44-ABCA-3325FB0B7705}"/>
                  </a:ext>
                </a:extLst>
              </p:cNvPr>
              <p:cNvSpPr/>
              <p:nvPr/>
            </p:nvSpPr>
            <p:spPr>
              <a:xfrm>
                <a:off x="5953721" y="5643036"/>
                <a:ext cx="3495012" cy="1231106"/>
              </a:xfrm>
              <a:prstGeom prst="rect">
                <a:avLst/>
              </a:prstGeom>
            </p:spPr>
            <p:txBody>
              <a:bodyPr wrap="square">
                <a:spAutoFit/>
              </a:bodyPr>
              <a:lstStyle/>
              <a:p>
                <a:pPr algn="ctr" defTabSz="685800"/>
                <a:r>
                  <a:rPr lang="en-GB" dirty="0">
                    <a:solidFill>
                      <a:prstClr val="black"/>
                    </a:solidFill>
                    <a:latin typeface="Calibri" panose="020F0502020204030204"/>
                  </a:rPr>
                  <a:t>platform </a:t>
                </a:r>
                <a:r>
                  <a:rPr lang="en-GB" b="1" dirty="0">
                    <a:solidFill>
                      <a:prstClr val="black"/>
                    </a:solidFill>
                    <a:latin typeface="Calibri" panose="020F0502020204030204"/>
                  </a:rPr>
                  <a:t>flexibility</a:t>
                </a:r>
                <a:r>
                  <a:rPr lang="en-GB" dirty="0">
                    <a:solidFill>
                      <a:prstClr val="black"/>
                    </a:solidFill>
                    <a:latin typeface="Calibri" panose="020F0502020204030204"/>
                  </a:rPr>
                  <a:t>;</a:t>
                </a:r>
                <a:endParaRPr lang="en-GB" b="1" dirty="0">
                  <a:solidFill>
                    <a:prstClr val="black"/>
                  </a:solidFill>
                  <a:latin typeface="Calibri" panose="020F0502020204030204"/>
                </a:endParaRPr>
              </a:p>
              <a:p>
                <a:pPr algn="ctr" defTabSz="685800"/>
                <a:r>
                  <a:rPr lang="en-GB" dirty="0">
                    <a:solidFill>
                      <a:prstClr val="black"/>
                    </a:solidFill>
                    <a:latin typeface="Calibri" panose="020F0502020204030204"/>
                  </a:rPr>
                  <a:t>toolbox can be run </a:t>
                </a:r>
                <a:r>
                  <a:rPr lang="en-GB" b="1" dirty="0">
                    <a:solidFill>
                      <a:prstClr val="black"/>
                    </a:solidFill>
                    <a:latin typeface="Calibri" panose="020F0502020204030204"/>
                  </a:rPr>
                  <a:t>anywhere there’s Python</a:t>
                </a:r>
                <a:endParaRPr lang="en-GB" dirty="0">
                  <a:solidFill>
                    <a:prstClr val="black"/>
                  </a:solidFill>
                  <a:latin typeface="Calibri" panose="020F0502020204030204"/>
                </a:endParaRPr>
              </a:p>
            </p:txBody>
          </p:sp>
        </p:grpSp>
      </p:grpSp>
      <p:grpSp>
        <p:nvGrpSpPr>
          <p:cNvPr id="5" name="Group 4">
            <a:extLst>
              <a:ext uri="{FF2B5EF4-FFF2-40B4-BE49-F238E27FC236}">
                <a16:creationId xmlns:a16="http://schemas.microsoft.com/office/drawing/2014/main" id="{6CF6434B-273B-1549-882B-2ACE6FAFDBB3}"/>
              </a:ext>
            </a:extLst>
          </p:cNvPr>
          <p:cNvGrpSpPr/>
          <p:nvPr/>
        </p:nvGrpSpPr>
        <p:grpSpPr>
          <a:xfrm>
            <a:off x="3060499" y="840599"/>
            <a:ext cx="3059199" cy="1844231"/>
            <a:chOff x="3652289" y="1973228"/>
            <a:chExt cx="4078932" cy="2458974"/>
          </a:xfrm>
        </p:grpSpPr>
        <p:pic>
          <p:nvPicPr>
            <p:cNvPr id="38" name="Picture 37">
              <a:extLst>
                <a:ext uri="{FF2B5EF4-FFF2-40B4-BE49-F238E27FC236}">
                  <a16:creationId xmlns:a16="http://schemas.microsoft.com/office/drawing/2014/main" id="{3FA779A4-EA74-B641-BBC9-ABB30D19D8FA}"/>
                </a:ext>
              </a:extLst>
            </p:cNvPr>
            <p:cNvPicPr>
              <a:picLocks noChangeAspect="1"/>
            </p:cNvPicPr>
            <p:nvPr/>
          </p:nvPicPr>
          <p:blipFill>
            <a:blip r:embed="rId2"/>
            <a:stretch>
              <a:fillRect/>
            </a:stretch>
          </p:blipFill>
          <p:spPr>
            <a:xfrm>
              <a:off x="3788842" y="1973228"/>
              <a:ext cx="3768284" cy="2458974"/>
            </a:xfrm>
            <a:prstGeom prst="rect">
              <a:avLst/>
            </a:prstGeom>
            <a:ln>
              <a:noFill/>
            </a:ln>
            <a:effectLst>
              <a:outerShdw blurRad="190500" algn="tl" rotWithShape="0">
                <a:srgbClr val="000000">
                  <a:alpha val="70000"/>
                </a:srgbClr>
              </a:outerShdw>
            </a:effectLst>
          </p:spPr>
        </p:pic>
        <p:grpSp>
          <p:nvGrpSpPr>
            <p:cNvPr id="30" name="Group 29">
              <a:extLst>
                <a:ext uri="{FF2B5EF4-FFF2-40B4-BE49-F238E27FC236}">
                  <a16:creationId xmlns:a16="http://schemas.microsoft.com/office/drawing/2014/main" id="{885C5B45-857E-2744-AF9D-A5BE68C1EB88}"/>
                </a:ext>
              </a:extLst>
            </p:cNvPr>
            <p:cNvGrpSpPr/>
            <p:nvPr/>
          </p:nvGrpSpPr>
          <p:grpSpPr>
            <a:xfrm>
              <a:off x="3652289" y="2088391"/>
              <a:ext cx="4078932" cy="2195294"/>
              <a:chOff x="9038882" y="3222163"/>
              <a:chExt cx="4078932" cy="2195294"/>
            </a:xfrm>
          </p:grpSpPr>
          <p:pic>
            <p:nvPicPr>
              <p:cNvPr id="31" name="Graphic 30" descr="Gauge">
                <a:extLst>
                  <a:ext uri="{FF2B5EF4-FFF2-40B4-BE49-F238E27FC236}">
                    <a16:creationId xmlns:a16="http://schemas.microsoft.com/office/drawing/2014/main" id="{D7D45E77-4289-2240-B026-21DBEAF50E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30249" y="3222163"/>
                <a:ext cx="1096199" cy="1096199"/>
              </a:xfrm>
              <a:prstGeom prst="rect">
                <a:avLst/>
              </a:prstGeom>
            </p:spPr>
          </p:pic>
          <p:sp>
            <p:nvSpPr>
              <p:cNvPr id="32" name="Rectangle 31">
                <a:extLst>
                  <a:ext uri="{FF2B5EF4-FFF2-40B4-BE49-F238E27FC236}">
                    <a16:creationId xmlns:a16="http://schemas.microsoft.com/office/drawing/2014/main" id="{7A8DFA9B-A5DB-904A-9EBB-F48A6ADF39ED}"/>
                  </a:ext>
                </a:extLst>
              </p:cNvPr>
              <p:cNvSpPr/>
              <p:nvPr/>
            </p:nvSpPr>
            <p:spPr>
              <a:xfrm>
                <a:off x="9038882" y="4186350"/>
                <a:ext cx="4078932" cy="1231107"/>
              </a:xfrm>
              <a:prstGeom prst="rect">
                <a:avLst/>
              </a:prstGeom>
            </p:spPr>
            <p:txBody>
              <a:bodyPr wrap="square">
                <a:spAutoFit/>
              </a:bodyPr>
              <a:lstStyle/>
              <a:p>
                <a:pPr algn="ctr" defTabSz="685800"/>
                <a:r>
                  <a:rPr lang="en-GB" dirty="0">
                    <a:solidFill>
                      <a:prstClr val="black"/>
                    </a:solidFill>
                    <a:latin typeface="Calibri" panose="020F0502020204030204"/>
                  </a:rPr>
                  <a:t>infrastructure independence for improved </a:t>
                </a:r>
                <a:r>
                  <a:rPr lang="en-GB" b="1" dirty="0">
                    <a:solidFill>
                      <a:prstClr val="black"/>
                    </a:solidFill>
                    <a:latin typeface="Calibri" panose="020F0502020204030204"/>
                  </a:rPr>
                  <a:t>performance</a:t>
                </a:r>
              </a:p>
              <a:p>
                <a:pPr algn="ctr" defTabSz="685800"/>
                <a:r>
                  <a:rPr lang="en-GB" dirty="0">
                    <a:solidFill>
                      <a:prstClr val="black"/>
                    </a:solidFill>
                    <a:latin typeface="Calibri" panose="020F0502020204030204"/>
                  </a:rPr>
                  <a:t>(apps targeting &lt;2s response)</a:t>
                </a:r>
              </a:p>
            </p:txBody>
          </p:sp>
        </p:grpSp>
      </p:grpSp>
      <p:grpSp>
        <p:nvGrpSpPr>
          <p:cNvPr id="4" name="Group 3">
            <a:extLst>
              <a:ext uri="{FF2B5EF4-FFF2-40B4-BE49-F238E27FC236}">
                <a16:creationId xmlns:a16="http://schemas.microsoft.com/office/drawing/2014/main" id="{EFE09D5E-4054-094B-B249-8E8CD625E448}"/>
              </a:ext>
            </a:extLst>
          </p:cNvPr>
          <p:cNvGrpSpPr/>
          <p:nvPr/>
        </p:nvGrpSpPr>
        <p:grpSpPr>
          <a:xfrm>
            <a:off x="161585" y="840599"/>
            <a:ext cx="2826213" cy="1844231"/>
            <a:chOff x="91980" y="1866668"/>
            <a:chExt cx="3768284" cy="2458974"/>
          </a:xfrm>
        </p:grpSpPr>
        <p:pic>
          <p:nvPicPr>
            <p:cNvPr id="39" name="Picture 38">
              <a:extLst>
                <a:ext uri="{FF2B5EF4-FFF2-40B4-BE49-F238E27FC236}">
                  <a16:creationId xmlns:a16="http://schemas.microsoft.com/office/drawing/2014/main" id="{13473103-F77E-564C-8565-22C87F44EFA5}"/>
                </a:ext>
              </a:extLst>
            </p:cNvPr>
            <p:cNvPicPr>
              <a:picLocks noChangeAspect="1"/>
            </p:cNvPicPr>
            <p:nvPr/>
          </p:nvPicPr>
          <p:blipFill>
            <a:blip r:embed="rId2"/>
            <a:stretch>
              <a:fillRect/>
            </a:stretch>
          </p:blipFill>
          <p:spPr>
            <a:xfrm>
              <a:off x="91980" y="1866668"/>
              <a:ext cx="3768284" cy="2458974"/>
            </a:xfrm>
            <a:prstGeom prst="rect">
              <a:avLst/>
            </a:prstGeom>
            <a:ln>
              <a:noFill/>
            </a:ln>
            <a:effectLst>
              <a:outerShdw blurRad="190500" algn="tl" rotWithShape="0">
                <a:srgbClr val="000000">
                  <a:alpha val="70000"/>
                </a:srgbClr>
              </a:outerShdw>
            </a:effectLst>
          </p:spPr>
        </p:pic>
        <p:grpSp>
          <p:nvGrpSpPr>
            <p:cNvPr id="22" name="Group 21">
              <a:extLst>
                <a:ext uri="{FF2B5EF4-FFF2-40B4-BE49-F238E27FC236}">
                  <a16:creationId xmlns:a16="http://schemas.microsoft.com/office/drawing/2014/main" id="{F58F0A02-FF09-4B48-9E92-8ABD651D8345}"/>
                </a:ext>
              </a:extLst>
            </p:cNvPr>
            <p:cNvGrpSpPr/>
            <p:nvPr/>
          </p:nvGrpSpPr>
          <p:grpSpPr>
            <a:xfrm>
              <a:off x="505501" y="1911003"/>
              <a:ext cx="3084311" cy="2198506"/>
              <a:chOff x="5856050" y="1270495"/>
              <a:chExt cx="3084311" cy="2198506"/>
            </a:xfrm>
          </p:grpSpPr>
          <p:pic>
            <p:nvPicPr>
              <p:cNvPr id="23" name="Graphic 22" descr="Puzzle pieces">
                <a:extLst>
                  <a:ext uri="{FF2B5EF4-FFF2-40B4-BE49-F238E27FC236}">
                    <a16:creationId xmlns:a16="http://schemas.microsoft.com/office/drawing/2014/main" id="{B5006BF0-93BD-1047-B07C-14B63DCCC3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98042" y="1270495"/>
                <a:ext cx="1200329" cy="1200329"/>
              </a:xfrm>
              <a:prstGeom prst="rect">
                <a:avLst/>
              </a:prstGeom>
            </p:spPr>
          </p:pic>
          <p:sp>
            <p:nvSpPr>
              <p:cNvPr id="24" name="Rectangle 23">
                <a:extLst>
                  <a:ext uri="{FF2B5EF4-FFF2-40B4-BE49-F238E27FC236}">
                    <a16:creationId xmlns:a16="http://schemas.microsoft.com/office/drawing/2014/main" id="{9505AE4B-3837-914D-BFEF-8CF93A6B4C8D}"/>
                  </a:ext>
                </a:extLst>
              </p:cNvPr>
              <p:cNvSpPr/>
              <p:nvPr/>
            </p:nvSpPr>
            <p:spPr>
              <a:xfrm>
                <a:off x="5856050" y="2237895"/>
                <a:ext cx="3084311" cy="1231106"/>
              </a:xfrm>
              <a:prstGeom prst="rect">
                <a:avLst/>
              </a:prstGeom>
            </p:spPr>
            <p:txBody>
              <a:bodyPr wrap="square">
                <a:spAutoFit/>
              </a:bodyPr>
              <a:lstStyle/>
              <a:p>
                <a:pPr defTabSz="685800"/>
                <a:r>
                  <a:rPr lang="en-GB" dirty="0">
                    <a:solidFill>
                      <a:prstClr val="black"/>
                    </a:solidFill>
                    <a:latin typeface="Calibri" panose="020F0502020204030204"/>
                  </a:rPr>
                  <a:t>modular </a:t>
                </a:r>
                <a:r>
                  <a:rPr lang="en-GB" b="1" dirty="0">
                    <a:solidFill>
                      <a:prstClr val="black"/>
                    </a:solidFill>
                    <a:latin typeface="Calibri" panose="020F0502020204030204"/>
                  </a:rPr>
                  <a:t>open-source</a:t>
                </a:r>
                <a:r>
                  <a:rPr lang="en-GB" dirty="0">
                    <a:solidFill>
                      <a:prstClr val="black"/>
                    </a:solidFill>
                    <a:latin typeface="Calibri" panose="020F0502020204030204"/>
                  </a:rPr>
                  <a:t> code base, compatible with </a:t>
                </a:r>
                <a:r>
                  <a:rPr lang="en-GB" b="1" dirty="0">
                    <a:solidFill>
                      <a:prstClr val="black"/>
                    </a:solidFill>
                    <a:latin typeface="Calibri" panose="020F0502020204030204"/>
                  </a:rPr>
                  <a:t>scientific Python</a:t>
                </a:r>
              </a:p>
            </p:txBody>
          </p:sp>
        </p:grpSp>
      </p:grpSp>
      <p:grpSp>
        <p:nvGrpSpPr>
          <p:cNvPr id="25" name="Group 24">
            <a:extLst>
              <a:ext uri="{FF2B5EF4-FFF2-40B4-BE49-F238E27FC236}">
                <a16:creationId xmlns:a16="http://schemas.microsoft.com/office/drawing/2014/main" id="{21F8CC3A-B95A-C341-B73F-017A08EC08E1}"/>
              </a:ext>
            </a:extLst>
          </p:cNvPr>
          <p:cNvGrpSpPr/>
          <p:nvPr/>
        </p:nvGrpSpPr>
        <p:grpSpPr>
          <a:xfrm>
            <a:off x="161293" y="2848258"/>
            <a:ext cx="2826213" cy="1844231"/>
            <a:chOff x="-27989" y="3197997"/>
            <a:chExt cx="3768284" cy="2458974"/>
          </a:xfrm>
        </p:grpSpPr>
        <p:pic>
          <p:nvPicPr>
            <p:cNvPr id="26" name="Picture 25">
              <a:extLst>
                <a:ext uri="{FF2B5EF4-FFF2-40B4-BE49-F238E27FC236}">
                  <a16:creationId xmlns:a16="http://schemas.microsoft.com/office/drawing/2014/main" id="{2D7ED355-646A-3148-BB64-15FE75197AEF}"/>
                </a:ext>
              </a:extLst>
            </p:cNvPr>
            <p:cNvPicPr>
              <a:picLocks noChangeAspect="1"/>
            </p:cNvPicPr>
            <p:nvPr/>
          </p:nvPicPr>
          <p:blipFill>
            <a:blip r:embed="rId2"/>
            <a:stretch>
              <a:fillRect/>
            </a:stretch>
          </p:blipFill>
          <p:spPr>
            <a:xfrm>
              <a:off x="-27989" y="3197997"/>
              <a:ext cx="3768284" cy="2458974"/>
            </a:xfrm>
            <a:prstGeom prst="rect">
              <a:avLst/>
            </a:pr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id="{36E41996-603C-EB4E-98CA-7C49BB354F55}"/>
                </a:ext>
              </a:extLst>
            </p:cNvPr>
            <p:cNvPicPr>
              <a:picLocks noChangeAspect="1"/>
            </p:cNvPicPr>
            <p:nvPr/>
          </p:nvPicPr>
          <p:blipFill>
            <a:blip r:embed="rId13"/>
            <a:stretch>
              <a:fillRect/>
            </a:stretch>
          </p:blipFill>
          <p:spPr>
            <a:xfrm>
              <a:off x="1185232" y="3337142"/>
              <a:ext cx="1330214" cy="1491009"/>
            </a:xfrm>
            <a:prstGeom prst="rect">
              <a:avLst/>
            </a:prstGeom>
          </p:spPr>
        </p:pic>
        <p:sp>
          <p:nvSpPr>
            <p:cNvPr id="28" name="Content Placeholder 1">
              <a:extLst>
                <a:ext uri="{FF2B5EF4-FFF2-40B4-BE49-F238E27FC236}">
                  <a16:creationId xmlns:a16="http://schemas.microsoft.com/office/drawing/2014/main" id="{08FE7B4B-D296-2741-918F-3E9580017E49}"/>
                </a:ext>
              </a:extLst>
            </p:cNvPr>
            <p:cNvSpPr txBox="1">
              <a:spLocks/>
            </p:cNvSpPr>
            <p:nvPr/>
          </p:nvSpPr>
          <p:spPr>
            <a:xfrm>
              <a:off x="164458" y="4676466"/>
              <a:ext cx="3467286" cy="763231"/>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GB" sz="1800" b="1" dirty="0">
                  <a:solidFill>
                    <a:prstClr val="black"/>
                  </a:solidFill>
                  <a:latin typeface="Calibri" panose="020F0502020204030204"/>
                </a:rPr>
                <a:t>improved interfaces</a:t>
              </a:r>
              <a:r>
                <a:rPr lang="en-GB" sz="1800" dirty="0">
                  <a:solidFill>
                    <a:prstClr val="black"/>
                  </a:solidFill>
                  <a:latin typeface="Calibri" panose="020F0502020204030204"/>
                </a:rPr>
                <a:t> to ever-growing </a:t>
              </a:r>
              <a:r>
                <a:rPr lang="en-GB" sz="1800" b="1" dirty="0">
                  <a:solidFill>
                    <a:prstClr val="black"/>
                  </a:solidFill>
                  <a:latin typeface="Calibri" panose="020F0502020204030204"/>
                </a:rPr>
                <a:t>catalogue</a:t>
              </a:r>
              <a:endParaRPr lang="en-US" sz="1800" dirty="0">
                <a:solidFill>
                  <a:prstClr val="black"/>
                </a:solidFill>
                <a:latin typeface="Calibri" panose="020F0502020204030204"/>
                <a:cs typeface="Calibri"/>
              </a:endParaRPr>
            </a:p>
          </p:txBody>
        </p:sp>
      </p:grpSp>
      <p:grpSp>
        <p:nvGrpSpPr>
          <p:cNvPr id="7" name="Group 6">
            <a:extLst>
              <a:ext uri="{FF2B5EF4-FFF2-40B4-BE49-F238E27FC236}">
                <a16:creationId xmlns:a16="http://schemas.microsoft.com/office/drawing/2014/main" id="{BA9E2D36-2BDF-F649-8A09-7122F6366A7F}"/>
              </a:ext>
            </a:extLst>
          </p:cNvPr>
          <p:cNvGrpSpPr/>
          <p:nvPr/>
        </p:nvGrpSpPr>
        <p:grpSpPr>
          <a:xfrm>
            <a:off x="6164243" y="840599"/>
            <a:ext cx="2826213" cy="1844231"/>
            <a:chOff x="8278624" y="1120799"/>
            <a:chExt cx="3768284" cy="2458974"/>
          </a:xfrm>
        </p:grpSpPr>
        <p:grpSp>
          <p:nvGrpSpPr>
            <p:cNvPr id="43" name="Group 42">
              <a:extLst>
                <a:ext uri="{FF2B5EF4-FFF2-40B4-BE49-F238E27FC236}">
                  <a16:creationId xmlns:a16="http://schemas.microsoft.com/office/drawing/2014/main" id="{90398346-5F29-5440-A50E-2E901B54F6D4}"/>
                </a:ext>
              </a:extLst>
            </p:cNvPr>
            <p:cNvGrpSpPr/>
            <p:nvPr/>
          </p:nvGrpSpPr>
          <p:grpSpPr>
            <a:xfrm>
              <a:off x="8278624" y="1120799"/>
              <a:ext cx="3768284" cy="2458974"/>
              <a:chOff x="8067445" y="3738215"/>
              <a:chExt cx="3768284" cy="2458974"/>
            </a:xfrm>
          </p:grpSpPr>
          <p:pic>
            <p:nvPicPr>
              <p:cNvPr id="44" name="Picture 43">
                <a:extLst>
                  <a:ext uri="{FF2B5EF4-FFF2-40B4-BE49-F238E27FC236}">
                    <a16:creationId xmlns:a16="http://schemas.microsoft.com/office/drawing/2014/main" id="{E1697975-1F3B-1A47-AF2C-2EE2D90B08B2}"/>
                  </a:ext>
                </a:extLst>
              </p:cNvPr>
              <p:cNvPicPr>
                <a:picLocks noChangeAspect="1"/>
              </p:cNvPicPr>
              <p:nvPr/>
            </p:nvPicPr>
            <p:blipFill>
              <a:blip r:embed="rId2"/>
              <a:stretch>
                <a:fillRect/>
              </a:stretch>
            </p:blipFill>
            <p:spPr>
              <a:xfrm>
                <a:off x="8067445" y="3738215"/>
                <a:ext cx="3768284" cy="2458974"/>
              </a:xfrm>
              <a:prstGeom prst="rect">
                <a:avLst/>
              </a:prstGeom>
              <a:ln>
                <a:noFill/>
              </a:ln>
              <a:effectLst>
                <a:outerShdw blurRad="190500" algn="tl" rotWithShape="0">
                  <a:srgbClr val="000000">
                    <a:alpha val="70000"/>
                  </a:srgbClr>
                </a:outerShdw>
              </a:effectLst>
            </p:spPr>
          </p:pic>
          <p:sp>
            <p:nvSpPr>
              <p:cNvPr id="47" name="Rectangle 46">
                <a:extLst>
                  <a:ext uri="{FF2B5EF4-FFF2-40B4-BE49-F238E27FC236}">
                    <a16:creationId xmlns:a16="http://schemas.microsoft.com/office/drawing/2014/main" id="{5C619A5A-45F8-DE4E-8179-2B901EA2F81A}"/>
                  </a:ext>
                </a:extLst>
              </p:cNvPr>
              <p:cNvSpPr/>
              <p:nvPr/>
            </p:nvSpPr>
            <p:spPr>
              <a:xfrm>
                <a:off x="8209349" y="4845071"/>
                <a:ext cx="3530604" cy="1231106"/>
              </a:xfrm>
              <a:prstGeom prst="rect">
                <a:avLst/>
              </a:prstGeom>
            </p:spPr>
            <p:txBody>
              <a:bodyPr wrap="square">
                <a:spAutoFit/>
              </a:bodyPr>
              <a:lstStyle/>
              <a:p>
                <a:pPr algn="ctr" defTabSz="685800"/>
                <a:r>
                  <a:rPr lang="en-GB" b="1" dirty="0">
                    <a:solidFill>
                      <a:prstClr val="black"/>
                    </a:solidFill>
                    <a:latin typeface="Calibri" panose="020F0502020204030204"/>
                    <a:cs typeface="Calibri"/>
                  </a:rPr>
                  <a:t>cloud resources</a:t>
                </a:r>
                <a:r>
                  <a:rPr lang="en-GB" dirty="0">
                    <a:solidFill>
                      <a:prstClr val="black"/>
                    </a:solidFill>
                    <a:latin typeface="Calibri" panose="020F0502020204030204"/>
                    <a:cs typeface="Calibri"/>
                  </a:rPr>
                  <a:t> and web interface underpinned by </a:t>
                </a:r>
                <a:r>
                  <a:rPr lang="en-GB" b="1" dirty="0">
                    <a:solidFill>
                      <a:prstClr val="black"/>
                    </a:solidFill>
                    <a:latin typeface="Calibri" panose="020F0502020204030204"/>
                    <a:cs typeface="Calibri"/>
                  </a:rPr>
                  <a:t>Jupyter notebooks</a:t>
                </a:r>
                <a:endParaRPr lang="en-US" b="1" dirty="0">
                  <a:solidFill>
                    <a:prstClr val="black"/>
                  </a:solidFill>
                  <a:latin typeface="Calibri" panose="020F0502020204030204"/>
                  <a:cs typeface="Calibri"/>
                </a:endParaRPr>
              </a:p>
            </p:txBody>
          </p:sp>
        </p:grpSp>
        <p:pic>
          <p:nvPicPr>
            <p:cNvPr id="42" name="Picture 41">
              <a:extLst>
                <a:ext uri="{FF2B5EF4-FFF2-40B4-BE49-F238E27FC236}">
                  <a16:creationId xmlns:a16="http://schemas.microsoft.com/office/drawing/2014/main" id="{4F9F8CFE-A10B-1043-A149-37EC9B116784}"/>
                </a:ext>
              </a:extLst>
            </p:cNvPr>
            <p:cNvPicPr>
              <a:picLocks noChangeAspect="1"/>
            </p:cNvPicPr>
            <p:nvPr/>
          </p:nvPicPr>
          <p:blipFill>
            <a:blip r:embed="rId14"/>
            <a:stretch>
              <a:fillRect/>
            </a:stretch>
          </p:blipFill>
          <p:spPr>
            <a:xfrm>
              <a:off x="9742701" y="1186154"/>
              <a:ext cx="941400" cy="1090456"/>
            </a:xfrm>
            <a:prstGeom prst="rect">
              <a:avLst/>
            </a:prstGeom>
          </p:spPr>
        </p:pic>
      </p:grpSp>
      <p:grpSp>
        <p:nvGrpSpPr>
          <p:cNvPr id="52" name="Group 51">
            <a:extLst>
              <a:ext uri="{FF2B5EF4-FFF2-40B4-BE49-F238E27FC236}">
                <a16:creationId xmlns:a16="http://schemas.microsoft.com/office/drawing/2014/main" id="{2DBFE247-0771-9D4D-81DB-F9AC08E0BAFA}"/>
              </a:ext>
            </a:extLst>
          </p:cNvPr>
          <p:cNvGrpSpPr/>
          <p:nvPr/>
        </p:nvGrpSpPr>
        <p:grpSpPr>
          <a:xfrm>
            <a:off x="6164243" y="2848258"/>
            <a:ext cx="2826213" cy="1844231"/>
            <a:chOff x="8067445" y="3738215"/>
            <a:chExt cx="3768284" cy="2458974"/>
          </a:xfrm>
        </p:grpSpPr>
        <p:pic>
          <p:nvPicPr>
            <p:cNvPr id="54" name="Picture 53">
              <a:extLst>
                <a:ext uri="{FF2B5EF4-FFF2-40B4-BE49-F238E27FC236}">
                  <a16:creationId xmlns:a16="http://schemas.microsoft.com/office/drawing/2014/main" id="{4461B38F-B836-544F-BE1C-E04093662D14}"/>
                </a:ext>
              </a:extLst>
            </p:cNvPr>
            <p:cNvPicPr>
              <a:picLocks noChangeAspect="1"/>
            </p:cNvPicPr>
            <p:nvPr/>
          </p:nvPicPr>
          <p:blipFill>
            <a:blip r:embed="rId2"/>
            <a:stretch>
              <a:fillRect/>
            </a:stretch>
          </p:blipFill>
          <p:spPr>
            <a:xfrm>
              <a:off x="8067445" y="3738215"/>
              <a:ext cx="3768284" cy="2458974"/>
            </a:xfrm>
            <a:prstGeom prst="rect">
              <a:avLst/>
            </a:prstGeom>
            <a:ln>
              <a:noFill/>
            </a:ln>
            <a:effectLst>
              <a:outerShdw blurRad="190500" algn="tl" rotWithShape="0">
                <a:srgbClr val="000000">
                  <a:alpha val="70000"/>
                </a:srgbClr>
              </a:outerShdw>
            </a:effectLst>
          </p:spPr>
        </p:pic>
        <p:sp>
          <p:nvSpPr>
            <p:cNvPr id="55" name="Rectangle 54">
              <a:extLst>
                <a:ext uri="{FF2B5EF4-FFF2-40B4-BE49-F238E27FC236}">
                  <a16:creationId xmlns:a16="http://schemas.microsoft.com/office/drawing/2014/main" id="{F95097E2-5844-CE47-9A29-85319A008F29}"/>
                </a:ext>
              </a:extLst>
            </p:cNvPr>
            <p:cNvSpPr/>
            <p:nvPr/>
          </p:nvSpPr>
          <p:spPr>
            <a:xfrm>
              <a:off x="8067445" y="4845071"/>
              <a:ext cx="3757955" cy="1231106"/>
            </a:xfrm>
            <a:prstGeom prst="rect">
              <a:avLst/>
            </a:prstGeom>
          </p:spPr>
          <p:txBody>
            <a:bodyPr wrap="square">
              <a:spAutoFit/>
            </a:bodyPr>
            <a:lstStyle/>
            <a:p>
              <a:pPr algn="ctr" defTabSz="685800"/>
              <a:r>
                <a:rPr lang="en-GB" dirty="0">
                  <a:solidFill>
                    <a:prstClr val="black"/>
                  </a:solidFill>
                  <a:latin typeface="Calibri" panose="020F0502020204030204"/>
                  <a:cs typeface="Calibri"/>
                </a:rPr>
                <a:t>wide range of </a:t>
              </a:r>
              <a:r>
                <a:rPr lang="en-GB" b="1" dirty="0">
                  <a:solidFill>
                    <a:prstClr val="black"/>
                  </a:solidFill>
                  <a:latin typeface="Calibri" panose="020F0502020204030204"/>
                  <a:cs typeface="Calibri"/>
                </a:rPr>
                <a:t>analysis</a:t>
              </a:r>
              <a:r>
                <a:rPr lang="en-GB" dirty="0">
                  <a:solidFill>
                    <a:prstClr val="black"/>
                  </a:solidFill>
                  <a:latin typeface="Calibri" panose="020F0502020204030204"/>
                  <a:cs typeface="Calibri"/>
                </a:rPr>
                <a:t>, </a:t>
              </a:r>
              <a:r>
                <a:rPr lang="en-GB" b="1" dirty="0">
                  <a:solidFill>
                    <a:prstClr val="black"/>
                  </a:solidFill>
                  <a:latin typeface="Calibri" panose="020F0502020204030204"/>
                  <a:cs typeface="Calibri"/>
                </a:rPr>
                <a:t>visualisation </a:t>
              </a:r>
              <a:r>
                <a:rPr lang="en-GB" dirty="0">
                  <a:solidFill>
                    <a:prstClr val="black"/>
                  </a:solidFill>
                  <a:latin typeface="Calibri" panose="020F0502020204030204"/>
                  <a:cs typeface="Calibri"/>
                </a:rPr>
                <a:t>and </a:t>
              </a:r>
              <a:r>
                <a:rPr lang="en-GB" b="1" dirty="0">
                  <a:solidFill>
                    <a:prstClr val="black"/>
                  </a:solidFill>
                  <a:latin typeface="Calibri" panose="020F0502020204030204"/>
                  <a:cs typeface="Calibri"/>
                </a:rPr>
                <a:t>GUI </a:t>
              </a:r>
              <a:r>
                <a:rPr lang="en-GB" dirty="0">
                  <a:solidFill>
                    <a:prstClr val="black"/>
                  </a:solidFill>
                  <a:latin typeface="Calibri" panose="020F0502020204030204"/>
                  <a:cs typeface="Calibri"/>
                </a:rPr>
                <a:t>tools beyond original CDS</a:t>
              </a:r>
              <a:endParaRPr lang="en-US" dirty="0">
                <a:solidFill>
                  <a:prstClr val="black"/>
                </a:solidFill>
                <a:latin typeface="Calibri" panose="020F0502020204030204"/>
                <a:cs typeface="Calibri"/>
              </a:endParaRPr>
            </a:p>
          </p:txBody>
        </p:sp>
      </p:grpSp>
      <p:pic>
        <p:nvPicPr>
          <p:cNvPr id="57" name="Picture 56">
            <a:extLst>
              <a:ext uri="{FF2B5EF4-FFF2-40B4-BE49-F238E27FC236}">
                <a16:creationId xmlns:a16="http://schemas.microsoft.com/office/drawing/2014/main" id="{B90D90CD-6CAF-3348-9D12-E3344F1A57C6}"/>
              </a:ext>
            </a:extLst>
          </p:cNvPr>
          <p:cNvPicPr>
            <a:picLocks noChangeAspect="1"/>
          </p:cNvPicPr>
          <p:nvPr/>
        </p:nvPicPr>
        <p:blipFill rotWithShape="1">
          <a:blip r:embed="rId15"/>
          <a:srcRect r="45408"/>
          <a:stretch/>
        </p:blipFill>
        <p:spPr>
          <a:xfrm>
            <a:off x="7125959" y="2899445"/>
            <a:ext cx="842391" cy="828675"/>
          </a:xfrm>
          <a:prstGeom prst="rect">
            <a:avLst/>
          </a:prstGeom>
        </p:spPr>
      </p:pic>
    </p:spTree>
    <p:extLst>
      <p:ext uri="{BB962C8B-B14F-4D97-AF65-F5344CB8AC3E}">
        <p14:creationId xmlns:p14="http://schemas.microsoft.com/office/powerpoint/2010/main" val="3387908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98D5A-8827-6C6C-41DA-BC8192A3DADE}"/>
              </a:ext>
            </a:extLst>
          </p:cNvPr>
          <p:cNvSpPr>
            <a:spLocks noGrp="1"/>
          </p:cNvSpPr>
          <p:nvPr>
            <p:ph type="body" sz="quarter" idx="13"/>
          </p:nvPr>
        </p:nvSpPr>
        <p:spPr/>
        <p:txBody>
          <a:bodyPr/>
          <a:lstStyle/>
          <a:p>
            <a:endParaRPr lang="en-GB"/>
          </a:p>
        </p:txBody>
      </p:sp>
      <p:sp>
        <p:nvSpPr>
          <p:cNvPr id="1031" name="Title 1">
            <a:extLst>
              <a:ext uri="{FF2B5EF4-FFF2-40B4-BE49-F238E27FC236}">
                <a16:creationId xmlns:a16="http://schemas.microsoft.com/office/drawing/2014/main" id="{B67A4622-1DA8-CAEF-89CD-F9E08F509830}"/>
              </a:ext>
            </a:extLst>
          </p:cNvPr>
          <p:cNvSpPr>
            <a:spLocks noGrp="1"/>
          </p:cNvSpPr>
          <p:nvPr>
            <p:ph type="title"/>
          </p:nvPr>
        </p:nvSpPr>
        <p:spPr/>
        <p:txBody>
          <a:bodyPr>
            <a:normAutofit fontScale="90000"/>
          </a:bodyPr>
          <a:lstStyle/>
          <a:p>
            <a:r>
              <a:rPr lang="en-US" spc="0" dirty="0"/>
              <a:t>Extremes of the past: September 1962</a:t>
            </a:r>
          </a:p>
        </p:txBody>
      </p:sp>
      <p:pic>
        <p:nvPicPr>
          <p:cNvPr id="1026" name="Picture 2" descr="56 años de la catástrofe de las &quot;Riadas del Vallés&quot; [1962][FOTOS][VIDEOS] -  Forocoches">
            <a:extLst>
              <a:ext uri="{FF2B5EF4-FFF2-40B4-BE49-F238E27FC236}">
                <a16:creationId xmlns:a16="http://schemas.microsoft.com/office/drawing/2014/main" id="{1BBBBAA5-D45A-2B22-0635-082443E3DCA4}"/>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7687" r="-2" b="19063"/>
          <a:stretch/>
        </p:blipFill>
        <p:spPr bwMode="auto">
          <a:xfrm>
            <a:off x="1222321" y="660400"/>
            <a:ext cx="7299325" cy="3822700"/>
          </a:xfrm>
          <a:prstGeom prst="rect">
            <a:avLst/>
          </a:prstGeom>
          <a:solidFill>
            <a:srgbClr val="FFFFFF"/>
          </a:solidFill>
        </p:spPr>
      </p:pic>
      <p:sp>
        <p:nvSpPr>
          <p:cNvPr id="5" name="TextBox 4">
            <a:extLst>
              <a:ext uri="{FF2B5EF4-FFF2-40B4-BE49-F238E27FC236}">
                <a16:creationId xmlns:a16="http://schemas.microsoft.com/office/drawing/2014/main" id="{7BDAE8B3-A39D-19A4-E4AF-00A805F63581}"/>
              </a:ext>
            </a:extLst>
          </p:cNvPr>
          <p:cNvSpPr txBox="1"/>
          <p:nvPr/>
        </p:nvSpPr>
        <p:spPr>
          <a:xfrm>
            <a:off x="4110182" y="4477063"/>
            <a:ext cx="3517310" cy="261610"/>
          </a:xfrm>
          <a:prstGeom prst="rect">
            <a:avLst/>
          </a:prstGeom>
          <a:noFill/>
        </p:spPr>
        <p:txBody>
          <a:bodyPr wrap="none" rtlCol="0">
            <a:spAutoFit/>
          </a:bodyPr>
          <a:lstStyle/>
          <a:p>
            <a:r>
              <a:rPr lang="en-GB" sz="1100" dirty="0"/>
              <a:t>https://</a:t>
            </a:r>
            <a:r>
              <a:rPr lang="en-GB" sz="1100" dirty="0" err="1"/>
              <a:t>forocoches.com</a:t>
            </a:r>
            <a:r>
              <a:rPr lang="en-GB" sz="1100" dirty="0"/>
              <a:t>/</a:t>
            </a:r>
            <a:r>
              <a:rPr lang="en-GB" sz="1100" dirty="0" err="1"/>
              <a:t>foro</a:t>
            </a:r>
            <a:r>
              <a:rPr lang="en-GB" sz="1100" dirty="0"/>
              <a:t>/</a:t>
            </a:r>
            <a:r>
              <a:rPr lang="en-GB" sz="1100" dirty="0" err="1"/>
              <a:t>showthread.php?t</a:t>
            </a:r>
            <a:r>
              <a:rPr lang="en-GB" sz="1100" dirty="0"/>
              <a:t>=6730327</a:t>
            </a:r>
          </a:p>
        </p:txBody>
      </p:sp>
    </p:spTree>
    <p:extLst>
      <p:ext uri="{BB962C8B-B14F-4D97-AF65-F5344CB8AC3E}">
        <p14:creationId xmlns:p14="http://schemas.microsoft.com/office/powerpoint/2010/main" val="221985781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E7F3AE6-0B27-A44C-AB30-41A1D4EC6A63}"/>
              </a:ext>
            </a:extLst>
          </p:cNvPr>
          <p:cNvSpPr>
            <a:spLocks noGrp="1"/>
          </p:cNvSpPr>
          <p:nvPr>
            <p:ph type="title"/>
          </p:nvPr>
        </p:nvSpPr>
        <p:spPr>
          <a:xfrm>
            <a:off x="1006104" y="122262"/>
            <a:ext cx="7850818" cy="550180"/>
          </a:xfrm>
        </p:spPr>
        <p:txBody>
          <a:bodyPr/>
          <a:lstStyle/>
          <a:p>
            <a:r>
              <a:rPr lang="en-US" sz="3000" b="1" dirty="0"/>
              <a:t>cadstoolbox</a:t>
            </a:r>
          </a:p>
        </p:txBody>
      </p:sp>
      <p:grpSp>
        <p:nvGrpSpPr>
          <p:cNvPr id="16" name="Group 15">
            <a:extLst>
              <a:ext uri="{FF2B5EF4-FFF2-40B4-BE49-F238E27FC236}">
                <a16:creationId xmlns:a16="http://schemas.microsoft.com/office/drawing/2014/main" id="{0D2F36BB-D81C-3A4B-BE43-04BFEDF3E583}"/>
              </a:ext>
            </a:extLst>
          </p:cNvPr>
          <p:cNvGrpSpPr/>
          <p:nvPr/>
        </p:nvGrpSpPr>
        <p:grpSpPr>
          <a:xfrm>
            <a:off x="750007" y="1127331"/>
            <a:ext cx="2313454" cy="1897182"/>
            <a:chOff x="855629" y="867690"/>
            <a:chExt cx="3084606" cy="2529576"/>
          </a:xfrm>
        </p:grpSpPr>
        <p:grpSp>
          <p:nvGrpSpPr>
            <p:cNvPr id="17" name="Group 16">
              <a:extLst>
                <a:ext uri="{FF2B5EF4-FFF2-40B4-BE49-F238E27FC236}">
                  <a16:creationId xmlns:a16="http://schemas.microsoft.com/office/drawing/2014/main" id="{FEACFA8E-3FEC-8B41-8728-C7739128FCD7}"/>
                </a:ext>
              </a:extLst>
            </p:cNvPr>
            <p:cNvGrpSpPr/>
            <p:nvPr/>
          </p:nvGrpSpPr>
          <p:grpSpPr>
            <a:xfrm>
              <a:off x="1017209" y="867690"/>
              <a:ext cx="2554407" cy="1793605"/>
              <a:chOff x="6421163" y="1542248"/>
              <a:chExt cx="2554407" cy="1793605"/>
            </a:xfrm>
          </p:grpSpPr>
          <p:grpSp>
            <p:nvGrpSpPr>
              <p:cNvPr id="19" name="Group 18">
                <a:extLst>
                  <a:ext uri="{FF2B5EF4-FFF2-40B4-BE49-F238E27FC236}">
                    <a16:creationId xmlns:a16="http://schemas.microsoft.com/office/drawing/2014/main" id="{E73A66C6-7E81-7B47-8200-006A36CF7887}"/>
                  </a:ext>
                </a:extLst>
              </p:cNvPr>
              <p:cNvGrpSpPr/>
              <p:nvPr/>
            </p:nvGrpSpPr>
            <p:grpSpPr>
              <a:xfrm>
                <a:off x="7427570" y="1542248"/>
                <a:ext cx="1548000" cy="1548000"/>
                <a:chOff x="1014817" y="2195942"/>
                <a:chExt cx="1548000" cy="1548000"/>
              </a:xfrm>
            </p:grpSpPr>
            <p:grpSp>
              <p:nvGrpSpPr>
                <p:cNvPr id="25" name="Group 24">
                  <a:extLst>
                    <a:ext uri="{FF2B5EF4-FFF2-40B4-BE49-F238E27FC236}">
                      <a16:creationId xmlns:a16="http://schemas.microsoft.com/office/drawing/2014/main" id="{10E4D3E5-2851-D445-A388-32FF849DF2E4}"/>
                    </a:ext>
                  </a:extLst>
                </p:cNvPr>
                <p:cNvGrpSpPr>
                  <a:grpSpLocks noChangeAspect="1"/>
                </p:cNvGrpSpPr>
                <p:nvPr/>
              </p:nvGrpSpPr>
              <p:grpSpPr>
                <a:xfrm>
                  <a:off x="1014817" y="2195942"/>
                  <a:ext cx="1548000" cy="1548000"/>
                  <a:chOff x="1013921" y="2195270"/>
                  <a:chExt cx="1501714" cy="1501714"/>
                </a:xfrm>
              </p:grpSpPr>
              <p:sp>
                <p:nvSpPr>
                  <p:cNvPr id="31" name="Oval 30">
                    <a:extLst>
                      <a:ext uri="{FF2B5EF4-FFF2-40B4-BE49-F238E27FC236}">
                        <a16:creationId xmlns:a16="http://schemas.microsoft.com/office/drawing/2014/main" id="{3FA8B9EB-3681-C445-90FB-E860F33CE532}"/>
                      </a:ext>
                    </a:extLst>
                  </p:cNvPr>
                  <p:cNvSpPr/>
                  <p:nvPr/>
                </p:nvSpPr>
                <p:spPr>
                  <a:xfrm>
                    <a:off x="1146941" y="2335561"/>
                    <a:ext cx="1177506" cy="1177506"/>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pic>
                <p:nvPicPr>
                  <p:cNvPr id="32" name="Graphic 31" descr="Earth globe Africa and Europe">
                    <a:extLst>
                      <a:ext uri="{FF2B5EF4-FFF2-40B4-BE49-F238E27FC236}">
                        <a16:creationId xmlns:a16="http://schemas.microsoft.com/office/drawing/2014/main" id="{FB21BB03-3117-A34C-B88A-CD9FCBD282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3921" y="2195270"/>
                    <a:ext cx="1501714" cy="1501714"/>
                  </a:xfrm>
                  <a:prstGeom prst="rect">
                    <a:avLst/>
                  </a:prstGeom>
                </p:spPr>
              </p:pic>
            </p:grpSp>
            <p:sp>
              <p:nvSpPr>
                <p:cNvPr id="27" name="Oval 26">
                  <a:extLst>
                    <a:ext uri="{FF2B5EF4-FFF2-40B4-BE49-F238E27FC236}">
                      <a16:creationId xmlns:a16="http://schemas.microsoft.com/office/drawing/2014/main" id="{1C7313AF-6E15-1047-8B55-AFD94BCFDD60}"/>
                    </a:ext>
                  </a:extLst>
                </p:cNvPr>
                <p:cNvSpPr/>
                <p:nvPr/>
              </p:nvSpPr>
              <p:spPr>
                <a:xfrm>
                  <a:off x="1185074" y="2381189"/>
                  <a:ext cx="1177506" cy="117750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grpSp>
          <p:pic>
            <p:nvPicPr>
              <p:cNvPr id="20" name="Graphic 19" descr="Single gear">
                <a:extLst>
                  <a:ext uri="{FF2B5EF4-FFF2-40B4-BE49-F238E27FC236}">
                    <a16:creationId xmlns:a16="http://schemas.microsoft.com/office/drawing/2014/main" id="{C2F8CD2E-90BC-6344-9140-8B2ED549D8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6524" y="1664954"/>
                <a:ext cx="1302588" cy="1302588"/>
              </a:xfrm>
              <a:prstGeom prst="rect">
                <a:avLst/>
              </a:prstGeom>
            </p:spPr>
          </p:pic>
          <p:pic>
            <p:nvPicPr>
              <p:cNvPr id="21" name="Graphic 20" descr="Wrench">
                <a:extLst>
                  <a:ext uri="{FF2B5EF4-FFF2-40B4-BE49-F238E27FC236}">
                    <a16:creationId xmlns:a16="http://schemas.microsoft.com/office/drawing/2014/main" id="{FDD884D9-F08F-B145-B122-6930379C98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6421163" y="1770987"/>
                <a:ext cx="1501714" cy="1501714"/>
              </a:xfrm>
              <a:prstGeom prst="rect">
                <a:avLst/>
              </a:prstGeom>
            </p:spPr>
          </p:pic>
          <p:sp>
            <p:nvSpPr>
              <p:cNvPr id="22" name="Round Same-side Corner of Rectangle 21">
                <a:extLst>
                  <a:ext uri="{FF2B5EF4-FFF2-40B4-BE49-F238E27FC236}">
                    <a16:creationId xmlns:a16="http://schemas.microsoft.com/office/drawing/2014/main" id="{89C32351-A28C-F942-9884-343E23D2E2A4}"/>
                  </a:ext>
                </a:extLst>
              </p:cNvPr>
              <p:cNvSpPr/>
              <p:nvPr/>
            </p:nvSpPr>
            <p:spPr>
              <a:xfrm rot="10800000">
                <a:off x="6704774" y="2566413"/>
                <a:ext cx="2113471" cy="769440"/>
              </a:xfrm>
              <a:prstGeom prst="round2SameRect">
                <a:avLst/>
              </a:prstGeom>
              <a:solidFill>
                <a:srgbClr val="94133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3" name="Round Same-side Corner of Rectangle 22">
                <a:extLst>
                  <a:ext uri="{FF2B5EF4-FFF2-40B4-BE49-F238E27FC236}">
                    <a16:creationId xmlns:a16="http://schemas.microsoft.com/office/drawing/2014/main" id="{3FE12E2C-3B9D-CC40-880F-5174547351EA}"/>
                  </a:ext>
                </a:extLst>
              </p:cNvPr>
              <p:cNvSpPr/>
              <p:nvPr/>
            </p:nvSpPr>
            <p:spPr>
              <a:xfrm rot="10800000">
                <a:off x="6609883" y="2432701"/>
                <a:ext cx="2303252" cy="251603"/>
              </a:xfrm>
              <a:prstGeom prst="round2SameRect">
                <a:avLst/>
              </a:prstGeom>
              <a:solidFill>
                <a:srgbClr val="94133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4" name="Right Bracket 23">
                <a:extLst>
                  <a:ext uri="{FF2B5EF4-FFF2-40B4-BE49-F238E27FC236}">
                    <a16:creationId xmlns:a16="http://schemas.microsoft.com/office/drawing/2014/main" id="{58BBA396-AD03-9A41-98BB-02303D51B3FC}"/>
                  </a:ext>
                </a:extLst>
              </p:cNvPr>
              <p:cNvSpPr/>
              <p:nvPr/>
            </p:nvSpPr>
            <p:spPr>
              <a:xfrm rot="5400000">
                <a:off x="7692076" y="2534807"/>
                <a:ext cx="138865" cy="914400"/>
              </a:xfrm>
              <a:prstGeom prst="rightBracket">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dirty="0">
                  <a:solidFill>
                    <a:prstClr val="black"/>
                  </a:solidFill>
                  <a:latin typeface="Calibri" panose="020F0502020204030204"/>
                </a:endParaRPr>
              </a:p>
            </p:txBody>
          </p:sp>
        </p:grpSp>
        <p:sp>
          <p:nvSpPr>
            <p:cNvPr id="18" name="TextBox 17">
              <a:extLst>
                <a:ext uri="{FF2B5EF4-FFF2-40B4-BE49-F238E27FC236}">
                  <a16:creationId xmlns:a16="http://schemas.microsoft.com/office/drawing/2014/main" id="{218D6946-478A-D749-BE5F-A76223089081}"/>
                </a:ext>
              </a:extLst>
            </p:cNvPr>
            <p:cNvSpPr txBox="1"/>
            <p:nvPr/>
          </p:nvSpPr>
          <p:spPr>
            <a:xfrm>
              <a:off x="855629" y="2597047"/>
              <a:ext cx="3084606" cy="800219"/>
            </a:xfrm>
            <a:prstGeom prst="rect">
              <a:avLst/>
            </a:prstGeom>
            <a:noFill/>
          </p:spPr>
          <p:txBody>
            <a:bodyPr wrap="none" rtlCol="0">
              <a:spAutoFit/>
            </a:bodyPr>
            <a:lstStyle/>
            <a:p>
              <a:pPr defTabSz="685800"/>
              <a:r>
                <a:rPr lang="en-US" sz="3300" b="1" dirty="0">
                  <a:solidFill>
                    <a:srgbClr val="941333"/>
                  </a:solidFill>
                  <a:latin typeface="DIN Alternate" panose="020B0500000000000000" pitchFamily="34" charset="77"/>
                  <a:cs typeface="Daytona" panose="020F0502020204030204" pitchFamily="34" charset="0"/>
                </a:rPr>
                <a:t>cads</a:t>
              </a:r>
              <a:r>
                <a:rPr lang="en-US" sz="750" b="1" dirty="0">
                  <a:solidFill>
                    <a:srgbClr val="941333"/>
                  </a:solidFill>
                  <a:latin typeface="DIN Alternate" panose="020B0500000000000000" pitchFamily="34" charset="77"/>
                  <a:cs typeface="Daytona" panose="020F0502020204030204" pitchFamily="34" charset="0"/>
                </a:rPr>
                <a:t> </a:t>
              </a:r>
              <a:r>
                <a:rPr lang="en-US" sz="3300" dirty="0">
                  <a:solidFill>
                    <a:prstClr val="black"/>
                  </a:solidFill>
                  <a:latin typeface="DIN Alternate" panose="020B0500000000000000" pitchFamily="34" charset="77"/>
                  <a:cs typeface="Daytona" panose="020F0502020204030204" pitchFamily="34" charset="0"/>
                </a:rPr>
                <a:t>toolbox</a:t>
              </a:r>
            </a:p>
          </p:txBody>
        </p:sp>
      </p:grpSp>
      <p:sp>
        <p:nvSpPr>
          <p:cNvPr id="5" name="Snip and Round Single Corner of Rectangle 4">
            <a:extLst>
              <a:ext uri="{FF2B5EF4-FFF2-40B4-BE49-F238E27FC236}">
                <a16:creationId xmlns:a16="http://schemas.microsoft.com/office/drawing/2014/main" id="{0E4CF28E-A0D6-1D4C-A13F-987A5198919A}"/>
              </a:ext>
            </a:extLst>
          </p:cNvPr>
          <p:cNvSpPr/>
          <p:nvPr/>
        </p:nvSpPr>
        <p:spPr>
          <a:xfrm>
            <a:off x="4294792" y="1043206"/>
            <a:ext cx="4605689" cy="311816"/>
          </a:xfrm>
          <a:prstGeom prst="snipRoundRect">
            <a:avLst>
              <a:gd name="adj1" fmla="val 50000"/>
              <a:gd name="adj2" fmla="val 50000"/>
            </a:avLst>
          </a:prstGeom>
          <a:solidFill>
            <a:schemeClr val="accent6">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050" dirty="0">
                <a:solidFill>
                  <a:prstClr val="white"/>
                </a:solidFill>
                <a:latin typeface="Consolas" panose="020B0609020204030204" pitchFamily="49" charset="0"/>
                <a:cs typeface="Consolas" panose="020B0609020204030204" pitchFamily="49" charset="0"/>
              </a:rPr>
              <a:t>[user@macbook] $ pip install cadstoolbox</a:t>
            </a:r>
          </a:p>
        </p:txBody>
      </p:sp>
      <p:sp>
        <p:nvSpPr>
          <p:cNvPr id="6" name="Rectangle 5">
            <a:extLst>
              <a:ext uri="{FF2B5EF4-FFF2-40B4-BE49-F238E27FC236}">
                <a16:creationId xmlns:a16="http://schemas.microsoft.com/office/drawing/2014/main" id="{79AF2F22-9497-FF4D-B4A2-EF04F5FA96A9}"/>
              </a:ext>
            </a:extLst>
          </p:cNvPr>
          <p:cNvSpPr/>
          <p:nvPr/>
        </p:nvSpPr>
        <p:spPr>
          <a:xfrm>
            <a:off x="4294792" y="1434546"/>
            <a:ext cx="4605689" cy="2994345"/>
          </a:xfrm>
          <a:prstGeom prst="rect">
            <a:avLst/>
          </a:prstGeom>
          <a:solidFill>
            <a:srgbClr val="4444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050" dirty="0">
                <a:solidFill>
                  <a:srgbClr val="ED7D31">
                    <a:lumMod val="40000"/>
                    <a:lumOff val="60000"/>
                  </a:srgbClr>
                </a:solidFill>
                <a:latin typeface="Consolas" panose="020B0609020204030204" pitchFamily="49" charset="0"/>
                <a:cs typeface="Consolas" panose="020B0609020204030204" pitchFamily="49" charset="0"/>
              </a:rPr>
              <a:t>import</a:t>
            </a:r>
            <a:r>
              <a:rPr lang="en-US" sz="1050" dirty="0">
                <a:solidFill>
                  <a:prstClr val="white"/>
                </a:solidFill>
                <a:latin typeface="Consolas" panose="020B0609020204030204" pitchFamily="49" charset="0"/>
                <a:cs typeface="Consolas" panose="020B0609020204030204" pitchFamily="49" charset="0"/>
              </a:rPr>
              <a:t> </a:t>
            </a:r>
            <a:r>
              <a:rPr lang="en-US" sz="1050" dirty="0">
                <a:solidFill>
                  <a:prstClr val="white">
                    <a:lumMod val="95000"/>
                  </a:prstClr>
                </a:solidFill>
                <a:latin typeface="Consolas" panose="020B0609020204030204" pitchFamily="49" charset="0"/>
                <a:cs typeface="Consolas" panose="020B0609020204030204" pitchFamily="49" charset="0"/>
              </a:rPr>
              <a:t>xarray</a:t>
            </a:r>
            <a:r>
              <a:rPr lang="en-US" sz="1050" dirty="0">
                <a:solidFill>
                  <a:prstClr val="white"/>
                </a:solidFill>
                <a:latin typeface="Consolas" panose="020B0609020204030204" pitchFamily="49" charset="0"/>
                <a:cs typeface="Consolas" panose="020B0609020204030204" pitchFamily="49" charset="0"/>
              </a:rPr>
              <a:t> </a:t>
            </a:r>
            <a:r>
              <a:rPr lang="en-US" sz="1050" dirty="0">
                <a:solidFill>
                  <a:srgbClr val="ED7D31">
                    <a:lumMod val="40000"/>
                    <a:lumOff val="60000"/>
                  </a:srgbClr>
                </a:solidFill>
                <a:latin typeface="Consolas" panose="020B0609020204030204" pitchFamily="49" charset="0"/>
                <a:cs typeface="Consolas" panose="020B0609020204030204" pitchFamily="49" charset="0"/>
              </a:rPr>
              <a:t>as</a:t>
            </a:r>
            <a:r>
              <a:rPr lang="en-US" sz="1050" dirty="0">
                <a:solidFill>
                  <a:prstClr val="white"/>
                </a:solidFill>
                <a:latin typeface="Consolas" panose="020B0609020204030204" pitchFamily="49" charset="0"/>
                <a:cs typeface="Consolas" panose="020B0609020204030204" pitchFamily="49" charset="0"/>
              </a:rPr>
              <a:t> </a:t>
            </a:r>
            <a:r>
              <a:rPr lang="en-US" sz="1050" dirty="0" err="1">
                <a:solidFill>
                  <a:prstClr val="white">
                    <a:lumMod val="95000"/>
                  </a:prstClr>
                </a:solidFill>
                <a:latin typeface="Consolas" panose="020B0609020204030204" pitchFamily="49" charset="0"/>
                <a:cs typeface="Consolas" panose="020B0609020204030204" pitchFamily="49" charset="0"/>
              </a:rPr>
              <a:t>xr</a:t>
            </a:r>
            <a:endParaRPr lang="en-US" sz="1050" dirty="0">
              <a:solidFill>
                <a:prstClr val="white">
                  <a:lumMod val="95000"/>
                </a:prstClr>
              </a:solidFill>
              <a:latin typeface="Consolas" panose="020B0609020204030204" pitchFamily="49" charset="0"/>
              <a:cs typeface="Consolas" panose="020B0609020204030204" pitchFamily="49" charset="0"/>
            </a:endParaRPr>
          </a:p>
          <a:p>
            <a:pPr defTabSz="685800"/>
            <a:r>
              <a:rPr lang="en-US" sz="1050" dirty="0">
                <a:solidFill>
                  <a:srgbClr val="ED7D31">
                    <a:lumMod val="40000"/>
                    <a:lumOff val="60000"/>
                  </a:srgbClr>
                </a:solidFill>
                <a:latin typeface="Consolas" panose="020B0609020204030204" pitchFamily="49" charset="0"/>
                <a:cs typeface="Consolas" panose="020B0609020204030204" pitchFamily="49" charset="0"/>
              </a:rPr>
              <a:t>import</a:t>
            </a:r>
            <a:r>
              <a:rPr lang="en-US" sz="1050" dirty="0">
                <a:solidFill>
                  <a:prstClr val="white"/>
                </a:solidFill>
                <a:latin typeface="Consolas" panose="020B0609020204030204" pitchFamily="49" charset="0"/>
                <a:cs typeface="Consolas" panose="020B0609020204030204" pitchFamily="49" charset="0"/>
              </a:rPr>
              <a:t> </a:t>
            </a:r>
            <a:r>
              <a:rPr lang="en-US" sz="1050" dirty="0">
                <a:solidFill>
                  <a:prstClr val="white">
                    <a:lumMod val="95000"/>
                  </a:prstClr>
                </a:solidFill>
                <a:latin typeface="Consolas" panose="020B0609020204030204" pitchFamily="49" charset="0"/>
                <a:cs typeface="Consolas" panose="020B0609020204030204" pitchFamily="49" charset="0"/>
              </a:rPr>
              <a:t>cadstoolbox</a:t>
            </a:r>
            <a:r>
              <a:rPr lang="en-US" sz="1050" dirty="0">
                <a:solidFill>
                  <a:prstClr val="white"/>
                </a:solidFill>
                <a:latin typeface="Consolas" panose="020B0609020204030204" pitchFamily="49" charset="0"/>
                <a:cs typeface="Consolas" panose="020B0609020204030204" pitchFamily="49" charset="0"/>
              </a:rPr>
              <a:t> </a:t>
            </a:r>
            <a:r>
              <a:rPr lang="en-US" sz="1050" dirty="0">
                <a:solidFill>
                  <a:srgbClr val="ED7D31">
                    <a:lumMod val="40000"/>
                    <a:lumOff val="60000"/>
                  </a:srgbClr>
                </a:solidFill>
                <a:latin typeface="Consolas" panose="020B0609020204030204" pitchFamily="49" charset="0"/>
                <a:cs typeface="Consolas" panose="020B0609020204030204" pitchFamily="49" charset="0"/>
              </a:rPr>
              <a:t>as</a:t>
            </a:r>
            <a:r>
              <a:rPr lang="en-US" sz="1050" dirty="0">
                <a:solidFill>
                  <a:prstClr val="white"/>
                </a:solidFill>
                <a:latin typeface="Consolas" panose="020B0609020204030204" pitchFamily="49" charset="0"/>
                <a:cs typeface="Consolas" panose="020B0609020204030204" pitchFamily="49" charset="0"/>
              </a:rPr>
              <a:t> </a:t>
            </a:r>
            <a:r>
              <a:rPr lang="en-US" sz="1050" dirty="0">
                <a:solidFill>
                  <a:prstClr val="white">
                    <a:lumMod val="95000"/>
                  </a:prstClr>
                </a:solidFill>
                <a:latin typeface="Consolas" panose="020B0609020204030204" pitchFamily="49" charset="0"/>
                <a:cs typeface="Consolas" panose="020B0609020204030204" pitchFamily="49" charset="0"/>
              </a:rPr>
              <a:t>cads</a:t>
            </a:r>
          </a:p>
          <a:p>
            <a:pPr defTabSz="685800"/>
            <a:endParaRPr lang="en-US" sz="1050" dirty="0">
              <a:solidFill>
                <a:prstClr val="white"/>
              </a:solidFill>
              <a:latin typeface="Consolas" panose="020B0609020204030204" pitchFamily="49" charset="0"/>
              <a:cs typeface="Consolas" panose="020B0609020204030204" pitchFamily="49" charset="0"/>
            </a:endParaRPr>
          </a:p>
          <a:p>
            <a:pPr defTabSz="685800"/>
            <a:r>
              <a:rPr lang="en-US" sz="1050" i="1" dirty="0">
                <a:solidFill>
                  <a:srgbClr val="E7E6E6">
                    <a:lumMod val="75000"/>
                  </a:srgbClr>
                </a:solidFill>
                <a:latin typeface="Consolas" panose="020B0609020204030204" pitchFamily="49" charset="0"/>
                <a:cs typeface="Consolas" panose="020B0609020204030204" pitchFamily="49" charset="0"/>
              </a:rPr>
              <a:t># data retrieval</a:t>
            </a:r>
          </a:p>
          <a:p>
            <a:pPr defTabSz="685800"/>
            <a:r>
              <a:rPr lang="en-US" sz="1050" dirty="0">
                <a:solidFill>
                  <a:prstClr val="white">
                    <a:lumMod val="95000"/>
                  </a:prstClr>
                </a:solidFill>
                <a:latin typeface="Consolas" panose="020B0609020204030204" pitchFamily="49" charset="0"/>
                <a:cs typeface="Consolas" panose="020B0609020204030204" pitchFamily="49" charset="0"/>
              </a:rPr>
              <a:t>data_1 = </a:t>
            </a:r>
            <a:r>
              <a:rPr lang="en-US" sz="1050" dirty="0" err="1">
                <a:solidFill>
                  <a:prstClr val="white">
                    <a:lumMod val="95000"/>
                  </a:prstClr>
                </a:solidFill>
                <a:latin typeface="Consolas" panose="020B0609020204030204" pitchFamily="49" charset="0"/>
                <a:cs typeface="Consolas" panose="020B0609020204030204" pitchFamily="49" charset="0"/>
              </a:rPr>
              <a:t>cads.catalogue.retrieve</a:t>
            </a:r>
            <a:r>
              <a:rPr lang="en-US" sz="1050" dirty="0">
                <a:solidFill>
                  <a:prstClr val="white">
                    <a:lumMod val="95000"/>
                  </a:prstClr>
                </a:solidFill>
                <a:latin typeface="Consolas" panose="020B0609020204030204" pitchFamily="49" charset="0"/>
                <a:cs typeface="Consolas" panose="020B0609020204030204" pitchFamily="49" charset="0"/>
              </a:rPr>
              <a:t>(...)</a:t>
            </a:r>
          </a:p>
          <a:p>
            <a:pPr defTabSz="685800"/>
            <a:r>
              <a:rPr lang="en-US" sz="1050" dirty="0">
                <a:solidFill>
                  <a:prstClr val="white">
                    <a:lumMod val="95000"/>
                  </a:prstClr>
                </a:solidFill>
                <a:latin typeface="Consolas" panose="020B0609020204030204" pitchFamily="49" charset="0"/>
                <a:cs typeface="Consolas" panose="020B0609020204030204" pitchFamily="49" charset="0"/>
              </a:rPr>
              <a:t>data_2 = </a:t>
            </a:r>
            <a:r>
              <a:rPr lang="en-US" sz="1050" dirty="0" err="1">
                <a:solidFill>
                  <a:prstClr val="white">
                    <a:lumMod val="95000"/>
                  </a:prstClr>
                </a:solidFill>
                <a:latin typeface="Consolas" panose="020B0609020204030204" pitchFamily="49" charset="0"/>
                <a:cs typeface="Consolas" panose="020B0609020204030204" pitchFamily="49" charset="0"/>
              </a:rPr>
              <a:t>cads.catalogue.retrieve</a:t>
            </a:r>
            <a:r>
              <a:rPr lang="en-US" sz="1050" dirty="0">
                <a:solidFill>
                  <a:prstClr val="white">
                    <a:lumMod val="95000"/>
                  </a:prstClr>
                </a:solidFill>
                <a:latin typeface="Consolas" panose="020B0609020204030204" pitchFamily="49" charset="0"/>
                <a:cs typeface="Consolas" panose="020B0609020204030204" pitchFamily="49" charset="0"/>
              </a:rPr>
              <a:t>(...)</a:t>
            </a:r>
          </a:p>
          <a:p>
            <a:pPr defTabSz="685800"/>
            <a:endParaRPr lang="en-US" sz="1050" dirty="0">
              <a:solidFill>
                <a:prstClr val="white"/>
              </a:solidFill>
              <a:latin typeface="Consolas" panose="020B0609020204030204" pitchFamily="49" charset="0"/>
              <a:cs typeface="Consolas" panose="020B0609020204030204" pitchFamily="49" charset="0"/>
            </a:endParaRPr>
          </a:p>
          <a:p>
            <a:pPr defTabSz="685800"/>
            <a:r>
              <a:rPr lang="en-US" sz="1050" i="1" dirty="0">
                <a:solidFill>
                  <a:srgbClr val="E7E6E6">
                    <a:lumMod val="75000"/>
                  </a:srgbClr>
                </a:solidFill>
                <a:latin typeface="Consolas" panose="020B0609020204030204" pitchFamily="49" charset="0"/>
                <a:cs typeface="Consolas" panose="020B0609020204030204" pitchFamily="49" charset="0"/>
              </a:rPr>
              <a:t># easy data download</a:t>
            </a:r>
          </a:p>
          <a:p>
            <a:pPr defTabSz="685800"/>
            <a:r>
              <a:rPr lang="en-US" sz="1050" dirty="0">
                <a:solidFill>
                  <a:prstClr val="white">
                    <a:lumMod val="95000"/>
                  </a:prstClr>
                </a:solidFill>
                <a:latin typeface="Consolas" panose="020B0609020204030204" pitchFamily="49" charset="0"/>
                <a:cs typeface="Consolas" panose="020B0609020204030204" pitchFamily="49" charset="0"/>
              </a:rPr>
              <a:t>data_1.to_netcdf('</a:t>
            </a:r>
            <a:r>
              <a:rPr lang="en-US" sz="1050" dirty="0" err="1">
                <a:solidFill>
                  <a:prstClr val="white">
                    <a:lumMod val="95000"/>
                  </a:prstClr>
                </a:solidFill>
                <a:latin typeface="Consolas" panose="020B0609020204030204" pitchFamily="49" charset="0"/>
                <a:cs typeface="Consolas" panose="020B0609020204030204" pitchFamily="49" charset="0"/>
              </a:rPr>
              <a:t>my_data.nc</a:t>
            </a:r>
            <a:r>
              <a:rPr lang="en-US" sz="1050" dirty="0">
                <a:solidFill>
                  <a:prstClr val="white">
                    <a:lumMod val="95000"/>
                  </a:prstClr>
                </a:solidFill>
                <a:latin typeface="Consolas" panose="020B0609020204030204" pitchFamily="49" charset="0"/>
                <a:cs typeface="Consolas" panose="020B0609020204030204" pitchFamily="49" charset="0"/>
              </a:rPr>
              <a:t>')</a:t>
            </a:r>
          </a:p>
          <a:p>
            <a:pPr defTabSz="685800"/>
            <a:endParaRPr lang="en-US" sz="1050" dirty="0">
              <a:solidFill>
                <a:prstClr val="white"/>
              </a:solidFill>
              <a:latin typeface="Consolas" panose="020B0609020204030204" pitchFamily="49" charset="0"/>
              <a:cs typeface="Consolas" panose="020B0609020204030204" pitchFamily="49" charset="0"/>
            </a:endParaRPr>
          </a:p>
          <a:p>
            <a:pPr defTabSz="685800"/>
            <a:r>
              <a:rPr lang="en-US" sz="1050" i="1" dirty="0">
                <a:solidFill>
                  <a:srgbClr val="E7E6E6">
                    <a:lumMod val="75000"/>
                  </a:srgbClr>
                </a:solidFill>
                <a:latin typeface="Consolas" panose="020B0609020204030204" pitchFamily="49" charset="0"/>
                <a:cs typeface="Consolas" panose="020B0609020204030204" pitchFamily="49" charset="0"/>
              </a:rPr>
              <a:t># compatibility with scientific Python</a:t>
            </a:r>
          </a:p>
          <a:p>
            <a:pPr defTabSz="685800"/>
            <a:r>
              <a:rPr lang="en-US" sz="1050" dirty="0">
                <a:solidFill>
                  <a:prstClr val="white">
                    <a:lumMod val="95000"/>
                  </a:prstClr>
                </a:solidFill>
                <a:latin typeface="Consolas" panose="020B0609020204030204" pitchFamily="49" charset="0"/>
                <a:cs typeface="Consolas" panose="020B0609020204030204" pitchFamily="49" charset="0"/>
              </a:rPr>
              <a:t>data = </a:t>
            </a:r>
            <a:r>
              <a:rPr lang="en-US" sz="1050" dirty="0" err="1">
                <a:solidFill>
                  <a:prstClr val="white">
                    <a:lumMod val="95000"/>
                  </a:prstClr>
                </a:solidFill>
                <a:latin typeface="Consolas" panose="020B0609020204030204" pitchFamily="49" charset="0"/>
                <a:cs typeface="Consolas" panose="020B0609020204030204" pitchFamily="49" charset="0"/>
              </a:rPr>
              <a:t>xr.concat</a:t>
            </a:r>
            <a:r>
              <a:rPr lang="en-US" sz="1050" dirty="0">
                <a:solidFill>
                  <a:prstClr val="white">
                    <a:lumMod val="95000"/>
                  </a:prstClr>
                </a:solidFill>
                <a:latin typeface="Consolas" panose="020B0609020204030204" pitchFamily="49" charset="0"/>
                <a:cs typeface="Consolas" panose="020B0609020204030204" pitchFamily="49" charset="0"/>
              </a:rPr>
              <a:t>([data_1.to_xarray(), data_2.to_xarray()])</a:t>
            </a:r>
          </a:p>
          <a:p>
            <a:pPr defTabSz="685800"/>
            <a:endParaRPr lang="en-US" sz="1050" dirty="0">
              <a:solidFill>
                <a:prstClr val="white"/>
              </a:solidFill>
              <a:latin typeface="Consolas" panose="020B0609020204030204" pitchFamily="49" charset="0"/>
              <a:cs typeface="Consolas" panose="020B0609020204030204" pitchFamily="49" charset="0"/>
            </a:endParaRPr>
          </a:p>
          <a:p>
            <a:pPr defTabSz="685800"/>
            <a:r>
              <a:rPr lang="en-US" sz="1050" i="1" dirty="0">
                <a:solidFill>
                  <a:srgbClr val="E7E6E6">
                    <a:lumMod val="75000"/>
                  </a:srgbClr>
                </a:solidFill>
                <a:latin typeface="Consolas" panose="020B0609020204030204" pitchFamily="49" charset="0"/>
                <a:cs typeface="Consolas" panose="020B0609020204030204" pitchFamily="49" charset="0"/>
              </a:rPr>
              <a:t># built-in tools</a:t>
            </a:r>
          </a:p>
          <a:p>
            <a:pPr defTabSz="685800"/>
            <a:r>
              <a:rPr lang="en-US" sz="1050" dirty="0">
                <a:solidFill>
                  <a:prstClr val="white">
                    <a:lumMod val="95000"/>
                  </a:prstClr>
                </a:solidFill>
                <a:latin typeface="Consolas" panose="020B0609020204030204" pitchFamily="49" charset="0"/>
                <a:cs typeface="Consolas" panose="020B0609020204030204" pitchFamily="49" charset="0"/>
              </a:rPr>
              <a:t>climatology = </a:t>
            </a:r>
            <a:r>
              <a:rPr lang="en-US" sz="1050" dirty="0" err="1">
                <a:solidFill>
                  <a:prstClr val="white">
                    <a:lumMod val="95000"/>
                  </a:prstClr>
                </a:solidFill>
                <a:latin typeface="Consolas" panose="020B0609020204030204" pitchFamily="49" charset="0"/>
                <a:cs typeface="Consolas" panose="020B0609020204030204" pitchFamily="49" charset="0"/>
              </a:rPr>
              <a:t>cads.climatology</a:t>
            </a:r>
            <a:r>
              <a:rPr lang="en-US" sz="1050" dirty="0">
                <a:solidFill>
                  <a:prstClr val="white">
                    <a:lumMod val="95000"/>
                  </a:prstClr>
                </a:solidFill>
                <a:latin typeface="Consolas" panose="020B0609020204030204" pitchFamily="49" charset="0"/>
                <a:cs typeface="Consolas" panose="020B0609020204030204" pitchFamily="49" charset="0"/>
              </a:rPr>
              <a:t>(data)</a:t>
            </a:r>
          </a:p>
          <a:p>
            <a:pPr defTabSz="685800"/>
            <a:endParaRPr lang="en-US" sz="1050" dirty="0">
              <a:solidFill>
                <a:prstClr val="white"/>
              </a:solidFill>
              <a:latin typeface="Consolas" panose="020B0609020204030204" pitchFamily="49" charset="0"/>
              <a:cs typeface="Consolas" panose="020B0609020204030204" pitchFamily="49" charset="0"/>
            </a:endParaRPr>
          </a:p>
          <a:p>
            <a:pPr defTabSz="685800"/>
            <a:r>
              <a:rPr lang="en-US" sz="1050" i="1" dirty="0">
                <a:solidFill>
                  <a:srgbClr val="E7E6E6">
                    <a:lumMod val="75000"/>
                  </a:srgbClr>
                </a:solidFill>
                <a:latin typeface="Consolas" panose="020B0609020204030204" pitchFamily="49" charset="0"/>
                <a:cs typeface="Consolas" panose="020B0609020204030204" pitchFamily="49" charset="0"/>
              </a:rPr>
              <a:t># built-in visualisations</a:t>
            </a:r>
          </a:p>
          <a:p>
            <a:pPr defTabSz="685800"/>
            <a:r>
              <a:rPr lang="en-US" sz="1050" dirty="0">
                <a:solidFill>
                  <a:prstClr val="white">
                    <a:lumMod val="95000"/>
                  </a:prstClr>
                </a:solidFill>
                <a:latin typeface="Consolas" panose="020B0609020204030204" pitchFamily="49" charset="0"/>
                <a:cs typeface="Consolas" panose="020B0609020204030204" pitchFamily="49" charset="0"/>
              </a:rPr>
              <a:t>plot = </a:t>
            </a:r>
            <a:r>
              <a:rPr lang="en-US" sz="1050" dirty="0" err="1">
                <a:solidFill>
                  <a:prstClr val="white">
                    <a:lumMod val="95000"/>
                  </a:prstClr>
                </a:solidFill>
                <a:latin typeface="Consolas" panose="020B0609020204030204" pitchFamily="49" charset="0"/>
                <a:cs typeface="Consolas" panose="020B0609020204030204" pitchFamily="49" charset="0"/>
              </a:rPr>
              <a:t>cads.chart.line</a:t>
            </a:r>
            <a:r>
              <a:rPr lang="en-US" sz="1050" dirty="0">
                <a:solidFill>
                  <a:prstClr val="white">
                    <a:lumMod val="95000"/>
                  </a:prstClr>
                </a:solidFill>
                <a:latin typeface="Consolas" panose="020B0609020204030204" pitchFamily="49" charset="0"/>
                <a:cs typeface="Consolas" panose="020B0609020204030204" pitchFamily="49" charset="0"/>
              </a:rPr>
              <a:t>(climatology)</a:t>
            </a:r>
          </a:p>
        </p:txBody>
      </p:sp>
      <p:sp>
        <p:nvSpPr>
          <p:cNvPr id="34" name="TextBox 33">
            <a:extLst>
              <a:ext uri="{FF2B5EF4-FFF2-40B4-BE49-F238E27FC236}">
                <a16:creationId xmlns:a16="http://schemas.microsoft.com/office/drawing/2014/main" id="{85B36330-3FB7-D84B-A8FB-BFAE976F8F08}"/>
              </a:ext>
            </a:extLst>
          </p:cNvPr>
          <p:cNvSpPr txBox="1"/>
          <p:nvPr/>
        </p:nvSpPr>
        <p:spPr>
          <a:xfrm>
            <a:off x="189991" y="3271605"/>
            <a:ext cx="3864323" cy="1477328"/>
          </a:xfrm>
          <a:prstGeom prst="rect">
            <a:avLst/>
          </a:prstGeom>
          <a:noFill/>
        </p:spPr>
        <p:txBody>
          <a:bodyPr wrap="square" rtlCol="0">
            <a:spAutoFit/>
          </a:bodyPr>
          <a:lstStyle/>
          <a:p>
            <a:pPr marL="214313" indent="-214313" defTabSz="685800">
              <a:buFont typeface="Arial" panose="020B0604020202020204" pitchFamily="34" charset="0"/>
              <a:buChar char="•"/>
            </a:pPr>
            <a:r>
              <a:rPr lang="en-US" b="1" dirty="0">
                <a:solidFill>
                  <a:prstClr val="black"/>
                </a:solidFill>
                <a:latin typeface="Calibri" panose="020F0502020204030204"/>
              </a:rPr>
              <a:t>Open-source </a:t>
            </a:r>
            <a:r>
              <a:rPr lang="en-US" dirty="0">
                <a:solidFill>
                  <a:prstClr val="black"/>
                </a:solidFill>
                <a:latin typeface="Calibri" panose="020F0502020204030204"/>
              </a:rPr>
              <a:t>Python library</a:t>
            </a:r>
          </a:p>
          <a:p>
            <a:pPr marL="214313" indent="-214313" defTabSz="685800">
              <a:buFont typeface="Arial" panose="020B0604020202020204" pitchFamily="34" charset="0"/>
              <a:buChar char="•"/>
            </a:pPr>
            <a:r>
              <a:rPr lang="en-US" dirty="0">
                <a:solidFill>
                  <a:prstClr val="black"/>
                </a:solidFill>
                <a:latin typeface="Calibri" panose="020F0502020204030204"/>
              </a:rPr>
              <a:t>CDS </a:t>
            </a:r>
            <a:r>
              <a:rPr lang="en-US" b="1" dirty="0">
                <a:solidFill>
                  <a:prstClr val="black"/>
                </a:solidFill>
                <a:latin typeface="Calibri" panose="020F0502020204030204"/>
              </a:rPr>
              <a:t>catalogue</a:t>
            </a:r>
            <a:r>
              <a:rPr lang="en-US" dirty="0">
                <a:solidFill>
                  <a:prstClr val="black"/>
                </a:solidFill>
                <a:latin typeface="Calibri" panose="020F0502020204030204"/>
              </a:rPr>
              <a:t> plus </a:t>
            </a:r>
            <a:r>
              <a:rPr lang="en-US" b="1" dirty="0">
                <a:solidFill>
                  <a:prstClr val="black"/>
                </a:solidFill>
                <a:latin typeface="Calibri" panose="020F0502020204030204"/>
              </a:rPr>
              <a:t>tools</a:t>
            </a:r>
            <a:r>
              <a:rPr lang="en-US" dirty="0">
                <a:solidFill>
                  <a:prstClr val="black"/>
                </a:solidFill>
                <a:latin typeface="Calibri" panose="020F0502020204030204"/>
              </a:rPr>
              <a:t> and </a:t>
            </a:r>
            <a:r>
              <a:rPr lang="en-US" b="1" dirty="0">
                <a:solidFill>
                  <a:prstClr val="black"/>
                </a:solidFill>
                <a:latin typeface="Calibri" panose="020F0502020204030204"/>
              </a:rPr>
              <a:t>services</a:t>
            </a:r>
          </a:p>
          <a:p>
            <a:pPr marL="214313" indent="-214313" defTabSz="685800">
              <a:buFont typeface="Arial" panose="020B0604020202020204" pitchFamily="34" charset="0"/>
              <a:buChar char="•"/>
            </a:pPr>
            <a:r>
              <a:rPr lang="en-US" dirty="0">
                <a:solidFill>
                  <a:prstClr val="black"/>
                </a:solidFill>
                <a:latin typeface="Calibri" panose="020F0502020204030204"/>
              </a:rPr>
              <a:t>Local installation via pip</a:t>
            </a:r>
          </a:p>
          <a:p>
            <a:pPr marL="214313" indent="-214313" defTabSz="685800">
              <a:buFont typeface="Arial" panose="020B0604020202020204" pitchFamily="34" charset="0"/>
              <a:buChar char="•"/>
            </a:pPr>
            <a:r>
              <a:rPr lang="en-US" b="1" dirty="0">
                <a:solidFill>
                  <a:prstClr val="black"/>
                </a:solidFill>
                <a:latin typeface="Calibri" panose="020F0502020204030204"/>
              </a:rPr>
              <a:t>Not</a:t>
            </a:r>
            <a:r>
              <a:rPr lang="en-US" dirty="0">
                <a:solidFill>
                  <a:prstClr val="black"/>
                </a:solidFill>
                <a:latin typeface="Calibri" panose="020F0502020204030204"/>
              </a:rPr>
              <a:t> backwards-compatible with CDS</a:t>
            </a:r>
            <a:endParaRPr lang="en-US" b="1" dirty="0">
              <a:solidFill>
                <a:prstClr val="black"/>
              </a:solidFill>
              <a:latin typeface="Calibri" panose="020F0502020204030204"/>
            </a:endParaRPr>
          </a:p>
        </p:txBody>
      </p:sp>
    </p:spTree>
    <p:extLst>
      <p:ext uri="{BB962C8B-B14F-4D97-AF65-F5344CB8AC3E}">
        <p14:creationId xmlns:p14="http://schemas.microsoft.com/office/powerpoint/2010/main" val="837455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072CD2-3490-E645-B6B0-3CC15D6CF1BC}"/>
              </a:ext>
            </a:extLst>
          </p:cNvPr>
          <p:cNvPicPr>
            <a:picLocks noChangeAspect="1"/>
          </p:cNvPicPr>
          <p:nvPr/>
        </p:nvPicPr>
        <p:blipFill>
          <a:blip r:embed="rId2"/>
          <a:stretch>
            <a:fillRect/>
          </a:stretch>
        </p:blipFill>
        <p:spPr>
          <a:xfrm>
            <a:off x="4094185" y="997728"/>
            <a:ext cx="4730144" cy="3369921"/>
          </a:xfrm>
          <a:prstGeom prst="rect">
            <a:avLst/>
          </a:prstGeom>
          <a:ln>
            <a:noFill/>
          </a:ln>
          <a:effectLst>
            <a:outerShdw blurRad="190500" algn="tl" rotWithShape="0">
              <a:srgbClr val="000000">
                <a:alpha val="70000"/>
              </a:srgbClr>
            </a:outerShdw>
          </a:effectLst>
        </p:spPr>
      </p:pic>
      <p:sp>
        <p:nvSpPr>
          <p:cNvPr id="8" name="Title 1">
            <a:extLst>
              <a:ext uri="{FF2B5EF4-FFF2-40B4-BE49-F238E27FC236}">
                <a16:creationId xmlns:a16="http://schemas.microsoft.com/office/drawing/2014/main" id="{3E7F3AE6-0B27-A44C-AB30-41A1D4EC6A63}"/>
              </a:ext>
            </a:extLst>
          </p:cNvPr>
          <p:cNvSpPr>
            <a:spLocks noGrp="1"/>
          </p:cNvSpPr>
          <p:nvPr>
            <p:ph type="title"/>
          </p:nvPr>
        </p:nvSpPr>
        <p:spPr>
          <a:xfrm>
            <a:off x="1006104" y="122262"/>
            <a:ext cx="7850818" cy="550180"/>
          </a:xfrm>
        </p:spPr>
        <p:txBody>
          <a:bodyPr/>
          <a:lstStyle/>
          <a:p>
            <a:r>
              <a:rPr lang="en-US" sz="3000" b="1" dirty="0"/>
              <a:t>cdslab</a:t>
            </a:r>
          </a:p>
        </p:txBody>
      </p:sp>
      <p:sp>
        <p:nvSpPr>
          <p:cNvPr id="6" name="TextBox 5">
            <a:extLst>
              <a:ext uri="{FF2B5EF4-FFF2-40B4-BE49-F238E27FC236}">
                <a16:creationId xmlns:a16="http://schemas.microsoft.com/office/drawing/2014/main" id="{1648C747-DE10-D742-9620-32E2850A912F}"/>
              </a:ext>
            </a:extLst>
          </p:cNvPr>
          <p:cNvSpPr txBox="1"/>
          <p:nvPr/>
        </p:nvSpPr>
        <p:spPr>
          <a:xfrm>
            <a:off x="505536" y="3369921"/>
            <a:ext cx="3140033" cy="1200329"/>
          </a:xfrm>
          <a:prstGeom prst="rect">
            <a:avLst/>
          </a:prstGeom>
          <a:noFill/>
        </p:spPr>
        <p:txBody>
          <a:bodyPr wrap="square" rtlCol="0">
            <a:spAutoFit/>
          </a:bodyPr>
          <a:lstStyle/>
          <a:p>
            <a:pPr marL="214313" indent="-214313" defTabSz="685800">
              <a:buFont typeface="Arial" panose="020B0604020202020204" pitchFamily="34" charset="0"/>
              <a:buChar char="•"/>
            </a:pPr>
            <a:r>
              <a:rPr lang="en-US" b="1" dirty="0">
                <a:solidFill>
                  <a:prstClr val="black"/>
                </a:solidFill>
                <a:latin typeface="Calibri" panose="020F0502020204030204"/>
              </a:rPr>
              <a:t>Jupyter Lab </a:t>
            </a:r>
            <a:r>
              <a:rPr lang="en-US" dirty="0">
                <a:solidFill>
                  <a:prstClr val="black"/>
                </a:solidFill>
                <a:latin typeface="Calibri" panose="020F0502020204030204"/>
              </a:rPr>
              <a:t>notebooks</a:t>
            </a:r>
          </a:p>
          <a:p>
            <a:pPr marL="214313" indent="-214313" defTabSz="685800">
              <a:buFont typeface="Arial" panose="020B0604020202020204" pitchFamily="34" charset="0"/>
              <a:buChar char="•"/>
            </a:pPr>
            <a:r>
              <a:rPr lang="en-US" b="1" dirty="0">
                <a:solidFill>
                  <a:prstClr val="black"/>
                </a:solidFill>
                <a:latin typeface="Calibri" panose="020F0502020204030204"/>
              </a:rPr>
              <a:t>Cloud compute</a:t>
            </a:r>
            <a:r>
              <a:rPr lang="en-US" dirty="0">
                <a:solidFill>
                  <a:prstClr val="black"/>
                </a:solidFill>
                <a:latin typeface="Calibri" panose="020F0502020204030204"/>
              </a:rPr>
              <a:t> resources</a:t>
            </a:r>
          </a:p>
          <a:p>
            <a:pPr marL="214313" indent="-214313" defTabSz="685800">
              <a:buFont typeface="Arial" panose="020B0604020202020204" pitchFamily="34" charset="0"/>
              <a:buChar char="•"/>
            </a:pPr>
            <a:r>
              <a:rPr lang="en-US" dirty="0">
                <a:solidFill>
                  <a:prstClr val="black"/>
                </a:solidFill>
                <a:latin typeface="Calibri" panose="020F0502020204030204"/>
              </a:rPr>
              <a:t>Curated libraries pre-installed</a:t>
            </a:r>
          </a:p>
        </p:txBody>
      </p:sp>
      <p:pic>
        <p:nvPicPr>
          <p:cNvPr id="5" name="Picture 4">
            <a:extLst>
              <a:ext uri="{FF2B5EF4-FFF2-40B4-BE49-F238E27FC236}">
                <a16:creationId xmlns:a16="http://schemas.microsoft.com/office/drawing/2014/main" id="{890EADD2-8918-BA44-B178-DB9C115ACD87}"/>
              </a:ext>
            </a:extLst>
          </p:cNvPr>
          <p:cNvPicPr>
            <a:picLocks noChangeAspect="1"/>
          </p:cNvPicPr>
          <p:nvPr/>
        </p:nvPicPr>
        <p:blipFill>
          <a:blip r:embed="rId3"/>
          <a:stretch>
            <a:fillRect/>
          </a:stretch>
        </p:blipFill>
        <p:spPr>
          <a:xfrm>
            <a:off x="894908" y="1113874"/>
            <a:ext cx="1759517" cy="2147207"/>
          </a:xfrm>
          <a:prstGeom prst="rect">
            <a:avLst/>
          </a:prstGeom>
        </p:spPr>
      </p:pic>
      <p:pic>
        <p:nvPicPr>
          <p:cNvPr id="9" name="Picture 8">
            <a:extLst>
              <a:ext uri="{FF2B5EF4-FFF2-40B4-BE49-F238E27FC236}">
                <a16:creationId xmlns:a16="http://schemas.microsoft.com/office/drawing/2014/main" id="{18ED88CB-13C2-E64C-96E8-91F701EB5560}"/>
              </a:ext>
            </a:extLst>
          </p:cNvPr>
          <p:cNvPicPr>
            <a:picLocks noChangeAspect="1"/>
          </p:cNvPicPr>
          <p:nvPr/>
        </p:nvPicPr>
        <p:blipFill>
          <a:blip r:embed="rId4"/>
          <a:stretch>
            <a:fillRect/>
          </a:stretch>
        </p:blipFill>
        <p:spPr>
          <a:xfrm>
            <a:off x="4094186" y="1011089"/>
            <a:ext cx="744461" cy="205369"/>
          </a:xfrm>
          <a:prstGeom prst="rect">
            <a:avLst/>
          </a:prstGeom>
        </p:spPr>
      </p:pic>
    </p:spTree>
    <p:extLst>
      <p:ext uri="{BB962C8B-B14F-4D97-AF65-F5344CB8AC3E}">
        <p14:creationId xmlns:p14="http://schemas.microsoft.com/office/powerpoint/2010/main" val="2561275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E9D35-B844-6D4B-99AB-0F49E4E78941}"/>
              </a:ext>
            </a:extLst>
          </p:cNvPr>
          <p:cNvSpPr>
            <a:spLocks noGrp="1"/>
          </p:cNvSpPr>
          <p:nvPr>
            <p:ph type="title"/>
          </p:nvPr>
        </p:nvSpPr>
        <p:spPr/>
        <p:txBody>
          <a:bodyPr/>
          <a:lstStyle/>
          <a:p>
            <a:r>
              <a:rPr lang="en-US"/>
              <a:t>CADS Toolbox and Applications</a:t>
            </a:r>
          </a:p>
        </p:txBody>
      </p:sp>
      <p:sp>
        <p:nvSpPr>
          <p:cNvPr id="32" name="Rectangle 31">
            <a:extLst>
              <a:ext uri="{FF2B5EF4-FFF2-40B4-BE49-F238E27FC236}">
                <a16:creationId xmlns:a16="http://schemas.microsoft.com/office/drawing/2014/main" id="{5E266247-CD39-F94B-80FC-1FA5B964BCD6}"/>
              </a:ext>
            </a:extLst>
          </p:cNvPr>
          <p:cNvSpPr/>
          <p:nvPr/>
        </p:nvSpPr>
        <p:spPr>
          <a:xfrm>
            <a:off x="86006" y="838201"/>
            <a:ext cx="8953500" cy="1554954"/>
          </a:xfrm>
          <a:prstGeom prst="rect">
            <a:avLst/>
          </a:prstGeom>
          <a:solidFill>
            <a:srgbClr val="F6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3" name="Rectangle 32">
            <a:extLst>
              <a:ext uri="{FF2B5EF4-FFF2-40B4-BE49-F238E27FC236}">
                <a16:creationId xmlns:a16="http://schemas.microsoft.com/office/drawing/2014/main" id="{51396F50-9823-D34D-8ECE-788987916A16}"/>
              </a:ext>
            </a:extLst>
          </p:cNvPr>
          <p:cNvSpPr/>
          <p:nvPr/>
        </p:nvSpPr>
        <p:spPr>
          <a:xfrm>
            <a:off x="86006" y="2395184"/>
            <a:ext cx="8953500" cy="116794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4" name="Rectangle 33">
            <a:extLst>
              <a:ext uri="{FF2B5EF4-FFF2-40B4-BE49-F238E27FC236}">
                <a16:creationId xmlns:a16="http://schemas.microsoft.com/office/drawing/2014/main" id="{4F51C7FA-495E-1A48-AD00-A2B59BF9823F}"/>
              </a:ext>
            </a:extLst>
          </p:cNvPr>
          <p:cNvSpPr/>
          <p:nvPr/>
        </p:nvSpPr>
        <p:spPr>
          <a:xfrm>
            <a:off x="88900" y="3548686"/>
            <a:ext cx="8953500" cy="12519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35" name="Group 34">
            <a:extLst>
              <a:ext uri="{FF2B5EF4-FFF2-40B4-BE49-F238E27FC236}">
                <a16:creationId xmlns:a16="http://schemas.microsoft.com/office/drawing/2014/main" id="{4F35EF69-B5BA-5F4F-ADBD-E737F1F371D6}"/>
              </a:ext>
            </a:extLst>
          </p:cNvPr>
          <p:cNvGrpSpPr/>
          <p:nvPr/>
        </p:nvGrpSpPr>
        <p:grpSpPr>
          <a:xfrm>
            <a:off x="6753955" y="3556887"/>
            <a:ext cx="1622942" cy="982327"/>
            <a:chOff x="616929" y="4224716"/>
            <a:chExt cx="2163923" cy="1309769"/>
          </a:xfrm>
        </p:grpSpPr>
        <p:sp>
          <p:nvSpPr>
            <p:cNvPr id="36" name="Rectangle 35">
              <a:extLst>
                <a:ext uri="{FF2B5EF4-FFF2-40B4-BE49-F238E27FC236}">
                  <a16:creationId xmlns:a16="http://schemas.microsoft.com/office/drawing/2014/main" id="{A2B30BFD-1153-3046-8315-235267CCD3AC}"/>
                </a:ext>
              </a:extLst>
            </p:cNvPr>
            <p:cNvSpPr/>
            <p:nvPr/>
          </p:nvSpPr>
          <p:spPr>
            <a:xfrm>
              <a:off x="623824" y="4235464"/>
              <a:ext cx="2157028" cy="1220002"/>
            </a:xfrm>
            <a:prstGeom prst="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7" name="Rectangle 36">
              <a:extLst>
                <a:ext uri="{FF2B5EF4-FFF2-40B4-BE49-F238E27FC236}">
                  <a16:creationId xmlns:a16="http://schemas.microsoft.com/office/drawing/2014/main" id="{03F8712C-C690-A747-9DD7-9C077B070F06}"/>
                </a:ext>
              </a:extLst>
            </p:cNvPr>
            <p:cNvSpPr/>
            <p:nvPr/>
          </p:nvSpPr>
          <p:spPr>
            <a:xfrm>
              <a:off x="623824" y="4233184"/>
              <a:ext cx="285492" cy="1220003"/>
            </a:xfrm>
            <a:prstGeom prst="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8" name="TextBox 37">
              <a:extLst>
                <a:ext uri="{FF2B5EF4-FFF2-40B4-BE49-F238E27FC236}">
                  <a16:creationId xmlns:a16="http://schemas.microsoft.com/office/drawing/2014/main" id="{658A0864-0B89-4140-80B3-20F14C5761AD}"/>
                </a:ext>
              </a:extLst>
            </p:cNvPr>
            <p:cNvSpPr txBox="1"/>
            <p:nvPr/>
          </p:nvSpPr>
          <p:spPr>
            <a:xfrm rot="16200000">
              <a:off x="161954" y="4690436"/>
              <a:ext cx="1217725" cy="307776"/>
            </a:xfrm>
            <a:prstGeom prst="rect">
              <a:avLst/>
            </a:prstGeom>
            <a:noFill/>
          </p:spPr>
          <p:txBody>
            <a:bodyPr wrap="square" rtlCol="0">
              <a:spAutoFit/>
            </a:bodyPr>
            <a:lstStyle/>
            <a:p>
              <a:pPr algn="ctr" defTabSz="685800"/>
              <a:r>
                <a:rPr lang="en-US" sz="900" b="1">
                  <a:solidFill>
                    <a:prstClr val="black"/>
                  </a:solidFill>
                  <a:latin typeface="Calibri" panose="020F0502020204030204"/>
                </a:rPr>
                <a:t>Local machine</a:t>
              </a:r>
            </a:p>
          </p:txBody>
        </p:sp>
        <p:grpSp>
          <p:nvGrpSpPr>
            <p:cNvPr id="39" name="Group 38">
              <a:extLst>
                <a:ext uri="{FF2B5EF4-FFF2-40B4-BE49-F238E27FC236}">
                  <a16:creationId xmlns:a16="http://schemas.microsoft.com/office/drawing/2014/main" id="{C296ED73-0065-E44B-B342-A6D571E0EEA2}"/>
                </a:ext>
              </a:extLst>
            </p:cNvPr>
            <p:cNvGrpSpPr/>
            <p:nvPr/>
          </p:nvGrpSpPr>
          <p:grpSpPr>
            <a:xfrm>
              <a:off x="1154776" y="4224716"/>
              <a:ext cx="1462572" cy="1309769"/>
              <a:chOff x="1017208" y="867690"/>
              <a:chExt cx="2780492" cy="2490002"/>
            </a:xfrm>
          </p:grpSpPr>
          <p:grpSp>
            <p:nvGrpSpPr>
              <p:cNvPr id="40" name="Group 39">
                <a:extLst>
                  <a:ext uri="{FF2B5EF4-FFF2-40B4-BE49-F238E27FC236}">
                    <a16:creationId xmlns:a16="http://schemas.microsoft.com/office/drawing/2014/main" id="{086C86AC-DAD6-514E-A080-E74C34DF7B82}"/>
                  </a:ext>
                </a:extLst>
              </p:cNvPr>
              <p:cNvGrpSpPr/>
              <p:nvPr/>
            </p:nvGrpSpPr>
            <p:grpSpPr>
              <a:xfrm>
                <a:off x="1017208" y="867690"/>
                <a:ext cx="2580210" cy="1793605"/>
                <a:chOff x="6421162" y="1542248"/>
                <a:chExt cx="2580210" cy="1793605"/>
              </a:xfrm>
            </p:grpSpPr>
            <p:grpSp>
              <p:nvGrpSpPr>
                <p:cNvPr id="42" name="Group 41">
                  <a:extLst>
                    <a:ext uri="{FF2B5EF4-FFF2-40B4-BE49-F238E27FC236}">
                      <a16:creationId xmlns:a16="http://schemas.microsoft.com/office/drawing/2014/main" id="{D092572C-5C3D-F64C-B16A-363E7D2BAE71}"/>
                    </a:ext>
                  </a:extLst>
                </p:cNvPr>
                <p:cNvGrpSpPr/>
                <p:nvPr/>
              </p:nvGrpSpPr>
              <p:grpSpPr>
                <a:xfrm>
                  <a:off x="7453372" y="1542248"/>
                  <a:ext cx="1548000" cy="1548000"/>
                  <a:chOff x="1040619" y="2195942"/>
                  <a:chExt cx="1548000" cy="1548000"/>
                </a:xfrm>
              </p:grpSpPr>
              <p:grpSp>
                <p:nvGrpSpPr>
                  <p:cNvPr id="48" name="Group 47">
                    <a:extLst>
                      <a:ext uri="{FF2B5EF4-FFF2-40B4-BE49-F238E27FC236}">
                        <a16:creationId xmlns:a16="http://schemas.microsoft.com/office/drawing/2014/main" id="{B0CF715F-1A8F-884F-88A7-52D7E40FE632}"/>
                      </a:ext>
                    </a:extLst>
                  </p:cNvPr>
                  <p:cNvGrpSpPr>
                    <a:grpSpLocks noChangeAspect="1"/>
                  </p:cNvGrpSpPr>
                  <p:nvPr/>
                </p:nvGrpSpPr>
                <p:grpSpPr>
                  <a:xfrm>
                    <a:off x="1040619" y="2195942"/>
                    <a:ext cx="1548000" cy="1548000"/>
                    <a:chOff x="1038951" y="2195270"/>
                    <a:chExt cx="1501714" cy="1501714"/>
                  </a:xfrm>
                </p:grpSpPr>
                <p:sp>
                  <p:nvSpPr>
                    <p:cNvPr id="50" name="Oval 49">
                      <a:extLst>
                        <a:ext uri="{FF2B5EF4-FFF2-40B4-BE49-F238E27FC236}">
                          <a16:creationId xmlns:a16="http://schemas.microsoft.com/office/drawing/2014/main" id="{78CC4081-66CE-404C-A6DC-A707E0FEAD2F}"/>
                        </a:ext>
                      </a:extLst>
                    </p:cNvPr>
                    <p:cNvSpPr/>
                    <p:nvPr/>
                  </p:nvSpPr>
                  <p:spPr>
                    <a:xfrm>
                      <a:off x="1146941" y="2335561"/>
                      <a:ext cx="1177506" cy="1177506"/>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1" name="Graphic 50" descr="Earth globe Africa and Europe">
                      <a:extLst>
                        <a:ext uri="{FF2B5EF4-FFF2-40B4-BE49-F238E27FC236}">
                          <a16:creationId xmlns:a16="http://schemas.microsoft.com/office/drawing/2014/main" id="{84184572-432A-0441-94A7-F84FACDAF1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951" y="2195270"/>
                      <a:ext cx="1501714" cy="1501714"/>
                    </a:xfrm>
                    <a:prstGeom prst="rect">
                      <a:avLst/>
                    </a:prstGeom>
                  </p:spPr>
                </p:pic>
              </p:grpSp>
              <p:sp>
                <p:nvSpPr>
                  <p:cNvPr id="49" name="Oval 48">
                    <a:extLst>
                      <a:ext uri="{FF2B5EF4-FFF2-40B4-BE49-F238E27FC236}">
                        <a16:creationId xmlns:a16="http://schemas.microsoft.com/office/drawing/2014/main" id="{BD2DE337-9CE7-E244-8C11-E00B75D6AE30}"/>
                      </a:ext>
                    </a:extLst>
                  </p:cNvPr>
                  <p:cNvSpPr/>
                  <p:nvPr/>
                </p:nvSpPr>
                <p:spPr>
                  <a:xfrm>
                    <a:off x="1185074" y="2381189"/>
                    <a:ext cx="1177506" cy="11775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pic>
              <p:nvPicPr>
                <p:cNvPr id="43" name="Graphic 42" descr="Single gear">
                  <a:extLst>
                    <a:ext uri="{FF2B5EF4-FFF2-40B4-BE49-F238E27FC236}">
                      <a16:creationId xmlns:a16="http://schemas.microsoft.com/office/drawing/2014/main" id="{18EB5D24-7ED2-5448-BFD2-AC16B59CB7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6524" y="1664954"/>
                  <a:ext cx="1302588" cy="1302588"/>
                </a:xfrm>
                <a:prstGeom prst="rect">
                  <a:avLst/>
                </a:prstGeom>
              </p:spPr>
            </p:pic>
            <p:pic>
              <p:nvPicPr>
                <p:cNvPr id="44" name="Graphic 43" descr="Wrench">
                  <a:extLst>
                    <a:ext uri="{FF2B5EF4-FFF2-40B4-BE49-F238E27FC236}">
                      <a16:creationId xmlns:a16="http://schemas.microsoft.com/office/drawing/2014/main" id="{4FA17FCD-20D9-B04E-9A8A-ECFD07944B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6421163" y="1803187"/>
                  <a:ext cx="1501712" cy="1501713"/>
                </a:xfrm>
                <a:prstGeom prst="rect">
                  <a:avLst/>
                </a:prstGeom>
              </p:spPr>
            </p:pic>
            <p:sp>
              <p:nvSpPr>
                <p:cNvPr id="45" name="Round Same-side Corner of Rectangle 44">
                  <a:extLst>
                    <a:ext uri="{FF2B5EF4-FFF2-40B4-BE49-F238E27FC236}">
                      <a16:creationId xmlns:a16="http://schemas.microsoft.com/office/drawing/2014/main" id="{28CC15D8-2B4E-9542-A7DC-90DBF1B27217}"/>
                    </a:ext>
                  </a:extLst>
                </p:cNvPr>
                <p:cNvSpPr/>
                <p:nvPr/>
              </p:nvSpPr>
              <p:spPr>
                <a:xfrm rot="10800000">
                  <a:off x="6704774" y="2566413"/>
                  <a:ext cx="2113471" cy="769440"/>
                </a:xfrm>
                <a:prstGeom prst="round2SameRect">
                  <a:avLst/>
                </a:prstGeom>
                <a:solidFill>
                  <a:srgbClr val="9413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6" name="Round Same-side Corner of Rectangle 45">
                  <a:extLst>
                    <a:ext uri="{FF2B5EF4-FFF2-40B4-BE49-F238E27FC236}">
                      <a16:creationId xmlns:a16="http://schemas.microsoft.com/office/drawing/2014/main" id="{731D5B16-BDFC-7647-A3F0-D671808D9E3B}"/>
                    </a:ext>
                  </a:extLst>
                </p:cNvPr>
                <p:cNvSpPr/>
                <p:nvPr/>
              </p:nvSpPr>
              <p:spPr>
                <a:xfrm rot="10800000">
                  <a:off x="6609883" y="2432701"/>
                  <a:ext cx="2303252" cy="251603"/>
                </a:xfrm>
                <a:prstGeom prst="round2SameRect">
                  <a:avLst/>
                </a:prstGeom>
                <a:solidFill>
                  <a:srgbClr val="9413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7" name="Right Bracket 46">
                  <a:extLst>
                    <a:ext uri="{FF2B5EF4-FFF2-40B4-BE49-F238E27FC236}">
                      <a16:creationId xmlns:a16="http://schemas.microsoft.com/office/drawing/2014/main" id="{F93C4EFE-833D-A74D-9431-D4F6E6AFC3BD}"/>
                    </a:ext>
                  </a:extLst>
                </p:cNvPr>
                <p:cNvSpPr/>
                <p:nvPr/>
              </p:nvSpPr>
              <p:spPr>
                <a:xfrm rot="5400000">
                  <a:off x="7692076" y="2534807"/>
                  <a:ext cx="138865" cy="914400"/>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grpSp>
          <p:sp>
            <p:nvSpPr>
              <p:cNvPr id="41" name="TextBox 40">
                <a:extLst>
                  <a:ext uri="{FF2B5EF4-FFF2-40B4-BE49-F238E27FC236}">
                    <a16:creationId xmlns:a16="http://schemas.microsoft.com/office/drawing/2014/main" id="{294D57EC-D4AA-224F-9D78-43B2E8EBADF9}"/>
                  </a:ext>
                </a:extLst>
              </p:cNvPr>
              <p:cNvSpPr txBox="1"/>
              <p:nvPr/>
            </p:nvSpPr>
            <p:spPr>
              <a:xfrm>
                <a:off x="1046041" y="2597045"/>
                <a:ext cx="2751659" cy="760647"/>
              </a:xfrm>
              <a:prstGeom prst="rect">
                <a:avLst/>
              </a:prstGeom>
              <a:noFill/>
            </p:spPr>
            <p:txBody>
              <a:bodyPr wrap="none" rtlCol="0">
                <a:spAutoFit/>
              </a:bodyPr>
              <a:lstStyle/>
              <a:p>
                <a:pPr defTabSz="685800"/>
                <a:r>
                  <a:rPr lang="en-US" sz="1350" b="1">
                    <a:solidFill>
                      <a:srgbClr val="941333"/>
                    </a:solidFill>
                    <a:latin typeface="DIN Alternate" panose="020B0500000000000000" pitchFamily="34" charset="77"/>
                    <a:cs typeface="Daytona" panose="020F0502020204030204" pitchFamily="34" charset="0"/>
                  </a:rPr>
                  <a:t>cads</a:t>
                </a:r>
                <a:r>
                  <a:rPr lang="en-US" sz="600" b="1">
                    <a:solidFill>
                      <a:srgbClr val="941333"/>
                    </a:solidFill>
                    <a:latin typeface="DIN Alternate" panose="020B0500000000000000" pitchFamily="34" charset="77"/>
                    <a:cs typeface="Daytona" panose="020F0502020204030204" pitchFamily="34" charset="0"/>
                  </a:rPr>
                  <a:t>  </a:t>
                </a:r>
                <a:r>
                  <a:rPr lang="en-US" sz="1350">
                    <a:solidFill>
                      <a:prstClr val="black"/>
                    </a:solidFill>
                    <a:latin typeface="DIN Alternate" panose="020B0500000000000000" pitchFamily="34" charset="77"/>
                    <a:cs typeface="Daytona" panose="020F0502020204030204" pitchFamily="34" charset="0"/>
                  </a:rPr>
                  <a:t>toolbox</a:t>
                </a:r>
              </a:p>
            </p:txBody>
          </p:sp>
        </p:grpSp>
      </p:grpSp>
      <p:grpSp>
        <p:nvGrpSpPr>
          <p:cNvPr id="52" name="Group 51">
            <a:extLst>
              <a:ext uri="{FF2B5EF4-FFF2-40B4-BE49-F238E27FC236}">
                <a16:creationId xmlns:a16="http://schemas.microsoft.com/office/drawing/2014/main" id="{AE4D646E-6574-2A43-9DFB-D33CB3A1A4AB}"/>
              </a:ext>
            </a:extLst>
          </p:cNvPr>
          <p:cNvGrpSpPr/>
          <p:nvPr/>
        </p:nvGrpSpPr>
        <p:grpSpPr>
          <a:xfrm>
            <a:off x="3060410" y="3524299"/>
            <a:ext cx="1622942" cy="923063"/>
            <a:chOff x="3638285" y="4222437"/>
            <a:chExt cx="2163923" cy="1230750"/>
          </a:xfrm>
        </p:grpSpPr>
        <p:sp>
          <p:nvSpPr>
            <p:cNvPr id="53" name="Rectangle 52">
              <a:extLst>
                <a:ext uri="{FF2B5EF4-FFF2-40B4-BE49-F238E27FC236}">
                  <a16:creationId xmlns:a16="http://schemas.microsoft.com/office/drawing/2014/main" id="{C2992EFC-8D6E-F14B-BC54-3F98FB17DC30}"/>
                </a:ext>
              </a:extLst>
            </p:cNvPr>
            <p:cNvSpPr/>
            <p:nvPr/>
          </p:nvSpPr>
          <p:spPr>
            <a:xfrm>
              <a:off x="3645180" y="4233185"/>
              <a:ext cx="2157028" cy="1220002"/>
            </a:xfrm>
            <a:prstGeom prst="rect">
              <a:avLst/>
            </a:prstGeom>
            <a:solidFill>
              <a:schemeClr val="accent5">
                <a:lumMod val="40000"/>
                <a:lumOff val="6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4" name="Rectangle 53">
              <a:extLst>
                <a:ext uri="{FF2B5EF4-FFF2-40B4-BE49-F238E27FC236}">
                  <a16:creationId xmlns:a16="http://schemas.microsoft.com/office/drawing/2014/main" id="{697DD3BF-D9B6-C740-8525-A1E46B86A1E8}"/>
                </a:ext>
              </a:extLst>
            </p:cNvPr>
            <p:cNvSpPr/>
            <p:nvPr/>
          </p:nvSpPr>
          <p:spPr>
            <a:xfrm>
              <a:off x="3645180" y="4230905"/>
              <a:ext cx="285492" cy="1220003"/>
            </a:xfrm>
            <a:prstGeom prst="rect">
              <a:avLst/>
            </a:prstGeom>
            <a:solidFill>
              <a:schemeClr val="accent5">
                <a:lumMod val="40000"/>
                <a:lumOff val="6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5" name="TextBox 54">
              <a:extLst>
                <a:ext uri="{FF2B5EF4-FFF2-40B4-BE49-F238E27FC236}">
                  <a16:creationId xmlns:a16="http://schemas.microsoft.com/office/drawing/2014/main" id="{335CDA3D-9236-1C43-A362-23A788841807}"/>
                </a:ext>
              </a:extLst>
            </p:cNvPr>
            <p:cNvSpPr txBox="1"/>
            <p:nvPr/>
          </p:nvSpPr>
          <p:spPr>
            <a:xfrm rot="16200000">
              <a:off x="3183310" y="4688157"/>
              <a:ext cx="1217725" cy="307776"/>
            </a:xfrm>
            <a:prstGeom prst="rect">
              <a:avLst/>
            </a:prstGeom>
            <a:noFill/>
            <a:ln>
              <a:solidFill>
                <a:schemeClr val="accent5">
                  <a:lumMod val="50000"/>
                </a:schemeClr>
              </a:solidFill>
            </a:ln>
          </p:spPr>
          <p:txBody>
            <a:bodyPr wrap="square" rtlCol="0">
              <a:spAutoFit/>
            </a:bodyPr>
            <a:lstStyle/>
            <a:p>
              <a:pPr algn="ctr" defTabSz="685800"/>
              <a:r>
                <a:rPr lang="en-US" sz="900" b="1">
                  <a:solidFill>
                    <a:prstClr val="black"/>
                  </a:solidFill>
                  <a:latin typeface="Calibri" panose="020F0502020204030204"/>
                </a:rPr>
                <a:t>WEkEO</a:t>
              </a:r>
            </a:p>
          </p:txBody>
        </p:sp>
        <p:grpSp>
          <p:nvGrpSpPr>
            <p:cNvPr id="56" name="Group 55">
              <a:extLst>
                <a:ext uri="{FF2B5EF4-FFF2-40B4-BE49-F238E27FC236}">
                  <a16:creationId xmlns:a16="http://schemas.microsoft.com/office/drawing/2014/main" id="{60724C64-AF54-C540-A3DA-C15908FFE1A3}"/>
                </a:ext>
              </a:extLst>
            </p:cNvPr>
            <p:cNvGrpSpPr/>
            <p:nvPr/>
          </p:nvGrpSpPr>
          <p:grpSpPr>
            <a:xfrm>
              <a:off x="4176132" y="4222437"/>
              <a:ext cx="1357221" cy="943457"/>
              <a:chOff x="6421162" y="1542248"/>
              <a:chExt cx="2580210" cy="1793605"/>
            </a:xfrm>
          </p:grpSpPr>
          <p:grpSp>
            <p:nvGrpSpPr>
              <p:cNvPr id="57" name="Group 56">
                <a:extLst>
                  <a:ext uri="{FF2B5EF4-FFF2-40B4-BE49-F238E27FC236}">
                    <a16:creationId xmlns:a16="http://schemas.microsoft.com/office/drawing/2014/main" id="{57F2C89B-9D82-A24E-8D0E-11223928C8B1}"/>
                  </a:ext>
                </a:extLst>
              </p:cNvPr>
              <p:cNvGrpSpPr/>
              <p:nvPr/>
            </p:nvGrpSpPr>
            <p:grpSpPr>
              <a:xfrm>
                <a:off x="7453372" y="1542248"/>
                <a:ext cx="1548000" cy="1548000"/>
                <a:chOff x="1040619" y="2195942"/>
                <a:chExt cx="1548000" cy="1548000"/>
              </a:xfrm>
            </p:grpSpPr>
            <p:grpSp>
              <p:nvGrpSpPr>
                <p:cNvPr id="63" name="Group 62">
                  <a:extLst>
                    <a:ext uri="{FF2B5EF4-FFF2-40B4-BE49-F238E27FC236}">
                      <a16:creationId xmlns:a16="http://schemas.microsoft.com/office/drawing/2014/main" id="{9F77A450-9D87-6B4D-A754-5CF276063390}"/>
                    </a:ext>
                  </a:extLst>
                </p:cNvPr>
                <p:cNvGrpSpPr>
                  <a:grpSpLocks noChangeAspect="1"/>
                </p:cNvGrpSpPr>
                <p:nvPr/>
              </p:nvGrpSpPr>
              <p:grpSpPr>
                <a:xfrm>
                  <a:off x="1040619" y="2195942"/>
                  <a:ext cx="1548000" cy="1548000"/>
                  <a:chOff x="1038951" y="2195270"/>
                  <a:chExt cx="1501714" cy="1501714"/>
                </a:xfrm>
              </p:grpSpPr>
              <p:sp>
                <p:nvSpPr>
                  <p:cNvPr id="65" name="Oval 64">
                    <a:extLst>
                      <a:ext uri="{FF2B5EF4-FFF2-40B4-BE49-F238E27FC236}">
                        <a16:creationId xmlns:a16="http://schemas.microsoft.com/office/drawing/2014/main" id="{2620D2E7-4E06-6042-9900-F0C62C5D6023}"/>
                      </a:ext>
                    </a:extLst>
                  </p:cNvPr>
                  <p:cNvSpPr/>
                  <p:nvPr/>
                </p:nvSpPr>
                <p:spPr>
                  <a:xfrm>
                    <a:off x="1146941" y="2335561"/>
                    <a:ext cx="1177506" cy="1177506"/>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6" name="Graphic 65" descr="Earth globe Africa and Europe">
                    <a:extLst>
                      <a:ext uri="{FF2B5EF4-FFF2-40B4-BE49-F238E27FC236}">
                        <a16:creationId xmlns:a16="http://schemas.microsoft.com/office/drawing/2014/main" id="{74BF1BDC-2A22-9044-9B74-0A36ED8881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951" y="2195270"/>
                    <a:ext cx="1501714" cy="1501714"/>
                  </a:xfrm>
                  <a:prstGeom prst="rect">
                    <a:avLst/>
                  </a:prstGeom>
                </p:spPr>
              </p:pic>
            </p:grpSp>
            <p:sp>
              <p:nvSpPr>
                <p:cNvPr id="64" name="Oval 63">
                  <a:extLst>
                    <a:ext uri="{FF2B5EF4-FFF2-40B4-BE49-F238E27FC236}">
                      <a16:creationId xmlns:a16="http://schemas.microsoft.com/office/drawing/2014/main" id="{780D476C-DCEF-614C-8583-95FCD2F69438}"/>
                    </a:ext>
                  </a:extLst>
                </p:cNvPr>
                <p:cNvSpPr/>
                <p:nvPr/>
              </p:nvSpPr>
              <p:spPr>
                <a:xfrm>
                  <a:off x="1185074" y="2381189"/>
                  <a:ext cx="1177506" cy="11775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pic>
            <p:nvPicPr>
              <p:cNvPr id="58" name="Graphic 57" descr="Single gear">
                <a:extLst>
                  <a:ext uri="{FF2B5EF4-FFF2-40B4-BE49-F238E27FC236}">
                    <a16:creationId xmlns:a16="http://schemas.microsoft.com/office/drawing/2014/main" id="{D5EE255D-622F-AD46-98F9-9E082D5B14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6524" y="1664954"/>
                <a:ext cx="1302588" cy="1302588"/>
              </a:xfrm>
              <a:prstGeom prst="rect">
                <a:avLst/>
              </a:prstGeom>
            </p:spPr>
          </p:pic>
          <p:pic>
            <p:nvPicPr>
              <p:cNvPr id="59" name="Graphic 58" descr="Wrench">
                <a:extLst>
                  <a:ext uri="{FF2B5EF4-FFF2-40B4-BE49-F238E27FC236}">
                    <a16:creationId xmlns:a16="http://schemas.microsoft.com/office/drawing/2014/main" id="{F2F48FB1-BF27-2E41-99F0-0BFAE44D44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6421163" y="1803187"/>
                <a:ext cx="1501712" cy="1501713"/>
              </a:xfrm>
              <a:prstGeom prst="rect">
                <a:avLst/>
              </a:prstGeom>
            </p:spPr>
          </p:pic>
          <p:sp>
            <p:nvSpPr>
              <p:cNvPr id="60" name="Round Same-side Corner of Rectangle 59">
                <a:extLst>
                  <a:ext uri="{FF2B5EF4-FFF2-40B4-BE49-F238E27FC236}">
                    <a16:creationId xmlns:a16="http://schemas.microsoft.com/office/drawing/2014/main" id="{58942AD6-3426-B743-9411-11AEA8ECFF99}"/>
                  </a:ext>
                </a:extLst>
              </p:cNvPr>
              <p:cNvSpPr/>
              <p:nvPr/>
            </p:nvSpPr>
            <p:spPr>
              <a:xfrm rot="10800000">
                <a:off x="6704774" y="2566413"/>
                <a:ext cx="2113471" cy="769440"/>
              </a:xfrm>
              <a:prstGeom prst="round2SameRect">
                <a:avLst/>
              </a:prstGeom>
              <a:solidFill>
                <a:srgbClr val="9413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1" name="Round Same-side Corner of Rectangle 60">
                <a:extLst>
                  <a:ext uri="{FF2B5EF4-FFF2-40B4-BE49-F238E27FC236}">
                    <a16:creationId xmlns:a16="http://schemas.microsoft.com/office/drawing/2014/main" id="{C92575F6-DB1D-4541-BCB7-AFC80436058E}"/>
                  </a:ext>
                </a:extLst>
              </p:cNvPr>
              <p:cNvSpPr/>
              <p:nvPr/>
            </p:nvSpPr>
            <p:spPr>
              <a:xfrm rot="10800000">
                <a:off x="6609883" y="2432701"/>
                <a:ext cx="2303252" cy="251603"/>
              </a:xfrm>
              <a:prstGeom prst="round2SameRect">
                <a:avLst/>
              </a:prstGeom>
              <a:solidFill>
                <a:srgbClr val="9413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2" name="Right Bracket 61">
                <a:extLst>
                  <a:ext uri="{FF2B5EF4-FFF2-40B4-BE49-F238E27FC236}">
                    <a16:creationId xmlns:a16="http://schemas.microsoft.com/office/drawing/2014/main" id="{156FE767-7A3E-4C4C-8595-3CA74AC4251A}"/>
                  </a:ext>
                </a:extLst>
              </p:cNvPr>
              <p:cNvSpPr/>
              <p:nvPr/>
            </p:nvSpPr>
            <p:spPr>
              <a:xfrm rot="5400000">
                <a:off x="7692076" y="2534807"/>
                <a:ext cx="138865" cy="914400"/>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grpSp>
      </p:grpSp>
      <p:grpSp>
        <p:nvGrpSpPr>
          <p:cNvPr id="84" name="Group 83">
            <a:extLst>
              <a:ext uri="{FF2B5EF4-FFF2-40B4-BE49-F238E27FC236}">
                <a16:creationId xmlns:a16="http://schemas.microsoft.com/office/drawing/2014/main" id="{6FBB57F6-6170-044B-B3C9-856E05BD5236}"/>
              </a:ext>
            </a:extLst>
          </p:cNvPr>
          <p:cNvGrpSpPr/>
          <p:nvPr/>
        </p:nvGrpSpPr>
        <p:grpSpPr>
          <a:xfrm>
            <a:off x="3913634" y="1470450"/>
            <a:ext cx="1622942" cy="982327"/>
            <a:chOff x="9138242" y="4230905"/>
            <a:chExt cx="2163923" cy="1309769"/>
          </a:xfrm>
        </p:grpSpPr>
        <p:sp>
          <p:nvSpPr>
            <p:cNvPr id="85" name="Rectangle 84">
              <a:extLst>
                <a:ext uri="{FF2B5EF4-FFF2-40B4-BE49-F238E27FC236}">
                  <a16:creationId xmlns:a16="http://schemas.microsoft.com/office/drawing/2014/main" id="{C0AB0B1D-7B05-0F45-9EBA-DE00177B49AE}"/>
                </a:ext>
              </a:extLst>
            </p:cNvPr>
            <p:cNvSpPr/>
            <p:nvPr/>
          </p:nvSpPr>
          <p:spPr>
            <a:xfrm>
              <a:off x="9145137" y="4241653"/>
              <a:ext cx="2157028" cy="1220002"/>
            </a:xfrm>
            <a:prstGeom prst="rect">
              <a:avLst/>
            </a:prstGeom>
            <a:solidFill>
              <a:srgbClr val="F6D5DC"/>
            </a:solidFill>
            <a:ln w="38100">
              <a:solidFill>
                <a:srgbClr val="941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6" name="Rectangle 85">
              <a:extLst>
                <a:ext uri="{FF2B5EF4-FFF2-40B4-BE49-F238E27FC236}">
                  <a16:creationId xmlns:a16="http://schemas.microsoft.com/office/drawing/2014/main" id="{CCA0F618-65E7-DD47-A73D-02BE2AF70816}"/>
                </a:ext>
              </a:extLst>
            </p:cNvPr>
            <p:cNvSpPr/>
            <p:nvPr/>
          </p:nvSpPr>
          <p:spPr>
            <a:xfrm>
              <a:off x="9145137" y="4239373"/>
              <a:ext cx="285492" cy="1220003"/>
            </a:xfrm>
            <a:prstGeom prst="rect">
              <a:avLst/>
            </a:prstGeom>
            <a:solidFill>
              <a:schemeClr val="accent4">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7" name="TextBox 86">
              <a:extLst>
                <a:ext uri="{FF2B5EF4-FFF2-40B4-BE49-F238E27FC236}">
                  <a16:creationId xmlns:a16="http://schemas.microsoft.com/office/drawing/2014/main" id="{18431D5E-553D-204F-B3E7-A0F430D72518}"/>
                </a:ext>
              </a:extLst>
            </p:cNvPr>
            <p:cNvSpPr txBox="1"/>
            <p:nvPr/>
          </p:nvSpPr>
          <p:spPr>
            <a:xfrm rot="16200000">
              <a:off x="8683267" y="4696625"/>
              <a:ext cx="1217725" cy="307776"/>
            </a:xfrm>
            <a:prstGeom prst="rect">
              <a:avLst/>
            </a:prstGeom>
            <a:solidFill>
              <a:srgbClr val="F6D5DC"/>
            </a:solidFill>
            <a:ln w="38100">
              <a:solidFill>
                <a:srgbClr val="941333"/>
              </a:solidFill>
            </a:ln>
          </p:spPr>
          <p:txBody>
            <a:bodyPr wrap="square" rtlCol="0">
              <a:spAutoFit/>
            </a:bodyPr>
            <a:lstStyle/>
            <a:p>
              <a:pPr algn="ctr" defTabSz="685800"/>
              <a:r>
                <a:rPr lang="en-US" sz="900" b="1">
                  <a:solidFill>
                    <a:prstClr val="black"/>
                  </a:solidFill>
                  <a:latin typeface="Calibri" panose="020F0502020204030204"/>
                </a:rPr>
                <a:t>Application</a:t>
              </a:r>
            </a:p>
          </p:txBody>
        </p:sp>
        <p:grpSp>
          <p:nvGrpSpPr>
            <p:cNvPr id="88" name="Group 87">
              <a:extLst>
                <a:ext uri="{FF2B5EF4-FFF2-40B4-BE49-F238E27FC236}">
                  <a16:creationId xmlns:a16="http://schemas.microsoft.com/office/drawing/2014/main" id="{E564365A-06AF-F740-BDD7-91A77C58EC28}"/>
                </a:ext>
              </a:extLst>
            </p:cNvPr>
            <p:cNvGrpSpPr/>
            <p:nvPr/>
          </p:nvGrpSpPr>
          <p:grpSpPr>
            <a:xfrm>
              <a:off x="9676089" y="4230905"/>
              <a:ext cx="1462572" cy="1309769"/>
              <a:chOff x="1017208" y="867690"/>
              <a:chExt cx="2780492" cy="2490002"/>
            </a:xfrm>
          </p:grpSpPr>
          <p:grpSp>
            <p:nvGrpSpPr>
              <p:cNvPr id="89" name="Group 88">
                <a:extLst>
                  <a:ext uri="{FF2B5EF4-FFF2-40B4-BE49-F238E27FC236}">
                    <a16:creationId xmlns:a16="http://schemas.microsoft.com/office/drawing/2014/main" id="{B804FDDB-DFA9-AB4C-B1F9-AC091538EF0C}"/>
                  </a:ext>
                </a:extLst>
              </p:cNvPr>
              <p:cNvGrpSpPr/>
              <p:nvPr/>
            </p:nvGrpSpPr>
            <p:grpSpPr>
              <a:xfrm>
                <a:off x="1017208" y="867690"/>
                <a:ext cx="2580210" cy="1793605"/>
                <a:chOff x="6421162" y="1542248"/>
                <a:chExt cx="2580210" cy="1793605"/>
              </a:xfrm>
            </p:grpSpPr>
            <p:grpSp>
              <p:nvGrpSpPr>
                <p:cNvPr id="91" name="Group 90">
                  <a:extLst>
                    <a:ext uri="{FF2B5EF4-FFF2-40B4-BE49-F238E27FC236}">
                      <a16:creationId xmlns:a16="http://schemas.microsoft.com/office/drawing/2014/main" id="{BAE98EA8-3A5D-EA45-9A7D-73A22612296F}"/>
                    </a:ext>
                  </a:extLst>
                </p:cNvPr>
                <p:cNvGrpSpPr/>
                <p:nvPr/>
              </p:nvGrpSpPr>
              <p:grpSpPr>
                <a:xfrm>
                  <a:off x="7453372" y="1542248"/>
                  <a:ext cx="1548000" cy="1548000"/>
                  <a:chOff x="1040619" y="2195942"/>
                  <a:chExt cx="1548000" cy="1548000"/>
                </a:xfrm>
              </p:grpSpPr>
              <p:grpSp>
                <p:nvGrpSpPr>
                  <p:cNvPr id="97" name="Group 96">
                    <a:extLst>
                      <a:ext uri="{FF2B5EF4-FFF2-40B4-BE49-F238E27FC236}">
                        <a16:creationId xmlns:a16="http://schemas.microsoft.com/office/drawing/2014/main" id="{26162C23-CFEA-F04C-9D53-2C540E9DD7EE}"/>
                      </a:ext>
                    </a:extLst>
                  </p:cNvPr>
                  <p:cNvGrpSpPr>
                    <a:grpSpLocks noChangeAspect="1"/>
                  </p:cNvGrpSpPr>
                  <p:nvPr/>
                </p:nvGrpSpPr>
                <p:grpSpPr>
                  <a:xfrm>
                    <a:off x="1040619" y="2195942"/>
                    <a:ext cx="1548000" cy="1548000"/>
                    <a:chOff x="1038951" y="2195270"/>
                    <a:chExt cx="1501714" cy="1501714"/>
                  </a:xfrm>
                </p:grpSpPr>
                <p:sp>
                  <p:nvSpPr>
                    <p:cNvPr id="99" name="Oval 98">
                      <a:extLst>
                        <a:ext uri="{FF2B5EF4-FFF2-40B4-BE49-F238E27FC236}">
                          <a16:creationId xmlns:a16="http://schemas.microsoft.com/office/drawing/2014/main" id="{E52AAEEF-3955-004A-B52A-A1CE86F62130}"/>
                        </a:ext>
                      </a:extLst>
                    </p:cNvPr>
                    <p:cNvSpPr/>
                    <p:nvPr/>
                  </p:nvSpPr>
                  <p:spPr>
                    <a:xfrm>
                      <a:off x="1146941" y="2335561"/>
                      <a:ext cx="1177506" cy="1177506"/>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00" name="Graphic 99" descr="Earth globe Africa and Europe">
                      <a:extLst>
                        <a:ext uri="{FF2B5EF4-FFF2-40B4-BE49-F238E27FC236}">
                          <a16:creationId xmlns:a16="http://schemas.microsoft.com/office/drawing/2014/main" id="{BD6F0F27-7EF8-5640-959F-FCE5A5D2A9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951" y="2195270"/>
                      <a:ext cx="1501714" cy="1501714"/>
                    </a:xfrm>
                    <a:prstGeom prst="rect">
                      <a:avLst/>
                    </a:prstGeom>
                  </p:spPr>
                </p:pic>
              </p:grpSp>
              <p:sp>
                <p:nvSpPr>
                  <p:cNvPr id="98" name="Oval 97">
                    <a:extLst>
                      <a:ext uri="{FF2B5EF4-FFF2-40B4-BE49-F238E27FC236}">
                        <a16:creationId xmlns:a16="http://schemas.microsoft.com/office/drawing/2014/main" id="{C7425564-B4EF-244B-9DB0-FB03597AB487}"/>
                      </a:ext>
                    </a:extLst>
                  </p:cNvPr>
                  <p:cNvSpPr/>
                  <p:nvPr/>
                </p:nvSpPr>
                <p:spPr>
                  <a:xfrm>
                    <a:off x="1185074" y="2381189"/>
                    <a:ext cx="1177506" cy="11775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pic>
              <p:nvPicPr>
                <p:cNvPr id="92" name="Graphic 91" descr="Single gear">
                  <a:extLst>
                    <a:ext uri="{FF2B5EF4-FFF2-40B4-BE49-F238E27FC236}">
                      <a16:creationId xmlns:a16="http://schemas.microsoft.com/office/drawing/2014/main" id="{288E1E6B-B922-1344-AC0E-FA9D1EBF96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6524" y="1664954"/>
                  <a:ext cx="1302588" cy="1302588"/>
                </a:xfrm>
                <a:prstGeom prst="rect">
                  <a:avLst/>
                </a:prstGeom>
              </p:spPr>
            </p:pic>
            <p:pic>
              <p:nvPicPr>
                <p:cNvPr id="93" name="Graphic 92" descr="Wrench">
                  <a:extLst>
                    <a:ext uri="{FF2B5EF4-FFF2-40B4-BE49-F238E27FC236}">
                      <a16:creationId xmlns:a16="http://schemas.microsoft.com/office/drawing/2014/main" id="{483378D1-2BD4-884E-811E-E9EC45C467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6421163" y="1803187"/>
                  <a:ext cx="1501712" cy="1501713"/>
                </a:xfrm>
                <a:prstGeom prst="rect">
                  <a:avLst/>
                </a:prstGeom>
              </p:spPr>
            </p:pic>
            <p:sp>
              <p:nvSpPr>
                <p:cNvPr id="94" name="Round Same-side Corner of Rectangle 93">
                  <a:extLst>
                    <a:ext uri="{FF2B5EF4-FFF2-40B4-BE49-F238E27FC236}">
                      <a16:creationId xmlns:a16="http://schemas.microsoft.com/office/drawing/2014/main" id="{357CD575-97B3-4740-9D65-0812BE13BB10}"/>
                    </a:ext>
                  </a:extLst>
                </p:cNvPr>
                <p:cNvSpPr/>
                <p:nvPr/>
              </p:nvSpPr>
              <p:spPr>
                <a:xfrm rot="10800000">
                  <a:off x="6704774" y="2566413"/>
                  <a:ext cx="2113471" cy="769440"/>
                </a:xfrm>
                <a:prstGeom prst="round2SameRect">
                  <a:avLst/>
                </a:prstGeom>
                <a:solidFill>
                  <a:srgbClr val="9413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5" name="Round Same-side Corner of Rectangle 94">
                  <a:extLst>
                    <a:ext uri="{FF2B5EF4-FFF2-40B4-BE49-F238E27FC236}">
                      <a16:creationId xmlns:a16="http://schemas.microsoft.com/office/drawing/2014/main" id="{0CC0EBF1-44E6-2649-8927-56B017480153}"/>
                    </a:ext>
                  </a:extLst>
                </p:cNvPr>
                <p:cNvSpPr/>
                <p:nvPr/>
              </p:nvSpPr>
              <p:spPr>
                <a:xfrm rot="10800000">
                  <a:off x="6609883" y="2432701"/>
                  <a:ext cx="2303252" cy="251603"/>
                </a:xfrm>
                <a:prstGeom prst="round2SameRect">
                  <a:avLst/>
                </a:prstGeom>
                <a:solidFill>
                  <a:srgbClr val="9413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6" name="Right Bracket 95">
                  <a:extLst>
                    <a:ext uri="{FF2B5EF4-FFF2-40B4-BE49-F238E27FC236}">
                      <a16:creationId xmlns:a16="http://schemas.microsoft.com/office/drawing/2014/main" id="{030CF6F1-505B-FE46-9084-3CC045537AF1}"/>
                    </a:ext>
                  </a:extLst>
                </p:cNvPr>
                <p:cNvSpPr/>
                <p:nvPr/>
              </p:nvSpPr>
              <p:spPr>
                <a:xfrm rot="5400000">
                  <a:off x="7692076" y="2534807"/>
                  <a:ext cx="138865" cy="914400"/>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grpSp>
          <p:sp>
            <p:nvSpPr>
              <p:cNvPr id="90" name="TextBox 89">
                <a:extLst>
                  <a:ext uri="{FF2B5EF4-FFF2-40B4-BE49-F238E27FC236}">
                    <a16:creationId xmlns:a16="http://schemas.microsoft.com/office/drawing/2014/main" id="{0516E218-D26A-5143-962F-425D428D71B3}"/>
                  </a:ext>
                </a:extLst>
              </p:cNvPr>
              <p:cNvSpPr txBox="1"/>
              <p:nvPr/>
            </p:nvSpPr>
            <p:spPr>
              <a:xfrm>
                <a:off x="1046041" y="2597045"/>
                <a:ext cx="2751659" cy="760647"/>
              </a:xfrm>
              <a:prstGeom prst="rect">
                <a:avLst/>
              </a:prstGeom>
              <a:noFill/>
            </p:spPr>
            <p:txBody>
              <a:bodyPr wrap="none" rtlCol="0">
                <a:spAutoFit/>
              </a:bodyPr>
              <a:lstStyle/>
              <a:p>
                <a:pPr defTabSz="685800"/>
                <a:r>
                  <a:rPr lang="en-US" sz="1350" b="1">
                    <a:solidFill>
                      <a:srgbClr val="941333"/>
                    </a:solidFill>
                    <a:latin typeface="DIN Alternate" panose="020B0500000000000000" pitchFamily="34" charset="77"/>
                    <a:cs typeface="Daytona" panose="020F0502020204030204" pitchFamily="34" charset="0"/>
                  </a:rPr>
                  <a:t>cads</a:t>
                </a:r>
                <a:r>
                  <a:rPr lang="en-US" sz="600" b="1">
                    <a:solidFill>
                      <a:srgbClr val="941333"/>
                    </a:solidFill>
                    <a:latin typeface="DIN Alternate" panose="020B0500000000000000" pitchFamily="34" charset="77"/>
                    <a:cs typeface="Daytona" panose="020F0502020204030204" pitchFamily="34" charset="0"/>
                  </a:rPr>
                  <a:t>  </a:t>
                </a:r>
                <a:r>
                  <a:rPr lang="en-US" sz="1350">
                    <a:solidFill>
                      <a:prstClr val="black"/>
                    </a:solidFill>
                    <a:latin typeface="DIN Alternate" panose="020B0500000000000000" pitchFamily="34" charset="77"/>
                    <a:cs typeface="Daytona" panose="020F0502020204030204" pitchFamily="34" charset="0"/>
                  </a:rPr>
                  <a:t>toolbox</a:t>
                </a:r>
              </a:p>
            </p:txBody>
          </p:sp>
        </p:grpSp>
      </p:grpSp>
      <p:grpSp>
        <p:nvGrpSpPr>
          <p:cNvPr id="28" name="Group 27">
            <a:extLst>
              <a:ext uri="{FF2B5EF4-FFF2-40B4-BE49-F238E27FC236}">
                <a16:creationId xmlns:a16="http://schemas.microsoft.com/office/drawing/2014/main" id="{20BE6253-61A6-FDB7-3646-299F2840C641}"/>
              </a:ext>
            </a:extLst>
          </p:cNvPr>
          <p:cNvGrpSpPr/>
          <p:nvPr/>
        </p:nvGrpSpPr>
        <p:grpSpPr>
          <a:xfrm>
            <a:off x="6159090" y="776328"/>
            <a:ext cx="1807294" cy="1638300"/>
            <a:chOff x="7972280" y="1035104"/>
            <a:chExt cx="2409725" cy="2184400"/>
          </a:xfrm>
        </p:grpSpPr>
        <p:grpSp>
          <p:nvGrpSpPr>
            <p:cNvPr id="101" name="Group 100">
              <a:extLst>
                <a:ext uri="{FF2B5EF4-FFF2-40B4-BE49-F238E27FC236}">
                  <a16:creationId xmlns:a16="http://schemas.microsoft.com/office/drawing/2014/main" id="{2E9AB32B-3CD7-AD47-B54C-C9F17FA8B119}"/>
                </a:ext>
              </a:extLst>
            </p:cNvPr>
            <p:cNvGrpSpPr/>
            <p:nvPr/>
          </p:nvGrpSpPr>
          <p:grpSpPr>
            <a:xfrm>
              <a:off x="7972280" y="1035104"/>
              <a:ext cx="2409725" cy="2184400"/>
              <a:chOff x="7132208" y="1237281"/>
              <a:chExt cx="2409725" cy="2184400"/>
            </a:xfrm>
          </p:grpSpPr>
          <p:sp>
            <p:nvSpPr>
              <p:cNvPr id="102" name="Rectangle 101">
                <a:extLst>
                  <a:ext uri="{FF2B5EF4-FFF2-40B4-BE49-F238E27FC236}">
                    <a16:creationId xmlns:a16="http://schemas.microsoft.com/office/drawing/2014/main" id="{043CEC0E-FA51-6248-947B-39B156A8E632}"/>
                  </a:ext>
                </a:extLst>
              </p:cNvPr>
              <p:cNvSpPr/>
              <p:nvPr/>
            </p:nvSpPr>
            <p:spPr>
              <a:xfrm>
                <a:off x="7132208" y="1401588"/>
                <a:ext cx="2409725" cy="1985699"/>
              </a:xfrm>
              <a:prstGeom prst="rect">
                <a:avLst/>
              </a:prstGeom>
              <a:solidFill>
                <a:srgbClr val="F6D5DC"/>
              </a:solidFill>
              <a:ln w="38100">
                <a:solidFill>
                  <a:srgbClr val="941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103" name="Group 102">
                <a:extLst>
                  <a:ext uri="{FF2B5EF4-FFF2-40B4-BE49-F238E27FC236}">
                    <a16:creationId xmlns:a16="http://schemas.microsoft.com/office/drawing/2014/main" id="{B9E1B65A-6276-8343-94F8-A5F226A36B39}"/>
                  </a:ext>
                </a:extLst>
              </p:cNvPr>
              <p:cNvGrpSpPr/>
              <p:nvPr/>
            </p:nvGrpSpPr>
            <p:grpSpPr>
              <a:xfrm>
                <a:off x="7246229" y="1237281"/>
                <a:ext cx="2184400" cy="2184400"/>
                <a:chOff x="4899212" y="2290485"/>
                <a:chExt cx="1725705" cy="1725705"/>
              </a:xfrm>
            </p:grpSpPr>
            <p:pic>
              <p:nvPicPr>
                <p:cNvPr id="104" name="Graphic 103" descr="Cloud">
                  <a:extLst>
                    <a:ext uri="{FF2B5EF4-FFF2-40B4-BE49-F238E27FC236}">
                      <a16:creationId xmlns:a16="http://schemas.microsoft.com/office/drawing/2014/main" id="{94830096-26CE-714C-9E7D-D956C58CEF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99212" y="2290485"/>
                  <a:ext cx="1725705" cy="1725705"/>
                </a:xfrm>
                <a:prstGeom prst="rect">
                  <a:avLst/>
                </a:prstGeom>
              </p:spPr>
            </p:pic>
            <p:pic>
              <p:nvPicPr>
                <p:cNvPr id="105" name="Graphic 104" descr="Gears">
                  <a:extLst>
                    <a:ext uri="{FF2B5EF4-FFF2-40B4-BE49-F238E27FC236}">
                      <a16:creationId xmlns:a16="http://schemas.microsoft.com/office/drawing/2014/main" id="{536ECB3F-6176-5B4E-A1F9-565046A841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85010" y="2895597"/>
                  <a:ext cx="708213" cy="708213"/>
                </a:xfrm>
                <a:prstGeom prst="rect">
                  <a:avLst/>
                </a:prstGeom>
              </p:spPr>
            </p:pic>
            <p:pic>
              <p:nvPicPr>
                <p:cNvPr id="106" name="Graphic 105" descr="Single gear">
                  <a:extLst>
                    <a:ext uri="{FF2B5EF4-FFF2-40B4-BE49-F238E27FC236}">
                      <a16:creationId xmlns:a16="http://schemas.microsoft.com/office/drawing/2014/main" id="{02643B54-FAF2-B240-9CD8-C69CB83CE0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88461">
                  <a:off x="5258791" y="2698376"/>
                  <a:ext cx="708213" cy="708213"/>
                </a:xfrm>
                <a:prstGeom prst="rect">
                  <a:avLst/>
                </a:prstGeom>
              </p:spPr>
            </p:pic>
          </p:grpSp>
        </p:grpSp>
        <p:sp>
          <p:nvSpPr>
            <p:cNvPr id="124" name="TextBox 123">
              <a:extLst>
                <a:ext uri="{FF2B5EF4-FFF2-40B4-BE49-F238E27FC236}">
                  <a16:creationId xmlns:a16="http://schemas.microsoft.com/office/drawing/2014/main" id="{9BA73E79-8FD9-A245-B151-313808AD24D9}"/>
                </a:ext>
              </a:extLst>
            </p:cNvPr>
            <p:cNvSpPr txBox="1"/>
            <p:nvPr/>
          </p:nvSpPr>
          <p:spPr>
            <a:xfrm>
              <a:off x="8146261" y="2692791"/>
              <a:ext cx="2161276" cy="400109"/>
            </a:xfrm>
            <a:prstGeom prst="rect">
              <a:avLst/>
            </a:prstGeom>
            <a:noFill/>
          </p:spPr>
          <p:txBody>
            <a:bodyPr wrap="none" rtlCol="0">
              <a:spAutoFit/>
            </a:bodyPr>
            <a:lstStyle/>
            <a:p>
              <a:pPr defTabSz="685800"/>
              <a:r>
                <a:rPr lang="en-US" sz="1350" b="1">
                  <a:solidFill>
                    <a:srgbClr val="941333"/>
                  </a:solidFill>
                  <a:latin typeface="DIN Alternate" panose="020B0500000000000000" pitchFamily="34" charset="77"/>
                  <a:cs typeface="Daytona" panose="020F0502020204030204" pitchFamily="34" charset="0"/>
                </a:rPr>
                <a:t>cads</a:t>
              </a:r>
              <a:r>
                <a:rPr lang="en-US" sz="600" b="1">
                  <a:solidFill>
                    <a:srgbClr val="941333"/>
                  </a:solidFill>
                  <a:latin typeface="DIN Alternate" panose="020B0500000000000000" pitchFamily="34" charset="77"/>
                  <a:cs typeface="Daytona" panose="020F0502020204030204" pitchFamily="34" charset="0"/>
                </a:rPr>
                <a:t>  </a:t>
              </a:r>
              <a:r>
                <a:rPr lang="en-US" sz="1350">
                  <a:solidFill>
                    <a:prstClr val="black"/>
                  </a:solidFill>
                  <a:latin typeface="DIN Alternate" panose="020B0500000000000000" pitchFamily="34" charset="77"/>
                  <a:cs typeface="Daytona" panose="020F0502020204030204" pitchFamily="34" charset="0"/>
                </a:rPr>
                <a:t>cloud compute</a:t>
              </a:r>
            </a:p>
          </p:txBody>
        </p:sp>
      </p:grpSp>
      <p:cxnSp>
        <p:nvCxnSpPr>
          <p:cNvPr id="125" name="Elbow Connector 124">
            <a:extLst>
              <a:ext uri="{FF2B5EF4-FFF2-40B4-BE49-F238E27FC236}">
                <a16:creationId xmlns:a16="http://schemas.microsoft.com/office/drawing/2014/main" id="{E1BE1040-8C62-FC40-848A-74DF3A070037}"/>
              </a:ext>
            </a:extLst>
          </p:cNvPr>
          <p:cNvCxnSpPr>
            <a:cxnSpLocks/>
            <a:stCxn id="36" idx="0"/>
            <a:endCxn id="104" idx="2"/>
          </p:cNvCxnSpPr>
          <p:nvPr/>
        </p:nvCxnSpPr>
        <p:spPr>
          <a:xfrm rot="16200000" flipV="1">
            <a:off x="6740724" y="2737661"/>
            <a:ext cx="1150321" cy="504256"/>
          </a:xfrm>
          <a:prstGeom prst="bentConnector3">
            <a:avLst>
              <a:gd name="adj1" fmla="val 30127"/>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6" name="Elbow Connector 125">
            <a:extLst>
              <a:ext uri="{FF2B5EF4-FFF2-40B4-BE49-F238E27FC236}">
                <a16:creationId xmlns:a16="http://schemas.microsoft.com/office/drawing/2014/main" id="{2C01E8BE-B3A8-BF4F-9FC6-FC2C159FB08E}"/>
              </a:ext>
            </a:extLst>
          </p:cNvPr>
          <p:cNvCxnSpPr>
            <a:cxnSpLocks/>
            <a:stCxn id="53" idx="0"/>
            <a:endCxn id="104" idx="2"/>
          </p:cNvCxnSpPr>
          <p:nvPr/>
        </p:nvCxnSpPr>
        <p:spPr>
          <a:xfrm rot="5400000" flipH="1" flipV="1">
            <a:off x="4910246" y="1378851"/>
            <a:ext cx="1117732" cy="3189289"/>
          </a:xfrm>
          <a:prstGeom prst="bentConnector3">
            <a:avLst/>
          </a:prstGeom>
          <a:ln w="101600">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7" name="Elbow Connector 126">
            <a:extLst>
              <a:ext uri="{FF2B5EF4-FFF2-40B4-BE49-F238E27FC236}">
                <a16:creationId xmlns:a16="http://schemas.microsoft.com/office/drawing/2014/main" id="{EBB6950A-42E6-AF4B-B966-56C4A8077EA7}"/>
              </a:ext>
            </a:extLst>
          </p:cNvPr>
          <p:cNvCxnSpPr>
            <a:cxnSpLocks/>
            <a:stCxn id="90" idx="2"/>
            <a:endCxn id="104" idx="2"/>
          </p:cNvCxnSpPr>
          <p:nvPr/>
        </p:nvCxnSpPr>
        <p:spPr>
          <a:xfrm rot="5400000" flipH="1" flipV="1">
            <a:off x="5948388" y="1337410"/>
            <a:ext cx="38149" cy="2192585"/>
          </a:xfrm>
          <a:prstGeom prst="bentConnector3">
            <a:avLst>
              <a:gd name="adj1" fmla="val -599229"/>
            </a:avLst>
          </a:prstGeom>
          <a:ln w="127000">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DC7C37FE-417F-264E-BE74-EF93B80B4C29}"/>
              </a:ext>
            </a:extLst>
          </p:cNvPr>
          <p:cNvSpPr txBox="1"/>
          <p:nvPr/>
        </p:nvSpPr>
        <p:spPr>
          <a:xfrm rot="16200000">
            <a:off x="-87433" y="2725075"/>
            <a:ext cx="797975" cy="507831"/>
          </a:xfrm>
          <a:prstGeom prst="rect">
            <a:avLst/>
          </a:prstGeom>
          <a:noFill/>
        </p:spPr>
        <p:txBody>
          <a:bodyPr wrap="none" rtlCol="0">
            <a:spAutoFit/>
          </a:bodyPr>
          <a:lstStyle/>
          <a:p>
            <a:pPr algn="ctr" defTabSz="685800"/>
            <a:r>
              <a:rPr lang="en-US" sz="1350" b="1">
                <a:solidFill>
                  <a:prstClr val="black"/>
                </a:solidFill>
                <a:latin typeface="Calibri" panose="020F0502020204030204"/>
              </a:rPr>
              <a:t>Service</a:t>
            </a:r>
          </a:p>
          <a:p>
            <a:pPr algn="ctr" defTabSz="685800"/>
            <a:r>
              <a:rPr lang="en-US" sz="1350" b="1">
                <a:solidFill>
                  <a:prstClr val="black"/>
                </a:solidFill>
                <a:latin typeface="Calibri" panose="020F0502020204030204"/>
              </a:rPr>
              <a:t>requests</a:t>
            </a:r>
          </a:p>
        </p:txBody>
      </p:sp>
      <p:sp>
        <p:nvSpPr>
          <p:cNvPr id="130" name="TextBox 129">
            <a:extLst>
              <a:ext uri="{FF2B5EF4-FFF2-40B4-BE49-F238E27FC236}">
                <a16:creationId xmlns:a16="http://schemas.microsoft.com/office/drawing/2014/main" id="{972E3B2B-23DA-3E41-849E-A8167169657B}"/>
              </a:ext>
            </a:extLst>
          </p:cNvPr>
          <p:cNvSpPr txBox="1"/>
          <p:nvPr/>
        </p:nvSpPr>
        <p:spPr>
          <a:xfrm rot="16200000">
            <a:off x="-69574" y="3977017"/>
            <a:ext cx="879344" cy="507831"/>
          </a:xfrm>
          <a:prstGeom prst="rect">
            <a:avLst/>
          </a:prstGeom>
          <a:noFill/>
        </p:spPr>
        <p:txBody>
          <a:bodyPr wrap="none" rtlCol="0">
            <a:spAutoFit/>
          </a:bodyPr>
          <a:lstStyle/>
          <a:p>
            <a:pPr algn="ctr" defTabSz="685800"/>
            <a:r>
              <a:rPr lang="en-US" sz="1350" b="1">
                <a:solidFill>
                  <a:prstClr val="black"/>
                </a:solidFill>
                <a:latin typeface="Calibri" panose="020F0502020204030204"/>
              </a:rPr>
              <a:t>External </a:t>
            </a:r>
          </a:p>
          <a:p>
            <a:pPr algn="ctr" defTabSz="685800"/>
            <a:r>
              <a:rPr lang="en-US" sz="1350" b="1">
                <a:solidFill>
                  <a:prstClr val="black"/>
                </a:solidFill>
                <a:latin typeface="Calibri" panose="020F0502020204030204"/>
              </a:rPr>
              <a:t>platforms</a:t>
            </a:r>
          </a:p>
        </p:txBody>
      </p:sp>
      <p:sp>
        <p:nvSpPr>
          <p:cNvPr id="131" name="TextBox 130">
            <a:extLst>
              <a:ext uri="{FF2B5EF4-FFF2-40B4-BE49-F238E27FC236}">
                <a16:creationId xmlns:a16="http://schemas.microsoft.com/office/drawing/2014/main" id="{D0B578EE-44D1-B04C-806D-B7E988DBD762}"/>
              </a:ext>
            </a:extLst>
          </p:cNvPr>
          <p:cNvSpPr txBox="1"/>
          <p:nvPr/>
        </p:nvSpPr>
        <p:spPr>
          <a:xfrm rot="16200000">
            <a:off x="34738" y="1390280"/>
            <a:ext cx="598242" cy="507831"/>
          </a:xfrm>
          <a:prstGeom prst="rect">
            <a:avLst/>
          </a:prstGeom>
          <a:noFill/>
        </p:spPr>
        <p:txBody>
          <a:bodyPr wrap="none" rtlCol="0">
            <a:spAutoFit/>
          </a:bodyPr>
          <a:lstStyle/>
          <a:p>
            <a:pPr algn="ctr" defTabSz="685800"/>
            <a:r>
              <a:rPr lang="en-US" sz="1350" b="1">
                <a:solidFill>
                  <a:prstClr val="black"/>
                </a:solidFill>
                <a:latin typeface="Calibri" panose="020F0502020204030204"/>
              </a:rPr>
              <a:t>CADS</a:t>
            </a:r>
          </a:p>
          <a:p>
            <a:pPr algn="ctr" defTabSz="685800"/>
            <a:r>
              <a:rPr lang="en-US" sz="1350" b="1">
                <a:solidFill>
                  <a:prstClr val="black"/>
                </a:solidFill>
                <a:latin typeface="Calibri" panose="020F0502020204030204"/>
              </a:rPr>
              <a:t>Cloud</a:t>
            </a:r>
          </a:p>
        </p:txBody>
      </p:sp>
      <p:sp>
        <p:nvSpPr>
          <p:cNvPr id="132" name="TextBox 131">
            <a:extLst>
              <a:ext uri="{FF2B5EF4-FFF2-40B4-BE49-F238E27FC236}">
                <a16:creationId xmlns:a16="http://schemas.microsoft.com/office/drawing/2014/main" id="{4DE38A22-FCFE-1940-A3C9-2C1BA95214B6}"/>
              </a:ext>
            </a:extLst>
          </p:cNvPr>
          <p:cNvSpPr txBox="1"/>
          <p:nvPr/>
        </p:nvSpPr>
        <p:spPr>
          <a:xfrm>
            <a:off x="702385" y="3923461"/>
            <a:ext cx="1201442" cy="577081"/>
          </a:xfrm>
          <a:prstGeom prst="rect">
            <a:avLst/>
          </a:prstGeom>
          <a:noFill/>
        </p:spPr>
        <p:txBody>
          <a:bodyPr wrap="square" rtlCol="0">
            <a:spAutoFit/>
          </a:bodyPr>
          <a:lstStyle/>
          <a:p>
            <a:pPr defTabSz="685800"/>
            <a:r>
              <a:rPr lang="en-US" sz="1050" b="1">
                <a:solidFill>
                  <a:srgbClr val="941333"/>
                </a:solidFill>
                <a:latin typeface="Calibri" panose="020F0502020204030204"/>
              </a:rPr>
              <a:t>cads</a:t>
            </a:r>
            <a:r>
              <a:rPr lang="en-US" sz="1050" b="1">
                <a:solidFill>
                  <a:prstClr val="black"/>
                </a:solidFill>
                <a:latin typeface="Calibri" panose="020F0502020204030204"/>
              </a:rPr>
              <a:t>-toolbox</a:t>
            </a:r>
            <a:r>
              <a:rPr lang="en-US" sz="1050">
                <a:solidFill>
                  <a:prstClr val="black"/>
                </a:solidFill>
                <a:latin typeface="Calibri" panose="020F0502020204030204"/>
              </a:rPr>
              <a:t> can be installed and run anywhere</a:t>
            </a:r>
          </a:p>
        </p:txBody>
      </p:sp>
      <p:sp>
        <p:nvSpPr>
          <p:cNvPr id="133" name="TextBox 132">
            <a:extLst>
              <a:ext uri="{FF2B5EF4-FFF2-40B4-BE49-F238E27FC236}">
                <a16:creationId xmlns:a16="http://schemas.microsoft.com/office/drawing/2014/main" id="{E0900E1B-1E64-A24E-98DA-7B4DC542435F}"/>
              </a:ext>
            </a:extLst>
          </p:cNvPr>
          <p:cNvSpPr txBox="1"/>
          <p:nvPr/>
        </p:nvSpPr>
        <p:spPr>
          <a:xfrm>
            <a:off x="612472" y="2616048"/>
            <a:ext cx="1557617" cy="738664"/>
          </a:xfrm>
          <a:prstGeom prst="rect">
            <a:avLst/>
          </a:prstGeom>
          <a:noFill/>
        </p:spPr>
        <p:txBody>
          <a:bodyPr wrap="square" rtlCol="0">
            <a:spAutoFit/>
          </a:bodyPr>
          <a:lstStyle/>
          <a:p>
            <a:pPr defTabSz="685800"/>
            <a:r>
              <a:rPr lang="en-US" sz="1050">
                <a:solidFill>
                  <a:prstClr val="black"/>
                </a:solidFill>
                <a:latin typeface="Calibri" panose="020F0502020204030204"/>
              </a:rPr>
              <a:t>heavy jobs (retrieval and reduction) submitted to the CADS cloud to run as services</a:t>
            </a:r>
          </a:p>
        </p:txBody>
      </p:sp>
      <p:grpSp>
        <p:nvGrpSpPr>
          <p:cNvPr id="31" name="Group 30">
            <a:extLst>
              <a:ext uri="{FF2B5EF4-FFF2-40B4-BE49-F238E27FC236}">
                <a16:creationId xmlns:a16="http://schemas.microsoft.com/office/drawing/2014/main" id="{251FBE06-E9DA-E56C-8BAD-188CB93A8F35}"/>
              </a:ext>
            </a:extLst>
          </p:cNvPr>
          <p:cNvGrpSpPr/>
          <p:nvPr/>
        </p:nvGrpSpPr>
        <p:grpSpPr>
          <a:xfrm>
            <a:off x="1143638" y="892815"/>
            <a:ext cx="2257478" cy="1490844"/>
            <a:chOff x="2319324" y="1190420"/>
            <a:chExt cx="3009970" cy="1987792"/>
          </a:xfrm>
        </p:grpSpPr>
        <p:grpSp>
          <p:nvGrpSpPr>
            <p:cNvPr id="5" name="Group 4">
              <a:extLst>
                <a:ext uri="{FF2B5EF4-FFF2-40B4-BE49-F238E27FC236}">
                  <a16:creationId xmlns:a16="http://schemas.microsoft.com/office/drawing/2014/main" id="{A9B8D1BE-248D-3B12-B3DA-25D5DFD97BBA}"/>
                </a:ext>
              </a:extLst>
            </p:cNvPr>
            <p:cNvGrpSpPr/>
            <p:nvPr/>
          </p:nvGrpSpPr>
          <p:grpSpPr>
            <a:xfrm>
              <a:off x="2425917" y="1738212"/>
              <a:ext cx="2813477" cy="1440000"/>
              <a:chOff x="3457785" y="1722631"/>
              <a:chExt cx="2813477" cy="1440000"/>
            </a:xfrm>
          </p:grpSpPr>
          <p:sp>
            <p:nvSpPr>
              <p:cNvPr id="107" name="Rectangle 106">
                <a:extLst>
                  <a:ext uri="{FF2B5EF4-FFF2-40B4-BE49-F238E27FC236}">
                    <a16:creationId xmlns:a16="http://schemas.microsoft.com/office/drawing/2014/main" id="{9633CDB4-9DB2-C541-9330-8D9D368CD100}"/>
                  </a:ext>
                </a:extLst>
              </p:cNvPr>
              <p:cNvSpPr/>
              <p:nvPr/>
            </p:nvSpPr>
            <p:spPr>
              <a:xfrm>
                <a:off x="3457785" y="1722631"/>
                <a:ext cx="1039876" cy="1440000"/>
              </a:xfrm>
              <a:prstGeom prst="rect">
                <a:avLst/>
              </a:prstGeom>
              <a:solidFill>
                <a:srgbClr val="F6D5DC"/>
              </a:solidFill>
              <a:ln w="38100">
                <a:solidFill>
                  <a:srgbClr val="941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08" name="Picture 107">
                <a:extLst>
                  <a:ext uri="{FF2B5EF4-FFF2-40B4-BE49-F238E27FC236}">
                    <a16:creationId xmlns:a16="http://schemas.microsoft.com/office/drawing/2014/main" id="{F3B6F612-8184-764F-A890-906D6F1BE14A}"/>
                  </a:ext>
                </a:extLst>
              </p:cNvPr>
              <p:cNvPicPr>
                <a:picLocks noChangeAspect="1"/>
              </p:cNvPicPr>
              <p:nvPr/>
            </p:nvPicPr>
            <p:blipFill>
              <a:blip r:embed="rId14"/>
              <a:stretch>
                <a:fillRect/>
              </a:stretch>
            </p:blipFill>
            <p:spPr>
              <a:xfrm>
                <a:off x="3493057" y="1811865"/>
                <a:ext cx="979941" cy="1261533"/>
              </a:xfrm>
              <a:prstGeom prst="rect">
                <a:avLst/>
              </a:prstGeom>
            </p:spPr>
          </p:pic>
          <p:sp>
            <p:nvSpPr>
              <p:cNvPr id="109" name="Rectangle 108">
                <a:extLst>
                  <a:ext uri="{FF2B5EF4-FFF2-40B4-BE49-F238E27FC236}">
                    <a16:creationId xmlns:a16="http://schemas.microsoft.com/office/drawing/2014/main" id="{16602C82-A130-D248-A126-F57C41FE10C8}"/>
                  </a:ext>
                </a:extLst>
              </p:cNvPr>
              <p:cNvSpPr/>
              <p:nvPr/>
            </p:nvSpPr>
            <p:spPr>
              <a:xfrm>
                <a:off x="4483199" y="1722631"/>
                <a:ext cx="1788063" cy="1440000"/>
              </a:xfrm>
              <a:prstGeom prst="rect">
                <a:avLst/>
              </a:prstGeom>
              <a:solidFill>
                <a:srgbClr val="F6D5DC"/>
              </a:solidFill>
              <a:ln w="38100">
                <a:solidFill>
                  <a:srgbClr val="941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110" name="Group 109">
                <a:extLst>
                  <a:ext uri="{FF2B5EF4-FFF2-40B4-BE49-F238E27FC236}">
                    <a16:creationId xmlns:a16="http://schemas.microsoft.com/office/drawing/2014/main" id="{2B96D463-08ED-914E-88E5-D5A1CA4BB0A1}"/>
                  </a:ext>
                </a:extLst>
              </p:cNvPr>
              <p:cNvGrpSpPr/>
              <p:nvPr/>
            </p:nvGrpSpPr>
            <p:grpSpPr>
              <a:xfrm>
                <a:off x="4693875" y="1828272"/>
                <a:ext cx="1462572" cy="1309770"/>
                <a:chOff x="1017208" y="867690"/>
                <a:chExt cx="2780492" cy="2490003"/>
              </a:xfrm>
            </p:grpSpPr>
            <p:grpSp>
              <p:nvGrpSpPr>
                <p:cNvPr id="111" name="Group 110">
                  <a:extLst>
                    <a:ext uri="{FF2B5EF4-FFF2-40B4-BE49-F238E27FC236}">
                      <a16:creationId xmlns:a16="http://schemas.microsoft.com/office/drawing/2014/main" id="{8EC0E135-0E9C-3A4E-82D2-90236505BE54}"/>
                    </a:ext>
                  </a:extLst>
                </p:cNvPr>
                <p:cNvGrpSpPr/>
                <p:nvPr/>
              </p:nvGrpSpPr>
              <p:grpSpPr>
                <a:xfrm>
                  <a:off x="1017208" y="867690"/>
                  <a:ext cx="2580210" cy="1793605"/>
                  <a:chOff x="6421162" y="1542248"/>
                  <a:chExt cx="2580210" cy="1793605"/>
                </a:xfrm>
              </p:grpSpPr>
              <p:grpSp>
                <p:nvGrpSpPr>
                  <p:cNvPr id="113" name="Group 112">
                    <a:extLst>
                      <a:ext uri="{FF2B5EF4-FFF2-40B4-BE49-F238E27FC236}">
                        <a16:creationId xmlns:a16="http://schemas.microsoft.com/office/drawing/2014/main" id="{6DFE96DD-E9FA-1C4B-889F-98A36BD02DFE}"/>
                      </a:ext>
                    </a:extLst>
                  </p:cNvPr>
                  <p:cNvGrpSpPr/>
                  <p:nvPr/>
                </p:nvGrpSpPr>
                <p:grpSpPr>
                  <a:xfrm>
                    <a:off x="7453372" y="1542248"/>
                    <a:ext cx="1548000" cy="1548000"/>
                    <a:chOff x="1040619" y="2195942"/>
                    <a:chExt cx="1548000" cy="1548000"/>
                  </a:xfrm>
                </p:grpSpPr>
                <p:grpSp>
                  <p:nvGrpSpPr>
                    <p:cNvPr id="119" name="Group 118">
                      <a:extLst>
                        <a:ext uri="{FF2B5EF4-FFF2-40B4-BE49-F238E27FC236}">
                          <a16:creationId xmlns:a16="http://schemas.microsoft.com/office/drawing/2014/main" id="{EE05A9EA-2B40-E645-9AA8-5CDE05F39434}"/>
                        </a:ext>
                      </a:extLst>
                    </p:cNvPr>
                    <p:cNvGrpSpPr>
                      <a:grpSpLocks noChangeAspect="1"/>
                    </p:cNvGrpSpPr>
                    <p:nvPr/>
                  </p:nvGrpSpPr>
                  <p:grpSpPr>
                    <a:xfrm>
                      <a:off x="1040619" y="2195942"/>
                      <a:ext cx="1548000" cy="1548000"/>
                      <a:chOff x="1038951" y="2195270"/>
                      <a:chExt cx="1501714" cy="1501714"/>
                    </a:xfrm>
                  </p:grpSpPr>
                  <p:sp>
                    <p:nvSpPr>
                      <p:cNvPr id="121" name="Oval 120">
                        <a:extLst>
                          <a:ext uri="{FF2B5EF4-FFF2-40B4-BE49-F238E27FC236}">
                            <a16:creationId xmlns:a16="http://schemas.microsoft.com/office/drawing/2014/main" id="{CE6E243C-6D01-344D-9A55-D0EB240490C8}"/>
                          </a:ext>
                        </a:extLst>
                      </p:cNvPr>
                      <p:cNvSpPr/>
                      <p:nvPr/>
                    </p:nvSpPr>
                    <p:spPr>
                      <a:xfrm>
                        <a:off x="1146941" y="2335561"/>
                        <a:ext cx="1177506" cy="1177506"/>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22" name="Graphic 121" descr="Earth globe Africa and Europe">
                        <a:extLst>
                          <a:ext uri="{FF2B5EF4-FFF2-40B4-BE49-F238E27FC236}">
                            <a16:creationId xmlns:a16="http://schemas.microsoft.com/office/drawing/2014/main" id="{1BF74D59-0E57-8B42-A566-A40351537A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951" y="2195270"/>
                        <a:ext cx="1501714" cy="1501714"/>
                      </a:xfrm>
                      <a:prstGeom prst="rect">
                        <a:avLst/>
                      </a:prstGeom>
                    </p:spPr>
                  </p:pic>
                </p:grpSp>
                <p:sp>
                  <p:nvSpPr>
                    <p:cNvPr id="120" name="Oval 119">
                      <a:extLst>
                        <a:ext uri="{FF2B5EF4-FFF2-40B4-BE49-F238E27FC236}">
                          <a16:creationId xmlns:a16="http://schemas.microsoft.com/office/drawing/2014/main" id="{252BDE1E-3D14-1A49-AA7F-740BF964C5EC}"/>
                        </a:ext>
                      </a:extLst>
                    </p:cNvPr>
                    <p:cNvSpPr/>
                    <p:nvPr/>
                  </p:nvSpPr>
                  <p:spPr>
                    <a:xfrm>
                      <a:off x="1185074" y="2381189"/>
                      <a:ext cx="1177506" cy="11775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pic>
                <p:nvPicPr>
                  <p:cNvPr id="114" name="Graphic 113" descr="Single gear">
                    <a:extLst>
                      <a:ext uri="{FF2B5EF4-FFF2-40B4-BE49-F238E27FC236}">
                        <a16:creationId xmlns:a16="http://schemas.microsoft.com/office/drawing/2014/main" id="{41AA90E3-6FA3-0245-ABCA-6A7FB2227F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6524" y="1664954"/>
                    <a:ext cx="1302588" cy="1302588"/>
                  </a:xfrm>
                  <a:prstGeom prst="rect">
                    <a:avLst/>
                  </a:prstGeom>
                </p:spPr>
              </p:pic>
              <p:pic>
                <p:nvPicPr>
                  <p:cNvPr id="115" name="Graphic 114" descr="Wrench">
                    <a:extLst>
                      <a:ext uri="{FF2B5EF4-FFF2-40B4-BE49-F238E27FC236}">
                        <a16:creationId xmlns:a16="http://schemas.microsoft.com/office/drawing/2014/main" id="{B3F0A945-131E-934E-ADD4-8E155E62CF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6421163" y="1803187"/>
                    <a:ext cx="1501712" cy="1501713"/>
                  </a:xfrm>
                  <a:prstGeom prst="rect">
                    <a:avLst/>
                  </a:prstGeom>
                </p:spPr>
              </p:pic>
              <p:sp>
                <p:nvSpPr>
                  <p:cNvPr id="116" name="Round Same-side Corner of Rectangle 115">
                    <a:extLst>
                      <a:ext uri="{FF2B5EF4-FFF2-40B4-BE49-F238E27FC236}">
                        <a16:creationId xmlns:a16="http://schemas.microsoft.com/office/drawing/2014/main" id="{597EF316-1B25-2D44-A577-26252F98AE08}"/>
                      </a:ext>
                    </a:extLst>
                  </p:cNvPr>
                  <p:cNvSpPr/>
                  <p:nvPr/>
                </p:nvSpPr>
                <p:spPr>
                  <a:xfrm rot="10800000">
                    <a:off x="6704774" y="2566413"/>
                    <a:ext cx="2113471" cy="769440"/>
                  </a:xfrm>
                  <a:prstGeom prst="round2SameRect">
                    <a:avLst/>
                  </a:prstGeom>
                  <a:solidFill>
                    <a:srgbClr val="9413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7" name="Round Same-side Corner of Rectangle 116">
                    <a:extLst>
                      <a:ext uri="{FF2B5EF4-FFF2-40B4-BE49-F238E27FC236}">
                        <a16:creationId xmlns:a16="http://schemas.microsoft.com/office/drawing/2014/main" id="{EC5348E0-9401-FE45-805A-30A737B1A612}"/>
                      </a:ext>
                    </a:extLst>
                  </p:cNvPr>
                  <p:cNvSpPr/>
                  <p:nvPr/>
                </p:nvSpPr>
                <p:spPr>
                  <a:xfrm rot="10800000">
                    <a:off x="6609883" y="2432701"/>
                    <a:ext cx="2303252" cy="251603"/>
                  </a:xfrm>
                  <a:prstGeom prst="round2SameRect">
                    <a:avLst/>
                  </a:prstGeom>
                  <a:solidFill>
                    <a:srgbClr val="9413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8" name="Right Bracket 117">
                    <a:extLst>
                      <a:ext uri="{FF2B5EF4-FFF2-40B4-BE49-F238E27FC236}">
                        <a16:creationId xmlns:a16="http://schemas.microsoft.com/office/drawing/2014/main" id="{86DE6D64-5DB3-3643-99B4-957328328C51}"/>
                      </a:ext>
                    </a:extLst>
                  </p:cNvPr>
                  <p:cNvSpPr/>
                  <p:nvPr/>
                </p:nvSpPr>
                <p:spPr>
                  <a:xfrm rot="5400000">
                    <a:off x="7692076" y="2534807"/>
                    <a:ext cx="138865" cy="914400"/>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grpSp>
            <p:sp>
              <p:nvSpPr>
                <p:cNvPr id="112" name="TextBox 111">
                  <a:extLst>
                    <a:ext uri="{FF2B5EF4-FFF2-40B4-BE49-F238E27FC236}">
                      <a16:creationId xmlns:a16="http://schemas.microsoft.com/office/drawing/2014/main" id="{EA4E0C32-FD43-F541-AD61-7EB57F12D412}"/>
                    </a:ext>
                  </a:extLst>
                </p:cNvPr>
                <p:cNvSpPr txBox="1"/>
                <p:nvPr/>
              </p:nvSpPr>
              <p:spPr>
                <a:xfrm>
                  <a:off x="1046041" y="2597045"/>
                  <a:ext cx="2751659" cy="760648"/>
                </a:xfrm>
                <a:prstGeom prst="rect">
                  <a:avLst/>
                </a:prstGeom>
                <a:noFill/>
              </p:spPr>
              <p:txBody>
                <a:bodyPr wrap="none" rtlCol="0">
                  <a:spAutoFit/>
                </a:bodyPr>
                <a:lstStyle/>
                <a:p>
                  <a:pPr defTabSz="685800"/>
                  <a:r>
                    <a:rPr lang="en-US" sz="1350" b="1">
                      <a:solidFill>
                        <a:srgbClr val="941333"/>
                      </a:solidFill>
                      <a:latin typeface="DIN Alternate" panose="020B0500000000000000" pitchFamily="34" charset="77"/>
                      <a:cs typeface="Daytona" panose="020F0502020204030204" pitchFamily="34" charset="0"/>
                    </a:rPr>
                    <a:t>cads</a:t>
                  </a:r>
                  <a:r>
                    <a:rPr lang="en-US" sz="600" b="1">
                      <a:solidFill>
                        <a:srgbClr val="941333"/>
                      </a:solidFill>
                      <a:latin typeface="DIN Alternate" panose="020B0500000000000000" pitchFamily="34" charset="77"/>
                      <a:cs typeface="Daytona" panose="020F0502020204030204" pitchFamily="34" charset="0"/>
                    </a:rPr>
                    <a:t>  </a:t>
                  </a:r>
                  <a:r>
                    <a:rPr lang="en-US" sz="1350">
                      <a:solidFill>
                        <a:prstClr val="black"/>
                      </a:solidFill>
                      <a:latin typeface="DIN Alternate" panose="020B0500000000000000" pitchFamily="34" charset="77"/>
                      <a:cs typeface="Daytona" panose="020F0502020204030204" pitchFamily="34" charset="0"/>
                    </a:rPr>
                    <a:t>toolbox</a:t>
                  </a:r>
                </a:p>
              </p:txBody>
            </p:sp>
          </p:grpSp>
        </p:grpSp>
        <p:sp>
          <p:nvSpPr>
            <p:cNvPr id="134" name="TextBox 133">
              <a:extLst>
                <a:ext uri="{FF2B5EF4-FFF2-40B4-BE49-F238E27FC236}">
                  <a16:creationId xmlns:a16="http://schemas.microsoft.com/office/drawing/2014/main" id="{D00CC614-71F7-684B-AA37-A66EE0ED08FB}"/>
                </a:ext>
              </a:extLst>
            </p:cNvPr>
            <p:cNvSpPr txBox="1"/>
            <p:nvPr/>
          </p:nvSpPr>
          <p:spPr>
            <a:xfrm>
              <a:off x="2319324" y="1190420"/>
              <a:ext cx="3009970" cy="553997"/>
            </a:xfrm>
            <a:prstGeom prst="rect">
              <a:avLst/>
            </a:prstGeom>
            <a:noFill/>
          </p:spPr>
          <p:txBody>
            <a:bodyPr wrap="square" rtlCol="0">
              <a:spAutoFit/>
            </a:bodyPr>
            <a:lstStyle/>
            <a:p>
              <a:pPr algn="ctr" defTabSz="685800"/>
              <a:r>
                <a:rPr lang="en-US" sz="1050" b="1" err="1">
                  <a:solidFill>
                    <a:prstClr val="black"/>
                  </a:solidFill>
                  <a:latin typeface="Calibri" panose="020F0502020204030204"/>
                </a:rPr>
                <a:t>cadslab</a:t>
              </a:r>
              <a:r>
                <a:rPr lang="en-US" sz="1050">
                  <a:solidFill>
                    <a:prstClr val="black"/>
                  </a:solidFill>
                  <a:latin typeface="Calibri" panose="020F0502020204030204"/>
                </a:rPr>
                <a:t> offers an online-only platform hosted on the CADS cloud</a:t>
              </a:r>
            </a:p>
          </p:txBody>
        </p:sp>
      </p:grpSp>
      <p:cxnSp>
        <p:nvCxnSpPr>
          <p:cNvPr id="135" name="Elbow Connector 134">
            <a:extLst>
              <a:ext uri="{FF2B5EF4-FFF2-40B4-BE49-F238E27FC236}">
                <a16:creationId xmlns:a16="http://schemas.microsoft.com/office/drawing/2014/main" id="{F22E5F80-9437-9D4E-8D5E-5322F8ED03C1}"/>
              </a:ext>
            </a:extLst>
          </p:cNvPr>
          <p:cNvCxnSpPr>
            <a:cxnSpLocks/>
            <a:stCxn id="109" idx="2"/>
            <a:endCxn id="104" idx="2"/>
          </p:cNvCxnSpPr>
          <p:nvPr/>
        </p:nvCxnSpPr>
        <p:spPr>
          <a:xfrm rot="16200000" flipH="1">
            <a:off x="4847977" y="198850"/>
            <a:ext cx="30969" cy="4400588"/>
          </a:xfrm>
          <a:prstGeom prst="bentConnector3">
            <a:avLst>
              <a:gd name="adj1" fmla="val 1887920"/>
            </a:avLst>
          </a:prstGeom>
          <a:ln w="127000">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626B5229-B038-B2E5-1C8F-05E02594A026}"/>
              </a:ext>
            </a:extLst>
          </p:cNvPr>
          <p:cNvSpPr txBox="1"/>
          <p:nvPr/>
        </p:nvSpPr>
        <p:spPr>
          <a:xfrm>
            <a:off x="3851460" y="892815"/>
            <a:ext cx="1685117" cy="738664"/>
          </a:xfrm>
          <a:prstGeom prst="rect">
            <a:avLst/>
          </a:prstGeom>
          <a:noFill/>
        </p:spPr>
        <p:txBody>
          <a:bodyPr wrap="square" rtlCol="0">
            <a:spAutoFit/>
          </a:bodyPr>
          <a:lstStyle/>
          <a:p>
            <a:pPr algn="ctr" defTabSz="685800"/>
            <a:r>
              <a:rPr lang="en-US" sz="1050" b="1">
                <a:solidFill>
                  <a:prstClr val="black"/>
                </a:solidFill>
                <a:latin typeface="Calibri" panose="020F0502020204030204"/>
              </a:rPr>
              <a:t>cads-applications</a:t>
            </a:r>
            <a:r>
              <a:rPr lang="en-US" sz="1050">
                <a:solidFill>
                  <a:prstClr val="black"/>
                </a:solidFill>
                <a:latin typeface="Calibri" panose="020F0502020204030204"/>
              </a:rPr>
              <a:t> will be deployed as standard-alone instances on the CADS cloud</a:t>
            </a:r>
          </a:p>
        </p:txBody>
      </p:sp>
      <p:grpSp>
        <p:nvGrpSpPr>
          <p:cNvPr id="146" name="Group 145">
            <a:extLst>
              <a:ext uri="{FF2B5EF4-FFF2-40B4-BE49-F238E27FC236}">
                <a16:creationId xmlns:a16="http://schemas.microsoft.com/office/drawing/2014/main" id="{F5B36D93-984F-A2CA-3FAB-40EBBB8D911F}"/>
              </a:ext>
            </a:extLst>
          </p:cNvPr>
          <p:cNvGrpSpPr/>
          <p:nvPr/>
        </p:nvGrpSpPr>
        <p:grpSpPr>
          <a:xfrm>
            <a:off x="4972067" y="3541843"/>
            <a:ext cx="1622942" cy="982327"/>
            <a:chOff x="9138242" y="4230905"/>
            <a:chExt cx="2163923" cy="1309769"/>
          </a:xfrm>
        </p:grpSpPr>
        <p:sp>
          <p:nvSpPr>
            <p:cNvPr id="147" name="Rectangle 146">
              <a:extLst>
                <a:ext uri="{FF2B5EF4-FFF2-40B4-BE49-F238E27FC236}">
                  <a16:creationId xmlns:a16="http://schemas.microsoft.com/office/drawing/2014/main" id="{A2084D07-D750-4B28-9205-A95245118B83}"/>
                </a:ext>
              </a:extLst>
            </p:cNvPr>
            <p:cNvSpPr/>
            <p:nvPr/>
          </p:nvSpPr>
          <p:spPr>
            <a:xfrm>
              <a:off x="9145137" y="4241653"/>
              <a:ext cx="2157028" cy="1220002"/>
            </a:xfrm>
            <a:prstGeom prst="rect">
              <a:avLst/>
            </a:prstGeom>
            <a:solidFill>
              <a:schemeClr val="accent4">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8" name="Rectangle 147">
              <a:extLst>
                <a:ext uri="{FF2B5EF4-FFF2-40B4-BE49-F238E27FC236}">
                  <a16:creationId xmlns:a16="http://schemas.microsoft.com/office/drawing/2014/main" id="{9D90C795-42A3-0577-C4E1-DFA2644F7C30}"/>
                </a:ext>
              </a:extLst>
            </p:cNvPr>
            <p:cNvSpPr/>
            <p:nvPr/>
          </p:nvSpPr>
          <p:spPr>
            <a:xfrm>
              <a:off x="9145137" y="4239373"/>
              <a:ext cx="285492" cy="1220003"/>
            </a:xfrm>
            <a:prstGeom prst="rect">
              <a:avLst/>
            </a:prstGeom>
            <a:solidFill>
              <a:schemeClr val="accent4">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9" name="TextBox 148">
              <a:extLst>
                <a:ext uri="{FF2B5EF4-FFF2-40B4-BE49-F238E27FC236}">
                  <a16:creationId xmlns:a16="http://schemas.microsoft.com/office/drawing/2014/main" id="{C05F24BA-EDD6-721A-14E0-DD9C1F6FE4FE}"/>
                </a:ext>
              </a:extLst>
            </p:cNvPr>
            <p:cNvSpPr txBox="1"/>
            <p:nvPr/>
          </p:nvSpPr>
          <p:spPr>
            <a:xfrm rot="16200000">
              <a:off x="8683267" y="4696625"/>
              <a:ext cx="1217725" cy="307776"/>
            </a:xfrm>
            <a:prstGeom prst="rect">
              <a:avLst/>
            </a:prstGeom>
            <a:noFill/>
          </p:spPr>
          <p:txBody>
            <a:bodyPr wrap="square" rtlCol="0">
              <a:spAutoFit/>
            </a:bodyPr>
            <a:lstStyle/>
            <a:p>
              <a:pPr algn="ctr" defTabSz="685800"/>
              <a:r>
                <a:rPr lang="en-US" sz="900" b="1" err="1">
                  <a:solidFill>
                    <a:prstClr val="black"/>
                  </a:solidFill>
                  <a:latin typeface="Calibri" panose="020F0502020204030204"/>
                </a:rPr>
                <a:t>colab</a:t>
              </a:r>
              <a:r>
                <a:rPr lang="en-US" sz="900" b="1">
                  <a:solidFill>
                    <a:prstClr val="black"/>
                  </a:solidFill>
                  <a:latin typeface="Calibri" panose="020F0502020204030204"/>
                </a:rPr>
                <a:t>/binder</a:t>
              </a:r>
            </a:p>
          </p:txBody>
        </p:sp>
        <p:grpSp>
          <p:nvGrpSpPr>
            <p:cNvPr id="150" name="Group 149">
              <a:extLst>
                <a:ext uri="{FF2B5EF4-FFF2-40B4-BE49-F238E27FC236}">
                  <a16:creationId xmlns:a16="http://schemas.microsoft.com/office/drawing/2014/main" id="{361B84BD-AA51-2ED2-A80B-C8C88E39C926}"/>
                </a:ext>
              </a:extLst>
            </p:cNvPr>
            <p:cNvGrpSpPr/>
            <p:nvPr/>
          </p:nvGrpSpPr>
          <p:grpSpPr>
            <a:xfrm>
              <a:off x="9676089" y="4230905"/>
              <a:ext cx="1462572" cy="1309769"/>
              <a:chOff x="1017208" y="867690"/>
              <a:chExt cx="2780492" cy="2490002"/>
            </a:xfrm>
          </p:grpSpPr>
          <p:grpSp>
            <p:nvGrpSpPr>
              <p:cNvPr id="151" name="Group 150">
                <a:extLst>
                  <a:ext uri="{FF2B5EF4-FFF2-40B4-BE49-F238E27FC236}">
                    <a16:creationId xmlns:a16="http://schemas.microsoft.com/office/drawing/2014/main" id="{B5D8CF40-5B10-CD41-226D-23665C512286}"/>
                  </a:ext>
                </a:extLst>
              </p:cNvPr>
              <p:cNvGrpSpPr/>
              <p:nvPr/>
            </p:nvGrpSpPr>
            <p:grpSpPr>
              <a:xfrm>
                <a:off x="1017208" y="867690"/>
                <a:ext cx="2580210" cy="1793605"/>
                <a:chOff x="6421162" y="1542248"/>
                <a:chExt cx="2580210" cy="1793605"/>
              </a:xfrm>
            </p:grpSpPr>
            <p:grpSp>
              <p:nvGrpSpPr>
                <p:cNvPr id="153" name="Group 152">
                  <a:extLst>
                    <a:ext uri="{FF2B5EF4-FFF2-40B4-BE49-F238E27FC236}">
                      <a16:creationId xmlns:a16="http://schemas.microsoft.com/office/drawing/2014/main" id="{AFFCD9BC-45D2-CB7D-0E8D-409AB245125E}"/>
                    </a:ext>
                  </a:extLst>
                </p:cNvPr>
                <p:cNvGrpSpPr/>
                <p:nvPr/>
              </p:nvGrpSpPr>
              <p:grpSpPr>
                <a:xfrm>
                  <a:off x="7453372" y="1542248"/>
                  <a:ext cx="1548000" cy="1548000"/>
                  <a:chOff x="1040619" y="2195942"/>
                  <a:chExt cx="1548000" cy="1548000"/>
                </a:xfrm>
              </p:grpSpPr>
              <p:grpSp>
                <p:nvGrpSpPr>
                  <p:cNvPr id="159" name="Group 158">
                    <a:extLst>
                      <a:ext uri="{FF2B5EF4-FFF2-40B4-BE49-F238E27FC236}">
                        <a16:creationId xmlns:a16="http://schemas.microsoft.com/office/drawing/2014/main" id="{DE218C54-9A36-3862-6CD9-F3F81AC472FE}"/>
                      </a:ext>
                    </a:extLst>
                  </p:cNvPr>
                  <p:cNvGrpSpPr>
                    <a:grpSpLocks noChangeAspect="1"/>
                  </p:cNvGrpSpPr>
                  <p:nvPr/>
                </p:nvGrpSpPr>
                <p:grpSpPr>
                  <a:xfrm>
                    <a:off x="1040619" y="2195942"/>
                    <a:ext cx="1548000" cy="1548000"/>
                    <a:chOff x="1038951" y="2195270"/>
                    <a:chExt cx="1501714" cy="1501714"/>
                  </a:xfrm>
                </p:grpSpPr>
                <p:sp>
                  <p:nvSpPr>
                    <p:cNvPr id="161" name="Oval 160">
                      <a:extLst>
                        <a:ext uri="{FF2B5EF4-FFF2-40B4-BE49-F238E27FC236}">
                          <a16:creationId xmlns:a16="http://schemas.microsoft.com/office/drawing/2014/main" id="{7D8C0B35-71F6-573E-5E1C-65B1FB3116F1}"/>
                        </a:ext>
                      </a:extLst>
                    </p:cNvPr>
                    <p:cNvSpPr/>
                    <p:nvPr/>
                  </p:nvSpPr>
                  <p:spPr>
                    <a:xfrm>
                      <a:off x="1146941" y="2335561"/>
                      <a:ext cx="1177506" cy="1177506"/>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62" name="Graphic 161" descr="Earth globe Africa and Europe">
                      <a:extLst>
                        <a:ext uri="{FF2B5EF4-FFF2-40B4-BE49-F238E27FC236}">
                          <a16:creationId xmlns:a16="http://schemas.microsoft.com/office/drawing/2014/main" id="{06451E2B-F0A8-2AF6-BCF1-E454CFCFF4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951" y="2195270"/>
                      <a:ext cx="1501714" cy="1501714"/>
                    </a:xfrm>
                    <a:prstGeom prst="rect">
                      <a:avLst/>
                    </a:prstGeom>
                  </p:spPr>
                </p:pic>
              </p:grpSp>
              <p:sp>
                <p:nvSpPr>
                  <p:cNvPr id="160" name="Oval 159">
                    <a:extLst>
                      <a:ext uri="{FF2B5EF4-FFF2-40B4-BE49-F238E27FC236}">
                        <a16:creationId xmlns:a16="http://schemas.microsoft.com/office/drawing/2014/main" id="{330815A1-BEC7-FBB5-4096-1A4C76BA8171}"/>
                      </a:ext>
                    </a:extLst>
                  </p:cNvPr>
                  <p:cNvSpPr/>
                  <p:nvPr/>
                </p:nvSpPr>
                <p:spPr>
                  <a:xfrm>
                    <a:off x="1185074" y="2381189"/>
                    <a:ext cx="1177506" cy="11775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pic>
              <p:nvPicPr>
                <p:cNvPr id="154" name="Graphic 153" descr="Single gear">
                  <a:extLst>
                    <a:ext uri="{FF2B5EF4-FFF2-40B4-BE49-F238E27FC236}">
                      <a16:creationId xmlns:a16="http://schemas.microsoft.com/office/drawing/2014/main" id="{010CC225-8359-EFC7-C751-E4C7D45643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6524" y="1664954"/>
                  <a:ext cx="1302588" cy="1302588"/>
                </a:xfrm>
                <a:prstGeom prst="rect">
                  <a:avLst/>
                </a:prstGeom>
              </p:spPr>
            </p:pic>
            <p:pic>
              <p:nvPicPr>
                <p:cNvPr id="155" name="Graphic 154" descr="Wrench">
                  <a:extLst>
                    <a:ext uri="{FF2B5EF4-FFF2-40B4-BE49-F238E27FC236}">
                      <a16:creationId xmlns:a16="http://schemas.microsoft.com/office/drawing/2014/main" id="{014DB58B-82FF-A63A-27E4-1DC2537EC5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6421163" y="1803187"/>
                  <a:ext cx="1501712" cy="1501713"/>
                </a:xfrm>
                <a:prstGeom prst="rect">
                  <a:avLst/>
                </a:prstGeom>
              </p:spPr>
            </p:pic>
            <p:sp>
              <p:nvSpPr>
                <p:cNvPr id="156" name="Round Same-side Corner of Rectangle 155">
                  <a:extLst>
                    <a:ext uri="{FF2B5EF4-FFF2-40B4-BE49-F238E27FC236}">
                      <a16:creationId xmlns:a16="http://schemas.microsoft.com/office/drawing/2014/main" id="{0BD7CE3E-251C-6CE3-90CD-94CE25BC38C0}"/>
                    </a:ext>
                  </a:extLst>
                </p:cNvPr>
                <p:cNvSpPr/>
                <p:nvPr/>
              </p:nvSpPr>
              <p:spPr>
                <a:xfrm rot="10800000">
                  <a:off x="6704774" y="2566413"/>
                  <a:ext cx="2113471" cy="769440"/>
                </a:xfrm>
                <a:prstGeom prst="round2SameRect">
                  <a:avLst/>
                </a:prstGeom>
                <a:solidFill>
                  <a:srgbClr val="9413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7" name="Round Same-side Corner of Rectangle 156">
                  <a:extLst>
                    <a:ext uri="{FF2B5EF4-FFF2-40B4-BE49-F238E27FC236}">
                      <a16:creationId xmlns:a16="http://schemas.microsoft.com/office/drawing/2014/main" id="{FDB65779-B7BA-DA08-A28F-995DC6F52602}"/>
                    </a:ext>
                  </a:extLst>
                </p:cNvPr>
                <p:cNvSpPr/>
                <p:nvPr/>
              </p:nvSpPr>
              <p:spPr>
                <a:xfrm rot="10800000">
                  <a:off x="6609883" y="2432701"/>
                  <a:ext cx="2303252" cy="251603"/>
                </a:xfrm>
                <a:prstGeom prst="round2SameRect">
                  <a:avLst/>
                </a:prstGeom>
                <a:solidFill>
                  <a:srgbClr val="9413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8" name="Right Bracket 157">
                  <a:extLst>
                    <a:ext uri="{FF2B5EF4-FFF2-40B4-BE49-F238E27FC236}">
                      <a16:creationId xmlns:a16="http://schemas.microsoft.com/office/drawing/2014/main" id="{0E6FECA5-B1BC-600A-B00C-DB54E7760EE3}"/>
                    </a:ext>
                  </a:extLst>
                </p:cNvPr>
                <p:cNvSpPr/>
                <p:nvPr/>
              </p:nvSpPr>
              <p:spPr>
                <a:xfrm rot="5400000">
                  <a:off x="7692076" y="2534807"/>
                  <a:ext cx="138865" cy="914400"/>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grpSp>
          <p:sp>
            <p:nvSpPr>
              <p:cNvPr id="152" name="TextBox 151">
                <a:extLst>
                  <a:ext uri="{FF2B5EF4-FFF2-40B4-BE49-F238E27FC236}">
                    <a16:creationId xmlns:a16="http://schemas.microsoft.com/office/drawing/2014/main" id="{A38681A0-27B5-82C4-127F-9805C256B950}"/>
                  </a:ext>
                </a:extLst>
              </p:cNvPr>
              <p:cNvSpPr txBox="1"/>
              <p:nvPr/>
            </p:nvSpPr>
            <p:spPr>
              <a:xfrm>
                <a:off x="1046041" y="2597045"/>
                <a:ext cx="2751659" cy="760647"/>
              </a:xfrm>
              <a:prstGeom prst="rect">
                <a:avLst/>
              </a:prstGeom>
              <a:noFill/>
            </p:spPr>
            <p:txBody>
              <a:bodyPr wrap="none" rtlCol="0">
                <a:spAutoFit/>
              </a:bodyPr>
              <a:lstStyle/>
              <a:p>
                <a:pPr defTabSz="685800"/>
                <a:r>
                  <a:rPr lang="en-US" sz="1350" b="1">
                    <a:solidFill>
                      <a:srgbClr val="941333"/>
                    </a:solidFill>
                    <a:latin typeface="DIN Alternate" panose="020B0500000000000000" pitchFamily="34" charset="77"/>
                    <a:cs typeface="Daytona" panose="020F0502020204030204" pitchFamily="34" charset="0"/>
                  </a:rPr>
                  <a:t>cads</a:t>
                </a:r>
                <a:r>
                  <a:rPr lang="en-US" sz="600" b="1">
                    <a:solidFill>
                      <a:srgbClr val="941333"/>
                    </a:solidFill>
                    <a:latin typeface="DIN Alternate" panose="020B0500000000000000" pitchFamily="34" charset="77"/>
                    <a:cs typeface="Daytona" panose="020F0502020204030204" pitchFamily="34" charset="0"/>
                  </a:rPr>
                  <a:t>  </a:t>
                </a:r>
                <a:r>
                  <a:rPr lang="en-US" sz="1350">
                    <a:solidFill>
                      <a:prstClr val="black"/>
                    </a:solidFill>
                    <a:latin typeface="DIN Alternate" panose="020B0500000000000000" pitchFamily="34" charset="77"/>
                    <a:cs typeface="Daytona" panose="020F0502020204030204" pitchFamily="34" charset="0"/>
                  </a:rPr>
                  <a:t>toolbox</a:t>
                </a:r>
              </a:p>
            </p:txBody>
          </p:sp>
        </p:grpSp>
      </p:grpSp>
      <p:cxnSp>
        <p:nvCxnSpPr>
          <p:cNvPr id="163" name="Elbow Connector 162">
            <a:extLst>
              <a:ext uri="{FF2B5EF4-FFF2-40B4-BE49-F238E27FC236}">
                <a16:creationId xmlns:a16="http://schemas.microsoft.com/office/drawing/2014/main" id="{EF19C89C-176B-FC11-DBA8-81CD3BD15711}"/>
              </a:ext>
            </a:extLst>
          </p:cNvPr>
          <p:cNvCxnSpPr>
            <a:cxnSpLocks/>
            <a:stCxn id="147" idx="0"/>
            <a:endCxn id="104" idx="2"/>
          </p:cNvCxnSpPr>
          <p:nvPr/>
        </p:nvCxnSpPr>
        <p:spPr>
          <a:xfrm rot="5400000" flipH="1" flipV="1">
            <a:off x="5857302" y="2343452"/>
            <a:ext cx="1135277" cy="1277632"/>
          </a:xfrm>
          <a:prstGeom prst="bentConnector3">
            <a:avLst>
              <a:gd name="adj1" fmla="val 29234"/>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13A0725B-A81B-8475-0154-3029B1073C68}"/>
              </a:ext>
            </a:extLst>
          </p:cNvPr>
          <p:cNvSpPr txBox="1"/>
          <p:nvPr/>
        </p:nvSpPr>
        <p:spPr>
          <a:xfrm>
            <a:off x="3459301" y="4206903"/>
            <a:ext cx="1085554" cy="300082"/>
          </a:xfrm>
          <a:prstGeom prst="rect">
            <a:avLst/>
          </a:prstGeom>
          <a:noFill/>
        </p:spPr>
        <p:txBody>
          <a:bodyPr wrap="none" rtlCol="0">
            <a:spAutoFit/>
          </a:bodyPr>
          <a:lstStyle/>
          <a:p>
            <a:pPr defTabSz="685800"/>
            <a:r>
              <a:rPr lang="en-US" sz="1350" b="1">
                <a:solidFill>
                  <a:srgbClr val="941333"/>
                </a:solidFill>
                <a:latin typeface="DIN Alternate" panose="020B0500000000000000" pitchFamily="34" charset="77"/>
                <a:cs typeface="Daytona" panose="020F0502020204030204" pitchFamily="34" charset="0"/>
              </a:rPr>
              <a:t>cads</a:t>
            </a:r>
            <a:r>
              <a:rPr lang="en-US" sz="600" b="1">
                <a:solidFill>
                  <a:srgbClr val="941333"/>
                </a:solidFill>
                <a:latin typeface="DIN Alternate" panose="020B0500000000000000" pitchFamily="34" charset="77"/>
                <a:cs typeface="Daytona" panose="020F0502020204030204" pitchFamily="34" charset="0"/>
              </a:rPr>
              <a:t>  </a:t>
            </a:r>
            <a:r>
              <a:rPr lang="en-US" sz="1350">
                <a:solidFill>
                  <a:prstClr val="black"/>
                </a:solidFill>
                <a:latin typeface="DIN Alternate" panose="020B0500000000000000" pitchFamily="34" charset="77"/>
                <a:cs typeface="Daytona" panose="020F0502020204030204" pitchFamily="34" charset="0"/>
              </a:rPr>
              <a:t>toolbox</a:t>
            </a:r>
          </a:p>
        </p:txBody>
      </p:sp>
    </p:spTree>
    <p:extLst>
      <p:ext uri="{BB962C8B-B14F-4D97-AF65-F5344CB8AC3E}">
        <p14:creationId xmlns:p14="http://schemas.microsoft.com/office/powerpoint/2010/main" val="3705827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9F5498-A418-038A-6CF4-43EA1FA7187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1B4DAC-9B22-D104-6122-9682EF1B7766}"/>
              </a:ext>
            </a:extLst>
          </p:cNvPr>
          <p:cNvSpPr>
            <a:spLocks noGrp="1"/>
          </p:cNvSpPr>
          <p:nvPr>
            <p:ph type="sldNum" sz="quarter" idx="12"/>
          </p:nvPr>
        </p:nvSpPr>
        <p:spPr/>
        <p:txBody>
          <a:bodyPr/>
          <a:lstStyle/>
          <a:p>
            <a:fld id="{876ED2A3-CAEE-A740-AE92-3376678D60CC}" type="slidenum">
              <a:rPr lang="en-US" smtClean="0"/>
              <a:t>33</a:t>
            </a:fld>
            <a:endParaRPr lang="en-US"/>
          </a:p>
        </p:txBody>
      </p:sp>
      <p:sp>
        <p:nvSpPr>
          <p:cNvPr id="2" name="Title 1">
            <a:extLst>
              <a:ext uri="{FF2B5EF4-FFF2-40B4-BE49-F238E27FC236}">
                <a16:creationId xmlns:a16="http://schemas.microsoft.com/office/drawing/2014/main" id="{D5BA5056-9285-2CB7-CC9B-6CCF9DF70B92}"/>
              </a:ext>
            </a:extLst>
          </p:cNvPr>
          <p:cNvSpPr>
            <a:spLocks noGrp="1"/>
          </p:cNvSpPr>
          <p:nvPr>
            <p:ph type="title"/>
          </p:nvPr>
        </p:nvSpPr>
        <p:spPr/>
        <p:txBody>
          <a:bodyPr>
            <a:normAutofit fontScale="90000"/>
          </a:bodyPr>
          <a:lstStyle/>
          <a:p>
            <a:r>
              <a:rPr lang="en-DE" spc="0"/>
              <a:t>Climate services as an emerging need at a national level: national collaboration </a:t>
            </a:r>
          </a:p>
        </p:txBody>
      </p:sp>
      <p:pic>
        <p:nvPicPr>
          <p:cNvPr id="8" name="Picture 7" descr="Graphical user interface, text, application, email&#10;&#10;Description automatically generated">
            <a:extLst>
              <a:ext uri="{FF2B5EF4-FFF2-40B4-BE49-F238E27FC236}">
                <a16:creationId xmlns:a16="http://schemas.microsoft.com/office/drawing/2014/main" id="{7E1D9E31-2F34-5E0E-A95C-E314B7095462}"/>
              </a:ext>
            </a:extLst>
          </p:cNvPr>
          <p:cNvPicPr>
            <a:picLocks noChangeAspect="1"/>
          </p:cNvPicPr>
          <p:nvPr/>
        </p:nvPicPr>
        <p:blipFill>
          <a:blip r:embed="rId2"/>
          <a:stretch>
            <a:fillRect/>
          </a:stretch>
        </p:blipFill>
        <p:spPr>
          <a:xfrm>
            <a:off x="867704" y="3333841"/>
            <a:ext cx="4018104" cy="1248617"/>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4904697A-DD21-BC20-F1A2-B0E3025E085B}"/>
              </a:ext>
            </a:extLst>
          </p:cNvPr>
          <p:cNvPicPr>
            <a:picLocks noChangeAspect="1"/>
          </p:cNvPicPr>
          <p:nvPr/>
        </p:nvPicPr>
        <p:blipFill>
          <a:blip r:embed="rId3"/>
          <a:stretch>
            <a:fillRect/>
          </a:stretch>
        </p:blipFill>
        <p:spPr>
          <a:xfrm>
            <a:off x="6353466" y="1892300"/>
            <a:ext cx="2885519" cy="2582843"/>
          </a:xfrm>
          <a:prstGeom prst="rect">
            <a:avLst/>
          </a:prstGeom>
        </p:spPr>
      </p:pic>
      <p:pic>
        <p:nvPicPr>
          <p:cNvPr id="12" name="Picture 11" descr="A picture containing text, outdoor, sign&#10;&#10;Description automatically generated">
            <a:extLst>
              <a:ext uri="{FF2B5EF4-FFF2-40B4-BE49-F238E27FC236}">
                <a16:creationId xmlns:a16="http://schemas.microsoft.com/office/drawing/2014/main" id="{407DFDAA-60D4-4DE9-8FF8-1883F61C8C65}"/>
              </a:ext>
            </a:extLst>
          </p:cNvPr>
          <p:cNvPicPr>
            <a:picLocks noChangeAspect="1"/>
          </p:cNvPicPr>
          <p:nvPr/>
        </p:nvPicPr>
        <p:blipFill>
          <a:blip r:embed="rId4"/>
          <a:stretch>
            <a:fillRect/>
          </a:stretch>
        </p:blipFill>
        <p:spPr>
          <a:xfrm>
            <a:off x="981290" y="622454"/>
            <a:ext cx="2267298" cy="1139538"/>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BB0D9179-6BCE-1F3E-1743-4DED8CC84823}"/>
              </a:ext>
            </a:extLst>
          </p:cNvPr>
          <p:cNvPicPr>
            <a:picLocks noChangeAspect="1"/>
          </p:cNvPicPr>
          <p:nvPr/>
        </p:nvPicPr>
        <p:blipFill>
          <a:blip r:embed="rId5"/>
          <a:stretch>
            <a:fillRect/>
          </a:stretch>
        </p:blipFill>
        <p:spPr>
          <a:xfrm>
            <a:off x="772757" y="1479836"/>
            <a:ext cx="3495759" cy="993382"/>
          </a:xfrm>
          <a:prstGeom prst="rect">
            <a:avLst/>
          </a:prstGeom>
        </p:spPr>
      </p:pic>
      <p:pic>
        <p:nvPicPr>
          <p:cNvPr id="16" name="Picture 15" descr="Graphical user interface, website&#10;&#10;Description automatically generated">
            <a:extLst>
              <a:ext uri="{FF2B5EF4-FFF2-40B4-BE49-F238E27FC236}">
                <a16:creationId xmlns:a16="http://schemas.microsoft.com/office/drawing/2014/main" id="{EE031975-699F-BB81-C2E6-FFAFA05C2715}"/>
              </a:ext>
            </a:extLst>
          </p:cNvPr>
          <p:cNvPicPr>
            <a:picLocks noChangeAspect="1"/>
          </p:cNvPicPr>
          <p:nvPr/>
        </p:nvPicPr>
        <p:blipFill>
          <a:blip r:embed="rId6"/>
          <a:stretch>
            <a:fillRect/>
          </a:stretch>
        </p:blipFill>
        <p:spPr>
          <a:xfrm>
            <a:off x="5709491" y="497484"/>
            <a:ext cx="3028124" cy="144550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7ED0930E-1EC0-DF1A-9CE7-9960F5FBC1B9}"/>
              </a:ext>
            </a:extLst>
          </p:cNvPr>
          <p:cNvPicPr>
            <a:picLocks noChangeAspect="1"/>
          </p:cNvPicPr>
          <p:nvPr/>
        </p:nvPicPr>
        <p:blipFill>
          <a:blip r:embed="rId7"/>
          <a:stretch>
            <a:fillRect/>
          </a:stretch>
        </p:blipFill>
        <p:spPr>
          <a:xfrm>
            <a:off x="3334493" y="1227946"/>
            <a:ext cx="2885520" cy="731862"/>
          </a:xfrm>
          <a:prstGeom prst="rect">
            <a:avLst/>
          </a:prstGeom>
        </p:spPr>
      </p:pic>
      <p:pic>
        <p:nvPicPr>
          <p:cNvPr id="7" name="Picture 6" descr="Map&#10;&#10;Description automatically generated">
            <a:extLst>
              <a:ext uri="{FF2B5EF4-FFF2-40B4-BE49-F238E27FC236}">
                <a16:creationId xmlns:a16="http://schemas.microsoft.com/office/drawing/2014/main" id="{1D4908B9-8679-3201-1B4C-CEEFE01269B2}"/>
              </a:ext>
            </a:extLst>
          </p:cNvPr>
          <p:cNvPicPr>
            <a:picLocks noChangeAspect="1"/>
          </p:cNvPicPr>
          <p:nvPr/>
        </p:nvPicPr>
        <p:blipFill>
          <a:blip r:embed="rId8"/>
          <a:stretch>
            <a:fillRect/>
          </a:stretch>
        </p:blipFill>
        <p:spPr>
          <a:xfrm>
            <a:off x="582943" y="2393313"/>
            <a:ext cx="1851893" cy="1112535"/>
          </a:xfrm>
          <a:prstGeom prst="rect">
            <a:avLst/>
          </a:prstGeom>
        </p:spPr>
      </p:pic>
      <p:pic>
        <p:nvPicPr>
          <p:cNvPr id="11" name="Picture 10" descr="A picture containing text, screenshot, city&#10;&#10;Description automatically generated">
            <a:extLst>
              <a:ext uri="{FF2B5EF4-FFF2-40B4-BE49-F238E27FC236}">
                <a16:creationId xmlns:a16="http://schemas.microsoft.com/office/drawing/2014/main" id="{2907A567-2A3F-9212-7AE0-E062D902814B}"/>
              </a:ext>
            </a:extLst>
          </p:cNvPr>
          <p:cNvPicPr>
            <a:picLocks noChangeAspect="1"/>
          </p:cNvPicPr>
          <p:nvPr/>
        </p:nvPicPr>
        <p:blipFill>
          <a:blip r:embed="rId9"/>
          <a:stretch>
            <a:fillRect/>
          </a:stretch>
        </p:blipFill>
        <p:spPr>
          <a:xfrm>
            <a:off x="4194152" y="2088570"/>
            <a:ext cx="2456325" cy="1328831"/>
          </a:xfrm>
          <a:prstGeom prst="rect">
            <a:avLst/>
          </a:prstGeom>
        </p:spPr>
      </p:pic>
      <p:pic>
        <p:nvPicPr>
          <p:cNvPr id="18" name="Picture 17" descr="Website, timeline&#10;&#10;Description automatically generated">
            <a:extLst>
              <a:ext uri="{FF2B5EF4-FFF2-40B4-BE49-F238E27FC236}">
                <a16:creationId xmlns:a16="http://schemas.microsoft.com/office/drawing/2014/main" id="{36AB2753-EE4B-3BBA-D615-064792002619}"/>
              </a:ext>
            </a:extLst>
          </p:cNvPr>
          <p:cNvPicPr>
            <a:picLocks noChangeAspect="1"/>
          </p:cNvPicPr>
          <p:nvPr/>
        </p:nvPicPr>
        <p:blipFill>
          <a:blip r:embed="rId10"/>
          <a:stretch>
            <a:fillRect/>
          </a:stretch>
        </p:blipFill>
        <p:spPr>
          <a:xfrm>
            <a:off x="5019261" y="3285078"/>
            <a:ext cx="2160683" cy="1068534"/>
          </a:xfrm>
          <a:prstGeom prst="rect">
            <a:avLst/>
          </a:prstGeom>
        </p:spPr>
      </p:pic>
    </p:spTree>
    <p:extLst>
      <p:ext uri="{BB962C8B-B14F-4D97-AF65-F5344CB8AC3E}">
        <p14:creationId xmlns:p14="http://schemas.microsoft.com/office/powerpoint/2010/main" val="3444063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5DEFE6-95C3-BE45-AB96-53B88BB7BD7B}"/>
              </a:ext>
            </a:extLst>
          </p:cNvPr>
          <p:cNvSpPr txBox="1"/>
          <p:nvPr/>
        </p:nvSpPr>
        <p:spPr>
          <a:xfrm>
            <a:off x="2871623" y="559886"/>
            <a:ext cx="1323137" cy="307777"/>
          </a:xfrm>
          <a:prstGeom prst="rect">
            <a:avLst/>
          </a:prstGeom>
          <a:noFill/>
        </p:spPr>
        <p:txBody>
          <a:bodyPr wrap="square" rtlCol="0">
            <a:spAutoFit/>
          </a:bodyPr>
          <a:lstStyle/>
          <a:p>
            <a:pPr defTabSz="914355"/>
            <a:r>
              <a:rPr lang="es-ES" sz="1400" b="1" err="1">
                <a:solidFill>
                  <a:prstClr val="white"/>
                </a:solidFill>
                <a:latin typeface="+mj-lt"/>
                <a:cs typeface="Arial Narrow" panose="020B0604020202020204" pitchFamily="34" charset="0"/>
              </a:rPr>
              <a:t>Copernicus</a:t>
            </a:r>
            <a:r>
              <a:rPr lang="es-ES" sz="1400" b="1">
                <a:solidFill>
                  <a:prstClr val="white"/>
                </a:solidFill>
                <a:latin typeface="+mj-lt"/>
                <a:cs typeface="Arial Narrow" panose="020B0604020202020204" pitchFamily="34" charset="0"/>
              </a:rPr>
              <a:t> EU</a:t>
            </a:r>
            <a:endParaRPr lang="en-US" sz="1400" b="1">
              <a:solidFill>
                <a:prstClr val="white"/>
              </a:solidFill>
              <a:latin typeface="+mj-lt"/>
              <a:cs typeface="Arial Narrow" panose="020B0604020202020204" pitchFamily="34" charset="0"/>
            </a:endParaRPr>
          </a:p>
        </p:txBody>
      </p:sp>
      <p:sp>
        <p:nvSpPr>
          <p:cNvPr id="6" name="TextBox 5">
            <a:extLst>
              <a:ext uri="{FF2B5EF4-FFF2-40B4-BE49-F238E27FC236}">
                <a16:creationId xmlns:a16="http://schemas.microsoft.com/office/drawing/2014/main" id="{6F5C2479-80B8-704E-9FBA-5826C4F46F08}"/>
              </a:ext>
            </a:extLst>
          </p:cNvPr>
          <p:cNvSpPr txBox="1"/>
          <p:nvPr/>
        </p:nvSpPr>
        <p:spPr>
          <a:xfrm>
            <a:off x="2805826" y="1896523"/>
            <a:ext cx="1760450" cy="946669"/>
          </a:xfrm>
          <a:prstGeom prst="rect">
            <a:avLst/>
          </a:prstGeom>
          <a:noFill/>
        </p:spPr>
        <p:txBody>
          <a:bodyPr wrap="square" rtlCol="0" anchor="t">
            <a:spAutoFit/>
          </a:bodyPr>
          <a:lstStyle/>
          <a:p>
            <a:pPr defTabSz="914355"/>
            <a:r>
              <a:rPr lang="es-ES" sz="1388" b="1">
                <a:solidFill>
                  <a:schemeClr val="bg1"/>
                </a:solidFill>
                <a:latin typeface="+mj-lt"/>
                <a:cs typeface="Arial Narrow" panose="020B0604020202020204" pitchFamily="34" charset="0"/>
              </a:rPr>
              <a:t>@</a:t>
            </a:r>
            <a:r>
              <a:rPr lang="es-ES" sz="1388" b="1" err="1">
                <a:solidFill>
                  <a:schemeClr val="bg1"/>
                </a:solidFill>
                <a:latin typeface="+mj-lt"/>
                <a:cs typeface="Arial Narrow" panose="020B0604020202020204" pitchFamily="34" charset="0"/>
              </a:rPr>
              <a:t>CopernicusEU</a:t>
            </a:r>
            <a:endParaRPr lang="es-ES" sz="1388" b="1">
              <a:solidFill>
                <a:schemeClr val="bg1"/>
              </a:solidFill>
              <a:latin typeface="+mj-lt"/>
              <a:cs typeface="Arial Narrow" panose="020B0604020202020204" pitchFamily="34" charset="0"/>
            </a:endParaRPr>
          </a:p>
          <a:p>
            <a:pPr defTabSz="914355"/>
            <a:r>
              <a:rPr lang="es-ES" sz="1388" b="1">
                <a:solidFill>
                  <a:schemeClr val="bg1"/>
                </a:solidFill>
                <a:latin typeface="+mj-lt"/>
                <a:cs typeface="Arial Narrow" panose="020B0604020202020204" pitchFamily="34" charset="0"/>
              </a:rPr>
              <a:t>@</a:t>
            </a:r>
            <a:r>
              <a:rPr lang="es-ES" sz="1388" b="1" err="1">
                <a:solidFill>
                  <a:schemeClr val="bg1"/>
                </a:solidFill>
                <a:latin typeface="+mj-lt"/>
                <a:cs typeface="Arial Narrow" panose="020B0604020202020204" pitchFamily="34" charset="0"/>
              </a:rPr>
              <a:t>CopernicusECMWF</a:t>
            </a:r>
            <a:endParaRPr lang="es-ES" sz="1388" b="1">
              <a:solidFill>
                <a:schemeClr val="bg1"/>
              </a:solidFill>
              <a:latin typeface="+mj-lt"/>
              <a:cs typeface="Arial Narrow" panose="020B0604020202020204" pitchFamily="34" charset="0"/>
            </a:endParaRPr>
          </a:p>
          <a:p>
            <a:pPr defTabSz="914355"/>
            <a:r>
              <a:rPr lang="es-ES" sz="1388" b="1">
                <a:solidFill>
                  <a:schemeClr val="bg1"/>
                </a:solidFill>
                <a:latin typeface="+mj-lt"/>
                <a:cs typeface="Arial Narrow" panose="020B0604020202020204" pitchFamily="34" charset="0"/>
              </a:rPr>
              <a:t>@</a:t>
            </a:r>
            <a:r>
              <a:rPr lang="es-ES" sz="1388" b="1" err="1">
                <a:solidFill>
                  <a:schemeClr val="bg1"/>
                </a:solidFill>
                <a:latin typeface="+mj-lt"/>
                <a:cs typeface="Arial Narrow" panose="020B0604020202020204" pitchFamily="34" charset="0"/>
              </a:rPr>
              <a:t>carlo_tuitter</a:t>
            </a:r>
            <a:endParaRPr lang="es-ES" sz="1388" b="1">
              <a:solidFill>
                <a:schemeClr val="bg1"/>
              </a:solidFill>
              <a:latin typeface="+mj-lt"/>
              <a:cs typeface="Arial Narrow" panose="020B0604020202020204" pitchFamily="34" charset="0"/>
            </a:endParaRPr>
          </a:p>
          <a:p>
            <a:pPr defTabSz="914355"/>
            <a:endParaRPr lang="es-ES" sz="1388" b="1">
              <a:solidFill>
                <a:schemeClr val="bg1"/>
              </a:solidFill>
              <a:latin typeface="+mj-lt"/>
              <a:cs typeface="Arial Narrow" panose="020B0604020202020204" pitchFamily="34" charset="0"/>
            </a:endParaRPr>
          </a:p>
        </p:txBody>
      </p:sp>
      <p:sp>
        <p:nvSpPr>
          <p:cNvPr id="7" name="TextBox 6">
            <a:extLst>
              <a:ext uri="{FF2B5EF4-FFF2-40B4-BE49-F238E27FC236}">
                <a16:creationId xmlns:a16="http://schemas.microsoft.com/office/drawing/2014/main" id="{FAD67F9A-EE77-1348-A681-D1992A4FD4ED}"/>
              </a:ext>
            </a:extLst>
          </p:cNvPr>
          <p:cNvSpPr txBox="1"/>
          <p:nvPr/>
        </p:nvSpPr>
        <p:spPr>
          <a:xfrm>
            <a:off x="5248023" y="1961335"/>
            <a:ext cx="2488810" cy="523220"/>
          </a:xfrm>
          <a:prstGeom prst="rect">
            <a:avLst/>
          </a:prstGeom>
          <a:noFill/>
        </p:spPr>
        <p:txBody>
          <a:bodyPr wrap="square" rtlCol="0">
            <a:spAutoFit/>
          </a:bodyPr>
          <a:lstStyle/>
          <a:p>
            <a:pPr defTabSz="914355"/>
            <a:r>
              <a:rPr lang="es-ES" sz="1400" b="1" err="1">
                <a:solidFill>
                  <a:prstClr val="white"/>
                </a:solidFill>
                <a:latin typeface="+mj-lt"/>
                <a:cs typeface="Arial Narrow" panose="020B0604020202020204" pitchFamily="34" charset="0"/>
              </a:rPr>
              <a:t>www.copernicus.eu</a:t>
            </a:r>
            <a:endParaRPr lang="es-ES" sz="1400" b="1">
              <a:solidFill>
                <a:prstClr val="white"/>
              </a:solidFill>
              <a:latin typeface="+mj-lt"/>
              <a:cs typeface="Arial Narrow" panose="020B0604020202020204" pitchFamily="34" charset="0"/>
            </a:endParaRPr>
          </a:p>
          <a:p>
            <a:pPr defTabSz="914355"/>
            <a:r>
              <a:rPr lang="es-ES" sz="1400" b="1" err="1">
                <a:solidFill>
                  <a:prstClr val="white"/>
                </a:solidFill>
                <a:latin typeface="+mj-lt"/>
                <a:cs typeface="Arial Narrow" panose="020B0604020202020204" pitchFamily="34" charset="0"/>
              </a:rPr>
              <a:t>climate.copernicus.eu</a:t>
            </a:r>
            <a:endParaRPr lang="en-US" sz="1400" b="1">
              <a:solidFill>
                <a:prstClr val="white"/>
              </a:solidFill>
              <a:latin typeface="+mj-lt"/>
              <a:cs typeface="Arial Narrow" panose="020B0604020202020204" pitchFamily="34" charset="0"/>
            </a:endParaRPr>
          </a:p>
        </p:txBody>
      </p:sp>
      <p:sp>
        <p:nvSpPr>
          <p:cNvPr id="8" name="TextBox 7">
            <a:extLst>
              <a:ext uri="{FF2B5EF4-FFF2-40B4-BE49-F238E27FC236}">
                <a16:creationId xmlns:a16="http://schemas.microsoft.com/office/drawing/2014/main" id="{39717FC3-3E68-7A43-8245-B81A780FD7F0}"/>
              </a:ext>
            </a:extLst>
          </p:cNvPr>
          <p:cNvSpPr txBox="1"/>
          <p:nvPr/>
        </p:nvSpPr>
        <p:spPr>
          <a:xfrm>
            <a:off x="5248024" y="1228593"/>
            <a:ext cx="1583162" cy="738664"/>
          </a:xfrm>
          <a:prstGeom prst="rect">
            <a:avLst/>
          </a:prstGeom>
          <a:noFill/>
        </p:spPr>
        <p:txBody>
          <a:bodyPr wrap="square" rtlCol="0">
            <a:spAutoFit/>
          </a:bodyPr>
          <a:lstStyle/>
          <a:p>
            <a:pPr defTabSz="914355"/>
            <a:r>
              <a:rPr lang="es-ES" sz="1400" b="1" err="1">
                <a:solidFill>
                  <a:prstClr val="white"/>
                </a:solidFill>
                <a:latin typeface="+mj-lt"/>
                <a:cs typeface="Arial Narrow" panose="020B0604020202020204" pitchFamily="34" charset="0"/>
              </a:rPr>
              <a:t>Copernicus</a:t>
            </a:r>
            <a:r>
              <a:rPr lang="es-ES" sz="1400" b="1">
                <a:solidFill>
                  <a:prstClr val="white"/>
                </a:solidFill>
                <a:latin typeface="+mj-lt"/>
                <a:cs typeface="Arial Narrow" panose="020B0604020202020204" pitchFamily="34" charset="0"/>
              </a:rPr>
              <a:t> EU</a:t>
            </a:r>
          </a:p>
          <a:p>
            <a:pPr defTabSz="914355"/>
            <a:r>
              <a:rPr lang="es-ES" sz="1400" b="1" err="1">
                <a:solidFill>
                  <a:prstClr val="white"/>
                </a:solidFill>
                <a:latin typeface="+mj-lt"/>
                <a:cs typeface="Arial Narrow" panose="020B0604020202020204" pitchFamily="34" charset="0"/>
              </a:rPr>
              <a:t>Copernicus</a:t>
            </a:r>
            <a:r>
              <a:rPr lang="es-ES" sz="1400" b="1">
                <a:solidFill>
                  <a:prstClr val="white"/>
                </a:solidFill>
                <a:latin typeface="+mj-lt"/>
                <a:cs typeface="Arial Narrow" panose="020B0604020202020204" pitchFamily="34" charset="0"/>
              </a:rPr>
              <a:t> ECMWF</a:t>
            </a:r>
            <a:endParaRPr lang="en-US" sz="1400" b="1">
              <a:solidFill>
                <a:prstClr val="white"/>
              </a:solidFill>
              <a:latin typeface="+mj-lt"/>
              <a:cs typeface="Arial Narrow" panose="020B0604020202020204" pitchFamily="34" charset="0"/>
            </a:endParaRPr>
          </a:p>
        </p:txBody>
      </p:sp>
      <p:sp>
        <p:nvSpPr>
          <p:cNvPr id="14" name="TextBox 13">
            <a:extLst>
              <a:ext uri="{FF2B5EF4-FFF2-40B4-BE49-F238E27FC236}">
                <a16:creationId xmlns:a16="http://schemas.microsoft.com/office/drawing/2014/main" id="{B0DDFE71-D32B-634C-B4B3-E07A15C249F9}"/>
              </a:ext>
            </a:extLst>
          </p:cNvPr>
          <p:cNvSpPr txBox="1"/>
          <p:nvPr/>
        </p:nvSpPr>
        <p:spPr>
          <a:xfrm>
            <a:off x="5283007" y="514766"/>
            <a:ext cx="1725470" cy="307777"/>
          </a:xfrm>
          <a:prstGeom prst="rect">
            <a:avLst/>
          </a:prstGeom>
          <a:noFill/>
        </p:spPr>
        <p:txBody>
          <a:bodyPr wrap="square" rtlCol="0">
            <a:spAutoFit/>
          </a:bodyPr>
          <a:lstStyle/>
          <a:p>
            <a:pPr defTabSz="914355"/>
            <a:r>
              <a:rPr lang="es-ES" sz="1400" b="1">
                <a:solidFill>
                  <a:prstClr val="white"/>
                </a:solidFill>
                <a:latin typeface="+mj-lt"/>
                <a:cs typeface="Arial Narrow" panose="020B0604020202020204" pitchFamily="34" charset="0"/>
              </a:rPr>
              <a:t>@</a:t>
            </a:r>
            <a:r>
              <a:rPr lang="es-ES" sz="1400" b="1" err="1">
                <a:solidFill>
                  <a:prstClr val="white"/>
                </a:solidFill>
                <a:latin typeface="+mj-lt"/>
                <a:cs typeface="Arial Narrow" panose="020B0604020202020204" pitchFamily="34" charset="0"/>
              </a:rPr>
              <a:t>copernicusecmwf</a:t>
            </a:r>
            <a:endParaRPr lang="en-US" sz="1400" b="1">
              <a:solidFill>
                <a:prstClr val="white"/>
              </a:solidFill>
              <a:latin typeface="+mj-lt"/>
              <a:cs typeface="Arial Narrow" panose="020B0604020202020204" pitchFamily="34" charset="0"/>
            </a:endParaRPr>
          </a:p>
        </p:txBody>
      </p:sp>
      <p:sp>
        <p:nvSpPr>
          <p:cNvPr id="15" name="TextBox 14">
            <a:extLst>
              <a:ext uri="{FF2B5EF4-FFF2-40B4-BE49-F238E27FC236}">
                <a16:creationId xmlns:a16="http://schemas.microsoft.com/office/drawing/2014/main" id="{FE0DCFD9-6EC1-6F4B-9C73-A8C8345F6E5A}"/>
              </a:ext>
            </a:extLst>
          </p:cNvPr>
          <p:cNvSpPr txBox="1"/>
          <p:nvPr/>
        </p:nvSpPr>
        <p:spPr>
          <a:xfrm>
            <a:off x="2871622" y="1318904"/>
            <a:ext cx="1583162" cy="523220"/>
          </a:xfrm>
          <a:prstGeom prst="rect">
            <a:avLst/>
          </a:prstGeom>
          <a:noFill/>
        </p:spPr>
        <p:txBody>
          <a:bodyPr wrap="square" rtlCol="0">
            <a:spAutoFit/>
          </a:bodyPr>
          <a:lstStyle/>
          <a:p>
            <a:pPr defTabSz="914355"/>
            <a:r>
              <a:rPr lang="es-ES" sz="1400" b="1" err="1">
                <a:solidFill>
                  <a:prstClr val="white"/>
                </a:solidFill>
                <a:latin typeface="+mj-lt"/>
                <a:cs typeface="Arial Narrow" panose="020B0604020202020204" pitchFamily="34" charset="0"/>
              </a:rPr>
              <a:t>Copernicus</a:t>
            </a:r>
            <a:r>
              <a:rPr lang="es-ES" sz="1400" b="1">
                <a:solidFill>
                  <a:prstClr val="white"/>
                </a:solidFill>
                <a:latin typeface="+mj-lt"/>
                <a:cs typeface="Arial Narrow" panose="020B0604020202020204" pitchFamily="34" charset="0"/>
              </a:rPr>
              <a:t> ECMWF</a:t>
            </a:r>
            <a:endParaRPr lang="en-US" sz="1400" b="1">
              <a:solidFill>
                <a:prstClr val="white"/>
              </a:solidFill>
              <a:latin typeface="+mj-lt"/>
              <a:cs typeface="Arial Narrow" panose="020B0604020202020204" pitchFamily="34" charset="0"/>
            </a:endParaRPr>
          </a:p>
        </p:txBody>
      </p:sp>
      <p:pic>
        <p:nvPicPr>
          <p:cNvPr id="17" name="Picture 16">
            <a:extLst>
              <a:ext uri="{FF2B5EF4-FFF2-40B4-BE49-F238E27FC236}">
                <a16:creationId xmlns:a16="http://schemas.microsoft.com/office/drawing/2014/main" id="{A683171A-729B-0145-9FF7-3F13F132048B}"/>
              </a:ext>
            </a:extLst>
          </p:cNvPr>
          <p:cNvPicPr>
            <a:picLocks noChangeAspect="1"/>
          </p:cNvPicPr>
          <p:nvPr/>
        </p:nvPicPr>
        <p:blipFill>
          <a:blip r:embed="rId3"/>
          <a:stretch>
            <a:fillRect/>
          </a:stretch>
        </p:blipFill>
        <p:spPr>
          <a:xfrm>
            <a:off x="2174919" y="1233912"/>
            <a:ext cx="558000" cy="558000"/>
          </a:xfrm>
          <a:prstGeom prst="rect">
            <a:avLst/>
          </a:prstGeom>
        </p:spPr>
      </p:pic>
      <p:pic>
        <p:nvPicPr>
          <p:cNvPr id="18" name="Picture 17">
            <a:extLst>
              <a:ext uri="{FF2B5EF4-FFF2-40B4-BE49-F238E27FC236}">
                <a16:creationId xmlns:a16="http://schemas.microsoft.com/office/drawing/2014/main" id="{6C822364-B057-104A-AEFA-0468FEDE0B78}"/>
              </a:ext>
            </a:extLst>
          </p:cNvPr>
          <p:cNvPicPr>
            <a:picLocks noChangeAspect="1"/>
          </p:cNvPicPr>
          <p:nvPr/>
        </p:nvPicPr>
        <p:blipFill>
          <a:blip r:embed="rId4"/>
          <a:stretch>
            <a:fillRect/>
          </a:stretch>
        </p:blipFill>
        <p:spPr>
          <a:xfrm>
            <a:off x="4591697" y="1200185"/>
            <a:ext cx="558000" cy="558000"/>
          </a:xfrm>
          <a:prstGeom prst="rect">
            <a:avLst/>
          </a:prstGeom>
        </p:spPr>
      </p:pic>
      <p:pic>
        <p:nvPicPr>
          <p:cNvPr id="19" name="Picture 18">
            <a:extLst>
              <a:ext uri="{FF2B5EF4-FFF2-40B4-BE49-F238E27FC236}">
                <a16:creationId xmlns:a16="http://schemas.microsoft.com/office/drawing/2014/main" id="{9BDE40D0-289A-3941-A8FE-0F31E5E25054}"/>
              </a:ext>
            </a:extLst>
          </p:cNvPr>
          <p:cNvPicPr>
            <a:picLocks noChangeAspect="1"/>
          </p:cNvPicPr>
          <p:nvPr/>
        </p:nvPicPr>
        <p:blipFill>
          <a:blip r:embed="rId5"/>
          <a:stretch>
            <a:fillRect/>
          </a:stretch>
        </p:blipFill>
        <p:spPr>
          <a:xfrm>
            <a:off x="4591697" y="416306"/>
            <a:ext cx="558000" cy="558000"/>
          </a:xfrm>
          <a:prstGeom prst="rect">
            <a:avLst/>
          </a:prstGeom>
        </p:spPr>
      </p:pic>
      <p:pic>
        <p:nvPicPr>
          <p:cNvPr id="20" name="Picture 19">
            <a:extLst>
              <a:ext uri="{FF2B5EF4-FFF2-40B4-BE49-F238E27FC236}">
                <a16:creationId xmlns:a16="http://schemas.microsoft.com/office/drawing/2014/main" id="{0CB965DB-0FF0-EB4A-A12A-FE32F8808187}"/>
              </a:ext>
            </a:extLst>
          </p:cNvPr>
          <p:cNvPicPr>
            <a:picLocks noChangeAspect="1"/>
          </p:cNvPicPr>
          <p:nvPr/>
        </p:nvPicPr>
        <p:blipFill>
          <a:blip r:embed="rId6"/>
          <a:stretch>
            <a:fillRect/>
          </a:stretch>
        </p:blipFill>
        <p:spPr>
          <a:xfrm>
            <a:off x="2174918" y="416306"/>
            <a:ext cx="558000" cy="558000"/>
          </a:xfrm>
          <a:prstGeom prst="rect">
            <a:avLst/>
          </a:prstGeom>
        </p:spPr>
      </p:pic>
      <p:pic>
        <p:nvPicPr>
          <p:cNvPr id="21" name="Picture 20">
            <a:extLst>
              <a:ext uri="{FF2B5EF4-FFF2-40B4-BE49-F238E27FC236}">
                <a16:creationId xmlns:a16="http://schemas.microsoft.com/office/drawing/2014/main" id="{4799BC67-7030-5C4B-A9C1-E262C3FE8A3D}"/>
              </a:ext>
            </a:extLst>
          </p:cNvPr>
          <p:cNvPicPr>
            <a:picLocks noChangeAspect="1"/>
          </p:cNvPicPr>
          <p:nvPr/>
        </p:nvPicPr>
        <p:blipFill>
          <a:blip r:embed="rId7"/>
          <a:stretch>
            <a:fillRect/>
          </a:stretch>
        </p:blipFill>
        <p:spPr>
          <a:xfrm>
            <a:off x="4591697" y="1984065"/>
            <a:ext cx="558000" cy="558000"/>
          </a:xfrm>
          <a:prstGeom prst="rect">
            <a:avLst/>
          </a:prstGeom>
        </p:spPr>
      </p:pic>
      <p:pic>
        <p:nvPicPr>
          <p:cNvPr id="22" name="Picture 21">
            <a:extLst>
              <a:ext uri="{FF2B5EF4-FFF2-40B4-BE49-F238E27FC236}">
                <a16:creationId xmlns:a16="http://schemas.microsoft.com/office/drawing/2014/main" id="{49D205BF-AA69-2B4F-A0C7-83A015A67648}"/>
              </a:ext>
            </a:extLst>
          </p:cNvPr>
          <p:cNvPicPr>
            <a:picLocks noChangeAspect="1"/>
          </p:cNvPicPr>
          <p:nvPr/>
        </p:nvPicPr>
        <p:blipFill>
          <a:blip r:embed="rId8"/>
          <a:stretch>
            <a:fillRect/>
          </a:stretch>
        </p:blipFill>
        <p:spPr>
          <a:xfrm>
            <a:off x="2174919" y="1984065"/>
            <a:ext cx="558000" cy="558000"/>
          </a:xfrm>
          <a:prstGeom prst="rect">
            <a:avLst/>
          </a:prstGeom>
        </p:spPr>
      </p:pic>
      <p:sp>
        <p:nvSpPr>
          <p:cNvPr id="2" name="TextBox 1">
            <a:extLst>
              <a:ext uri="{FF2B5EF4-FFF2-40B4-BE49-F238E27FC236}">
                <a16:creationId xmlns:a16="http://schemas.microsoft.com/office/drawing/2014/main" id="{4196D3DA-373D-684F-9534-D7201F403FAF}"/>
              </a:ext>
            </a:extLst>
          </p:cNvPr>
          <p:cNvSpPr txBox="1"/>
          <p:nvPr/>
        </p:nvSpPr>
        <p:spPr>
          <a:xfrm>
            <a:off x="2871622" y="3101492"/>
            <a:ext cx="3959564" cy="461665"/>
          </a:xfrm>
          <a:prstGeom prst="rect">
            <a:avLst/>
          </a:prstGeom>
          <a:noFill/>
        </p:spPr>
        <p:txBody>
          <a:bodyPr wrap="square" rtlCol="0">
            <a:spAutoFit/>
          </a:bodyPr>
          <a:lstStyle/>
          <a:p>
            <a:r>
              <a:rPr lang="en-US" sz="2400">
                <a:solidFill>
                  <a:schemeClr val="bg1"/>
                </a:solidFill>
              </a:rPr>
              <a:t>Thank you for your attention</a:t>
            </a:r>
          </a:p>
        </p:txBody>
      </p:sp>
    </p:spTree>
    <p:extLst>
      <p:ext uri="{BB962C8B-B14F-4D97-AF65-F5344CB8AC3E}">
        <p14:creationId xmlns:p14="http://schemas.microsoft.com/office/powerpoint/2010/main" val="492564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3390D3-B69B-6038-0C2A-65240997AC94}"/>
              </a:ext>
            </a:extLst>
          </p:cNvPr>
          <p:cNvSpPr>
            <a:spLocks noGrp="1"/>
          </p:cNvSpPr>
          <p:nvPr>
            <p:ph sz="half" idx="1"/>
          </p:nvPr>
        </p:nvSpPr>
        <p:spPr/>
        <p:txBody>
          <a:bodyPr>
            <a:normAutofit fontScale="92500" lnSpcReduction="10000"/>
          </a:bodyPr>
          <a:lstStyle/>
          <a:p>
            <a:r>
              <a:rPr lang="en-GB" sz="1800"/>
              <a:t>The average temperature over Europe in 2022 was the highest on record for both August and summer (June – August) by substantial margins.</a:t>
            </a:r>
          </a:p>
          <a:p>
            <a:endParaRPr lang="en-GB" sz="1800"/>
          </a:p>
          <a:p>
            <a:r>
              <a:rPr lang="en-GB" sz="1800"/>
              <a:t>August this year exceed the values recorded in August 2018 by of 0.8°C. The whole summer was 0.4°C warmer than the then record-breaking summer of  2021.</a:t>
            </a:r>
          </a:p>
          <a:p>
            <a:endParaRPr lang="en-GB" sz="1800"/>
          </a:p>
          <a:p>
            <a:r>
              <a:rPr lang="en-GB" sz="1800"/>
              <a:t>The news was picked-up by all major media outlet all over the world with over 656 clippings in the first four days</a:t>
            </a:r>
            <a:endParaRPr lang="en-DE" sz="1800"/>
          </a:p>
        </p:txBody>
      </p:sp>
      <p:sp>
        <p:nvSpPr>
          <p:cNvPr id="3" name="Title 2">
            <a:extLst>
              <a:ext uri="{FF2B5EF4-FFF2-40B4-BE49-F238E27FC236}">
                <a16:creationId xmlns:a16="http://schemas.microsoft.com/office/drawing/2014/main" id="{775DD965-BE7C-52AF-1600-CD46233B0ADF}"/>
              </a:ext>
            </a:extLst>
          </p:cNvPr>
          <p:cNvSpPr>
            <a:spLocks noGrp="1"/>
          </p:cNvSpPr>
          <p:nvPr>
            <p:ph type="title"/>
          </p:nvPr>
        </p:nvSpPr>
        <p:spPr/>
        <p:txBody>
          <a:bodyPr/>
          <a:lstStyle/>
          <a:p>
            <a:r>
              <a:rPr lang="en-DE"/>
              <a:t>Breaking news </a:t>
            </a:r>
          </a:p>
        </p:txBody>
      </p:sp>
      <p:pic>
        <p:nvPicPr>
          <p:cNvPr id="8" name="Content Placeholder 7">
            <a:extLst>
              <a:ext uri="{FF2B5EF4-FFF2-40B4-BE49-F238E27FC236}">
                <a16:creationId xmlns:a16="http://schemas.microsoft.com/office/drawing/2014/main" id="{0ED995B6-AC3A-4F5D-9CC6-C8EF7D945561}"/>
              </a:ext>
            </a:extLst>
          </p:cNvPr>
          <p:cNvPicPr>
            <a:picLocks noGrp="1" noChangeAspect="1"/>
          </p:cNvPicPr>
          <p:nvPr>
            <p:ph sz="half" idx="2"/>
          </p:nvPr>
        </p:nvPicPr>
        <p:blipFill>
          <a:blip r:embed="rId3"/>
          <a:stretch>
            <a:fillRect/>
          </a:stretch>
        </p:blipFill>
        <p:spPr>
          <a:xfrm>
            <a:off x="4777252" y="821691"/>
            <a:ext cx="4038600" cy="1750060"/>
          </a:xfrm>
          <a:prstGeom prst="rect">
            <a:avLst/>
          </a:prstGeom>
        </p:spPr>
      </p:pic>
      <p:pic>
        <p:nvPicPr>
          <p:cNvPr id="10" name="Picture 9" descr="Graphical user interface, text, application, email&#10;&#10;Description automatically generated">
            <a:extLst>
              <a:ext uri="{FF2B5EF4-FFF2-40B4-BE49-F238E27FC236}">
                <a16:creationId xmlns:a16="http://schemas.microsoft.com/office/drawing/2014/main" id="{51E82DCE-F981-2DA3-DDB3-ACD4BFEA3EA3}"/>
              </a:ext>
            </a:extLst>
          </p:cNvPr>
          <p:cNvPicPr>
            <a:picLocks noChangeAspect="1"/>
          </p:cNvPicPr>
          <p:nvPr/>
        </p:nvPicPr>
        <p:blipFill>
          <a:blip r:embed="rId4"/>
          <a:stretch>
            <a:fillRect/>
          </a:stretch>
        </p:blipFill>
        <p:spPr>
          <a:xfrm>
            <a:off x="4570117" y="2571750"/>
            <a:ext cx="4400807" cy="1872208"/>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4A148050-EFF6-B5E8-EE5C-124806B79618}"/>
              </a:ext>
            </a:extLst>
          </p:cNvPr>
          <p:cNvPicPr>
            <a:picLocks noChangeAspect="1"/>
          </p:cNvPicPr>
          <p:nvPr/>
        </p:nvPicPr>
        <p:blipFill>
          <a:blip r:embed="rId5"/>
          <a:stretch>
            <a:fillRect/>
          </a:stretch>
        </p:blipFill>
        <p:spPr>
          <a:xfrm rot="20509500">
            <a:off x="4070227" y="3816475"/>
            <a:ext cx="3252122" cy="1148685"/>
          </a:xfrm>
          <a:prstGeom prst="rect">
            <a:avLst/>
          </a:prstGeom>
        </p:spPr>
      </p:pic>
      <p:pic>
        <p:nvPicPr>
          <p:cNvPr id="16" name="Picture 15" descr="Graphical user interface, text, application, email&#10;&#10;Description automatically generated">
            <a:extLst>
              <a:ext uri="{FF2B5EF4-FFF2-40B4-BE49-F238E27FC236}">
                <a16:creationId xmlns:a16="http://schemas.microsoft.com/office/drawing/2014/main" id="{F3DB1DB2-FE8B-16D4-9F8D-93BEC995FA47}"/>
              </a:ext>
            </a:extLst>
          </p:cNvPr>
          <p:cNvPicPr>
            <a:picLocks noChangeAspect="1"/>
          </p:cNvPicPr>
          <p:nvPr/>
        </p:nvPicPr>
        <p:blipFill>
          <a:blip r:embed="rId6"/>
          <a:stretch>
            <a:fillRect/>
          </a:stretch>
        </p:blipFill>
        <p:spPr>
          <a:xfrm rot="20499455">
            <a:off x="4852667" y="3847258"/>
            <a:ext cx="3684744" cy="932375"/>
          </a:xfrm>
          <a:prstGeom prst="rect">
            <a:avLst/>
          </a:prstGeom>
        </p:spPr>
      </p:pic>
      <p:pic>
        <p:nvPicPr>
          <p:cNvPr id="14" name="Picture 13">
            <a:extLst>
              <a:ext uri="{FF2B5EF4-FFF2-40B4-BE49-F238E27FC236}">
                <a16:creationId xmlns:a16="http://schemas.microsoft.com/office/drawing/2014/main" id="{F4C7D81A-7A3B-C390-081A-C1A05C6BE0D4}"/>
              </a:ext>
            </a:extLst>
          </p:cNvPr>
          <p:cNvPicPr>
            <a:picLocks noChangeAspect="1"/>
          </p:cNvPicPr>
          <p:nvPr/>
        </p:nvPicPr>
        <p:blipFill>
          <a:blip r:embed="rId7"/>
          <a:stretch>
            <a:fillRect/>
          </a:stretch>
        </p:blipFill>
        <p:spPr>
          <a:xfrm rot="20323617">
            <a:off x="6254883" y="3941280"/>
            <a:ext cx="3378925" cy="343114"/>
          </a:xfrm>
          <a:prstGeom prst="rect">
            <a:avLst/>
          </a:prstGeom>
        </p:spPr>
      </p:pic>
    </p:spTree>
    <p:extLst>
      <p:ext uri="{BB962C8B-B14F-4D97-AF65-F5344CB8AC3E}">
        <p14:creationId xmlns:p14="http://schemas.microsoft.com/office/powerpoint/2010/main" val="1681325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BD6A42FB-74A4-DC4E-8432-0C831F779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399" y="829505"/>
            <a:ext cx="7413629" cy="3480429"/>
          </a:xfrm>
          <a:prstGeom prst="rect">
            <a:avLst/>
          </a:prstGeo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2A05AB5-CECC-7046-8A23-924F4B48E86C}"/>
              </a:ext>
            </a:extLst>
          </p:cNvPr>
          <p:cNvSpPr>
            <a:spLocks noGrp="1"/>
          </p:cNvSpPr>
          <p:nvPr>
            <p:ph type="sldNum" sz="quarter" idx="12"/>
          </p:nvPr>
        </p:nvSpPr>
        <p:spPr>
          <a:xfrm>
            <a:off x="8937238" y="4869657"/>
            <a:ext cx="178790" cy="273844"/>
          </a:xfrm>
        </p:spPr>
        <p:txBody>
          <a:bodyPr/>
          <a:lstStyle/>
          <a:p>
            <a:fld id="{86CB4B4D-7CA3-9044-876B-883B54F8677D}" type="slidenum">
              <a:rPr lang="en-GB" smtClean="0"/>
              <a:pPr/>
              <a:t>5</a:t>
            </a:fld>
            <a:endParaRPr lang="en-GB"/>
          </a:p>
        </p:txBody>
      </p:sp>
      <p:pic>
        <p:nvPicPr>
          <p:cNvPr id="1026" name="Picture 2" descr="The EU Green Deal happens by way of design - Novedades de decoración y  diseño">
            <a:extLst>
              <a:ext uri="{FF2B5EF4-FFF2-40B4-BE49-F238E27FC236}">
                <a16:creationId xmlns:a16="http://schemas.microsoft.com/office/drawing/2014/main" id="{FCF8E7A1-BF2D-F94B-A223-620997DC61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695" y="3541467"/>
            <a:ext cx="2760877" cy="1536935"/>
          </a:xfrm>
          <a:prstGeom prst="rect">
            <a:avLst/>
          </a:prstGeom>
          <a:effectLst>
            <a:softEdge rad="46372"/>
          </a:effectLst>
          <a:extLst>
            <a:ext uri="{909E8E84-426E-40DD-AFC4-6F175D3DCCD1}">
              <a14:hiddenFill xmlns:a14="http://schemas.microsoft.com/office/drawing/2010/main">
                <a:solidFill>
                  <a:srgbClr val="FFFFFF"/>
                </a:solidFill>
              </a14:hiddenFill>
            </a:ext>
          </a:extLst>
        </p:spPr>
      </p:pic>
      <p:pic>
        <p:nvPicPr>
          <p:cNvPr id="1028" name="Picture 4" descr="Energy &amp;amp; Climate: A European Green Deal of Strategic Foresight:  Reinvigorating Europe and driving an industrial renaissance for a clean  planet for all | Orgalim">
            <a:extLst>
              <a:ext uri="{FF2B5EF4-FFF2-40B4-BE49-F238E27FC236}">
                <a16:creationId xmlns:a16="http://schemas.microsoft.com/office/drawing/2014/main" id="{7565A561-46EB-E740-A926-261B029BA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0"/>
            <a:ext cx="1893516" cy="994096"/>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6" name="Picture 2" descr="The Copernicus In Situ Component since the Baveno Manifesto — Copernicus In  Situ Component">
            <a:extLst>
              <a:ext uri="{FF2B5EF4-FFF2-40B4-BE49-F238E27FC236}">
                <a16:creationId xmlns:a16="http://schemas.microsoft.com/office/drawing/2014/main" id="{2F378619-13E9-4E4D-A2DF-65D0140B85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920023"/>
            <a:ext cx="1375784" cy="194673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8" name="Picture 4" descr="Copernicus signing">
            <a:extLst>
              <a:ext uri="{FF2B5EF4-FFF2-40B4-BE49-F238E27FC236}">
                <a16:creationId xmlns:a16="http://schemas.microsoft.com/office/drawing/2014/main" id="{0727BA26-6162-5546-8E26-C65F7FA98C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179" y="2851877"/>
            <a:ext cx="1827806" cy="1371600"/>
          </a:xfrm>
          <a:prstGeom prst="rect">
            <a:avLst/>
          </a:prstGeom>
          <a:noFill/>
          <a:effectLst>
            <a:softEdge rad="109949"/>
          </a:effectLst>
          <a:extLst>
            <a:ext uri="{909E8E84-426E-40DD-AFC4-6F175D3DCCD1}">
              <a14:hiddenFill xmlns:a14="http://schemas.microsoft.com/office/drawing/2010/main">
                <a:solidFill>
                  <a:srgbClr val="FFFFFF"/>
                </a:solidFill>
              </a14:hiddenFill>
            </a:ext>
          </a:extLst>
        </p:spPr>
      </p:pic>
      <p:pic>
        <p:nvPicPr>
          <p:cNvPr id="1030" name="Picture 6" descr="Paris Climate Agreement Archives - Ban Ki-moon Centre for Global Citizens">
            <a:extLst>
              <a:ext uri="{FF2B5EF4-FFF2-40B4-BE49-F238E27FC236}">
                <a16:creationId xmlns:a16="http://schemas.microsoft.com/office/drawing/2014/main" id="{75EDFB1C-857E-DF4A-A0FE-B6DA1391F0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1452" y="4237105"/>
            <a:ext cx="1871699" cy="112301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Title 2">
            <a:extLst>
              <a:ext uri="{FF2B5EF4-FFF2-40B4-BE49-F238E27FC236}">
                <a16:creationId xmlns:a16="http://schemas.microsoft.com/office/drawing/2014/main" id="{C7665A0C-01BA-114A-B856-8DFD18C25317}"/>
              </a:ext>
            </a:extLst>
          </p:cNvPr>
          <p:cNvSpPr txBox="1">
            <a:spLocks/>
          </p:cNvSpPr>
          <p:nvPr/>
        </p:nvSpPr>
        <p:spPr>
          <a:xfrm>
            <a:off x="27973" y="247711"/>
            <a:ext cx="4544027" cy="252352"/>
          </a:xfrm>
          <a:prstGeom prst="rect">
            <a:avLst/>
          </a:prstGeom>
          <a:solidFill>
            <a:srgbClr val="941333"/>
          </a:solidFill>
          <a:ln w="12700">
            <a:miter lim="400000"/>
          </a:ln>
          <a:extLst>
            <a:ext uri="{C572A759-6A51-4108-AA02-DFA0A04FC94B}">
              <ma14:wrappingTextBoxFlag xmlns:ma14="http://schemas.microsoft.com/office/mac/drawingml/2011/main" xmlns="" val="1"/>
            </a:ext>
          </a:extLst>
        </p:spPr>
        <p:txBody>
          <a:bodyPr lIns="68567" tIns="68567" rIns="68567" bIns="68567" anchor="ctr">
            <a:noAutofit/>
          </a:bodyPr>
          <a:lstStyle>
            <a:lvl1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1pPr>
            <a:lvl2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2pPr>
            <a:lvl3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3pPr>
            <a:lvl4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4pPr>
            <a:lvl5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5pPr>
            <a:lvl6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6pPr>
            <a:lvl7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7pPr>
            <a:lvl8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8pPr>
            <a:lvl9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9pPr>
          </a:lstStyle>
          <a:p>
            <a:r>
              <a:rPr lang="en-US" sz="1500" kern="0" dirty="0">
                <a:latin typeface="Calibri" panose="020F0502020204030204" pitchFamily="34" charset="0"/>
                <a:cs typeface="Calibri" panose="020F0502020204030204" pitchFamily="34" charset="0"/>
              </a:rPr>
              <a:t>Make a long story short </a:t>
            </a:r>
          </a:p>
        </p:txBody>
      </p:sp>
    </p:spTree>
    <p:extLst>
      <p:ext uri="{BB962C8B-B14F-4D97-AF65-F5344CB8AC3E}">
        <p14:creationId xmlns:p14="http://schemas.microsoft.com/office/powerpoint/2010/main" val="1979952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7BF8405-B2DB-0B2C-AE2B-533B66661C19}"/>
              </a:ext>
            </a:extLst>
          </p:cNvPr>
          <p:cNvSpPr>
            <a:spLocks noGrp="1"/>
          </p:cNvSpPr>
          <p:nvPr>
            <p:ph type="title"/>
          </p:nvPr>
        </p:nvSpPr>
        <p:spPr>
          <a:xfrm>
            <a:off x="457200" y="0"/>
            <a:ext cx="8229600" cy="857250"/>
          </a:xfrm>
        </p:spPr>
        <p:txBody>
          <a:bodyPr>
            <a:normAutofit/>
          </a:bodyPr>
          <a:lstStyle/>
          <a:p>
            <a:r>
              <a:rPr lang="en-GB"/>
              <a:t>A rapidly changing landscape</a:t>
            </a:r>
          </a:p>
        </p:txBody>
      </p:sp>
      <p:sp>
        <p:nvSpPr>
          <p:cNvPr id="4" name="Slide Number Placeholder 3">
            <a:extLst>
              <a:ext uri="{FF2B5EF4-FFF2-40B4-BE49-F238E27FC236}">
                <a16:creationId xmlns:a16="http://schemas.microsoft.com/office/drawing/2014/main" id="{744E760A-A34F-0F13-F791-EF1FA4DFC6B4}"/>
              </a:ext>
            </a:extLst>
          </p:cNvPr>
          <p:cNvSpPr>
            <a:spLocks noGrp="1"/>
          </p:cNvSpPr>
          <p:nvPr>
            <p:ph type="sldNum" sz="quarter" idx="12"/>
          </p:nvPr>
        </p:nvSpPr>
        <p:spPr/>
        <p:txBody>
          <a:bodyPr/>
          <a:lstStyle/>
          <a:p>
            <a:fld id="{E4AB80EA-DB86-D849-B86F-15DAF31F0474}" type="slidenum">
              <a:rPr lang="en-US" smtClean="0"/>
              <a:pPr/>
              <a:t>6</a:t>
            </a:fld>
            <a:endParaRPr lang="en-US"/>
          </a:p>
        </p:txBody>
      </p:sp>
      <p:sp>
        <p:nvSpPr>
          <p:cNvPr id="5" name="Rectangle 4">
            <a:extLst>
              <a:ext uri="{FF2B5EF4-FFF2-40B4-BE49-F238E27FC236}">
                <a16:creationId xmlns:a16="http://schemas.microsoft.com/office/drawing/2014/main" id="{B75DE700-C62C-A2E9-BC1D-BFAB18D410A7}"/>
              </a:ext>
            </a:extLst>
          </p:cNvPr>
          <p:cNvSpPr/>
          <p:nvPr/>
        </p:nvSpPr>
        <p:spPr>
          <a:xfrm>
            <a:off x="812245" y="3954682"/>
            <a:ext cx="3066695" cy="738664"/>
          </a:xfrm>
          <a:prstGeom prst="rect">
            <a:avLst/>
          </a:prstGeom>
        </p:spPr>
        <p:txBody>
          <a:bodyPr wrap="square">
            <a:spAutoFit/>
          </a:bodyPr>
          <a:lstStyle/>
          <a:p>
            <a:r>
              <a:rPr lang="en-US" sz="1050">
                <a:latin typeface="Calibri" panose="020F0502020204030204" pitchFamily="34" charset="0"/>
                <a:cs typeface="Calibri" panose="020F0502020204030204" pitchFamily="34" charset="0"/>
              </a:rPr>
              <a:t>There are more climate related disasters now than ever before. Improving our ability to describe then and predict them would equip our society to better manage them.</a:t>
            </a:r>
          </a:p>
        </p:txBody>
      </p:sp>
      <p:pic>
        <p:nvPicPr>
          <p:cNvPr id="7" name="Picture 6" descr="Chart&#10;&#10;Description automatically generated">
            <a:extLst>
              <a:ext uri="{FF2B5EF4-FFF2-40B4-BE49-F238E27FC236}">
                <a16:creationId xmlns:a16="http://schemas.microsoft.com/office/drawing/2014/main" id="{F2D75027-B5AF-DB3D-F31D-0A59AE6862E2}"/>
              </a:ext>
            </a:extLst>
          </p:cNvPr>
          <p:cNvPicPr>
            <a:picLocks noChangeAspect="1"/>
          </p:cNvPicPr>
          <p:nvPr/>
        </p:nvPicPr>
        <p:blipFill>
          <a:blip r:embed="rId3"/>
          <a:stretch>
            <a:fillRect/>
          </a:stretch>
        </p:blipFill>
        <p:spPr>
          <a:xfrm>
            <a:off x="761607" y="1556179"/>
            <a:ext cx="3000155" cy="2207829"/>
          </a:xfrm>
          <a:prstGeom prst="rect">
            <a:avLst/>
          </a:prstGeom>
        </p:spPr>
      </p:pic>
      <p:sp>
        <p:nvSpPr>
          <p:cNvPr id="8" name="TextBox 7">
            <a:extLst>
              <a:ext uri="{FF2B5EF4-FFF2-40B4-BE49-F238E27FC236}">
                <a16:creationId xmlns:a16="http://schemas.microsoft.com/office/drawing/2014/main" id="{42A419F1-53EF-CF29-FD3A-B5CED722E4BB}"/>
              </a:ext>
            </a:extLst>
          </p:cNvPr>
          <p:cNvSpPr txBox="1"/>
          <p:nvPr/>
        </p:nvSpPr>
        <p:spPr>
          <a:xfrm>
            <a:off x="4271724" y="1479814"/>
            <a:ext cx="3000155" cy="623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1200" b="1">
                <a:solidFill>
                  <a:srgbClr val="000000"/>
                </a:solidFill>
                <a:latin typeface="Calibri" panose="020F0502020204030204" pitchFamily="34" charset="0"/>
                <a:ea typeface="+mj-ea"/>
                <a:cs typeface="Calibri" panose="020F0502020204030204" pitchFamily="34" charset="0"/>
                <a:sym typeface="Arial"/>
              </a:rPr>
              <a:t>World Economic Forum 2022: Global Risks Report</a:t>
            </a:r>
            <a:r>
              <a:rPr lang="en-US" sz="1200">
                <a:solidFill>
                  <a:srgbClr val="000000"/>
                </a:solidFill>
                <a:latin typeface="Calibri" panose="020F0502020204030204" pitchFamily="34" charset="0"/>
                <a:ea typeface="+mj-ea"/>
                <a:cs typeface="Calibri" panose="020F0502020204030204" pitchFamily="34" charset="0"/>
                <a:sym typeface="Arial"/>
              </a:rPr>
              <a:t>: “most severe risks on a global scale over the next 10 years”</a:t>
            </a:r>
          </a:p>
        </p:txBody>
      </p:sp>
    </p:spTree>
    <p:extLst>
      <p:ext uri="{BB962C8B-B14F-4D97-AF65-F5344CB8AC3E}">
        <p14:creationId xmlns:p14="http://schemas.microsoft.com/office/powerpoint/2010/main" val="973289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6759D-0936-2A4A-B274-F3CA0C392FD8}"/>
              </a:ext>
            </a:extLst>
          </p:cNvPr>
          <p:cNvSpPr>
            <a:spLocks noGrp="1"/>
          </p:cNvSpPr>
          <p:nvPr>
            <p:ph type="title"/>
          </p:nvPr>
        </p:nvSpPr>
        <p:spPr/>
        <p:txBody>
          <a:bodyPr>
            <a:normAutofit fontScale="90000"/>
          </a:bodyPr>
          <a:lstStyle/>
          <a:p>
            <a:r>
              <a:rPr lang="en-US" spc="0" dirty="0"/>
              <a:t>Too big to handle</a:t>
            </a:r>
          </a:p>
        </p:txBody>
      </p:sp>
      <p:pic>
        <p:nvPicPr>
          <p:cNvPr id="1027" name="Picture 3" descr="page2image2068336">
            <a:extLst>
              <a:ext uri="{FF2B5EF4-FFF2-40B4-BE49-F238E27FC236}">
                <a16:creationId xmlns:a16="http://schemas.microsoft.com/office/drawing/2014/main" id="{3E4DE259-2905-0245-8A44-9FC1863A07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343" y="788657"/>
            <a:ext cx="5860550" cy="30786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31D475B-AC17-A142-9534-A756893B74F0}"/>
              </a:ext>
            </a:extLst>
          </p:cNvPr>
          <p:cNvSpPr txBox="1"/>
          <p:nvPr/>
        </p:nvSpPr>
        <p:spPr>
          <a:xfrm>
            <a:off x="634369" y="3753303"/>
            <a:ext cx="5215520" cy="715581"/>
          </a:xfrm>
          <a:prstGeom prst="rect">
            <a:avLst/>
          </a:prstGeom>
          <a:noFill/>
        </p:spPr>
        <p:txBody>
          <a:bodyPr wrap="square" rtlCol="0" anchor="t">
            <a:spAutoFit/>
          </a:bodyPr>
          <a:lstStyle/>
          <a:p>
            <a:pPr marL="214308" indent="-214308" defTabSz="685800">
              <a:buFont typeface="Arial" charset="0"/>
              <a:buChar char="•"/>
              <a:defRPr/>
            </a:pPr>
            <a:r>
              <a:rPr lang="en-US" sz="1350">
                <a:solidFill>
                  <a:srgbClr val="000000"/>
                </a:solidFill>
                <a:latin typeface="Helvetica"/>
              </a:rPr>
              <a:t>In 1995, ECMWF archive was growing annually by 14 TB</a:t>
            </a:r>
          </a:p>
          <a:p>
            <a:pPr marL="214308" indent="-214308" defTabSz="685800">
              <a:buFont typeface="Arial" charset="0"/>
              <a:buChar char="•"/>
              <a:defRPr/>
            </a:pPr>
            <a:r>
              <a:rPr lang="en-US" sz="1350">
                <a:solidFill>
                  <a:srgbClr val="000000"/>
                </a:solidFill>
                <a:latin typeface="Helvetica"/>
              </a:rPr>
              <a:t>In 2012, the archive was growing daily by 28 TB</a:t>
            </a:r>
          </a:p>
          <a:p>
            <a:pPr marL="214308" indent="-214308" defTabSz="685800">
              <a:buFont typeface="Arial" charset="0"/>
              <a:buChar char="•"/>
              <a:defRPr/>
            </a:pPr>
            <a:r>
              <a:rPr lang="en-US" sz="1350">
                <a:solidFill>
                  <a:srgbClr val="000000"/>
                </a:solidFill>
                <a:latin typeface="Helvetica"/>
              </a:rPr>
              <a:t>In early 2018, the daily growth was 200 TB</a:t>
            </a:r>
            <a:endParaRPr lang="en-US" sz="1350">
              <a:solidFill>
                <a:srgbClr val="000000"/>
              </a:solidFill>
              <a:latin typeface="Helvetica"/>
              <a:cs typeface="Arial"/>
            </a:endParaRPr>
          </a:p>
        </p:txBody>
      </p:sp>
      <p:sp>
        <p:nvSpPr>
          <p:cNvPr id="3" name="Rectangle 2">
            <a:extLst>
              <a:ext uri="{FF2B5EF4-FFF2-40B4-BE49-F238E27FC236}">
                <a16:creationId xmlns:a16="http://schemas.microsoft.com/office/drawing/2014/main" id="{6B115245-84B9-9E4C-A7D7-AC6A39A536F9}"/>
              </a:ext>
            </a:extLst>
          </p:cNvPr>
          <p:cNvSpPr/>
          <p:nvPr/>
        </p:nvSpPr>
        <p:spPr>
          <a:xfrm>
            <a:off x="792343" y="4399879"/>
            <a:ext cx="5310336" cy="276999"/>
          </a:xfrm>
          <a:prstGeom prst="rect">
            <a:avLst/>
          </a:prstGeom>
        </p:spPr>
        <p:txBody>
          <a:bodyPr wrap="square">
            <a:spAutoFit/>
          </a:bodyPr>
          <a:lstStyle/>
          <a:p>
            <a:pPr defTabSz="685800">
              <a:defRPr/>
            </a:pPr>
            <a:r>
              <a:rPr lang="en-US" sz="1200">
                <a:solidFill>
                  <a:srgbClr val="000000"/>
                </a:solidFill>
                <a:latin typeface="Helvetica"/>
              </a:rPr>
              <a:t>http://</a:t>
            </a:r>
            <a:r>
              <a:rPr lang="en-US" sz="1200" err="1">
                <a:solidFill>
                  <a:srgbClr val="000000"/>
                </a:solidFill>
                <a:latin typeface="Helvetica"/>
              </a:rPr>
              <a:t>htor.inf.ethz.ch</a:t>
            </a:r>
            <a:r>
              <a:rPr lang="en-US" sz="1200">
                <a:solidFill>
                  <a:srgbClr val="000000"/>
                </a:solidFill>
                <a:latin typeface="Helvetica"/>
              </a:rPr>
              <a:t>/publications/</a:t>
            </a:r>
            <a:r>
              <a:rPr lang="en-US" sz="1200" err="1">
                <a:solidFill>
                  <a:srgbClr val="000000"/>
                </a:solidFill>
                <a:latin typeface="Helvetica"/>
              </a:rPr>
              <a:t>img</a:t>
            </a:r>
            <a:r>
              <a:rPr lang="en-US" sz="1200">
                <a:solidFill>
                  <a:srgbClr val="000000"/>
                </a:solidFill>
                <a:latin typeface="Helvetica"/>
              </a:rPr>
              <a:t>/</a:t>
            </a:r>
            <a:r>
              <a:rPr lang="en-US" sz="1200" err="1">
                <a:solidFill>
                  <a:srgbClr val="000000"/>
                </a:solidFill>
                <a:latin typeface="Helvetica"/>
              </a:rPr>
              <a:t>schulthess-exascale-climate.pdf</a:t>
            </a:r>
            <a:endParaRPr lang="en-US" sz="1200">
              <a:solidFill>
                <a:srgbClr val="000000"/>
              </a:solidFill>
              <a:latin typeface="Helvetica"/>
            </a:endParaRPr>
          </a:p>
        </p:txBody>
      </p:sp>
      <p:sp>
        <p:nvSpPr>
          <p:cNvPr id="7" name="TextBox 6">
            <a:extLst>
              <a:ext uri="{FF2B5EF4-FFF2-40B4-BE49-F238E27FC236}">
                <a16:creationId xmlns:a16="http://schemas.microsoft.com/office/drawing/2014/main" id="{1EE8EB49-8249-C442-9BD5-604502D806CC}"/>
              </a:ext>
            </a:extLst>
          </p:cNvPr>
          <p:cNvSpPr txBox="1"/>
          <p:nvPr/>
        </p:nvSpPr>
        <p:spPr>
          <a:xfrm>
            <a:off x="6636433" y="281349"/>
            <a:ext cx="2507567" cy="4466607"/>
          </a:xfrm>
          <a:prstGeom prst="rect">
            <a:avLst/>
          </a:prstGeom>
          <a:noFill/>
        </p:spPr>
        <p:txBody>
          <a:bodyPr wrap="square" rtlCol="0">
            <a:spAutoFit/>
          </a:bodyPr>
          <a:lstStyle/>
          <a:p>
            <a:pPr defTabSz="685800">
              <a:defRPr/>
            </a:pPr>
            <a:r>
              <a:rPr lang="en-US" sz="1350" dirty="0">
                <a:solidFill>
                  <a:srgbClr val="000000"/>
                </a:solidFill>
                <a:latin typeface="Helvetica"/>
              </a:rPr>
              <a:t>At the end of 2015, the archive held about 140 PB of data</a:t>
            </a:r>
          </a:p>
          <a:p>
            <a:pPr defTabSz="685800">
              <a:defRPr/>
            </a:pPr>
            <a:endParaRPr lang="en-US" sz="1350" dirty="0">
              <a:solidFill>
                <a:srgbClr val="000000"/>
              </a:solidFill>
              <a:latin typeface="Helvetica"/>
            </a:endParaRPr>
          </a:p>
          <a:p>
            <a:pPr defTabSz="685800">
              <a:defRPr/>
            </a:pPr>
            <a:r>
              <a:rPr lang="en-US" sz="1350" dirty="0">
                <a:solidFill>
                  <a:srgbClr val="000000"/>
                </a:solidFill>
                <a:latin typeface="Helvetica"/>
              </a:rPr>
              <a:t>The current figure is about </a:t>
            </a:r>
            <a:r>
              <a:rPr lang="en-US" sz="2100" b="1" dirty="0">
                <a:solidFill>
                  <a:srgbClr val="26304D"/>
                </a:solidFill>
                <a:latin typeface="Helvetica"/>
              </a:rPr>
              <a:t> 400 PB* </a:t>
            </a:r>
            <a:r>
              <a:rPr lang="en-US" sz="1350" dirty="0">
                <a:solidFill>
                  <a:srgbClr val="26304D"/>
                </a:solidFill>
                <a:latin typeface="Helvetica"/>
              </a:rPr>
              <a:t>and growing</a:t>
            </a:r>
            <a:endParaRPr lang="en-US" sz="2100" dirty="0">
              <a:solidFill>
                <a:srgbClr val="26304D"/>
              </a:solidFill>
              <a:latin typeface="Helvetica"/>
            </a:endParaRPr>
          </a:p>
          <a:p>
            <a:pPr defTabSz="685800">
              <a:defRPr/>
            </a:pPr>
            <a:endParaRPr lang="en-US" sz="2100" b="1" dirty="0">
              <a:solidFill>
                <a:srgbClr val="26304D"/>
              </a:solidFill>
              <a:latin typeface="Helvetica"/>
            </a:endParaRPr>
          </a:p>
          <a:p>
            <a:pPr defTabSz="685800">
              <a:defRPr/>
            </a:pPr>
            <a:r>
              <a:rPr lang="en-GB" sz="1350" dirty="0">
                <a:solidFill>
                  <a:srgbClr val="000000"/>
                </a:solidFill>
                <a:latin typeface="Helvetica"/>
              </a:rPr>
              <a:t>A simple example</a:t>
            </a:r>
          </a:p>
          <a:p>
            <a:pPr defTabSz="685800">
              <a:defRPr/>
            </a:pPr>
            <a:r>
              <a:rPr lang="en-GB" sz="1350" dirty="0">
                <a:solidFill>
                  <a:srgbClr val="000000"/>
                </a:solidFill>
                <a:latin typeface="Helvetica"/>
              </a:rPr>
              <a:t>ERA-I  0.1 Pb, 0.2 GSBU; </a:t>
            </a:r>
          </a:p>
          <a:p>
            <a:pPr defTabSz="685800">
              <a:defRPr/>
            </a:pPr>
            <a:r>
              <a:rPr lang="en-GB" sz="1350" dirty="0">
                <a:solidFill>
                  <a:srgbClr val="000000"/>
                </a:solidFill>
                <a:latin typeface="Helvetica"/>
              </a:rPr>
              <a:t>ERA5 12 Pb, 10  GSBU; </a:t>
            </a:r>
          </a:p>
          <a:p>
            <a:pPr defTabSz="685800">
              <a:defRPr/>
            </a:pPr>
            <a:r>
              <a:rPr lang="en-GB" sz="1350" dirty="0">
                <a:solidFill>
                  <a:srgbClr val="000000"/>
                </a:solidFill>
                <a:latin typeface="Helvetica"/>
              </a:rPr>
              <a:t>ERA6 80+ Pb, 30+ GSBU</a:t>
            </a:r>
          </a:p>
          <a:p>
            <a:pPr defTabSz="685800">
              <a:defRPr/>
            </a:pPr>
            <a:endParaRPr lang="en-US" sz="1350" dirty="0">
              <a:solidFill>
                <a:srgbClr val="000000"/>
              </a:solidFill>
              <a:latin typeface="Helvetica"/>
            </a:endParaRPr>
          </a:p>
          <a:p>
            <a:pPr lvl="0">
              <a:defRPr/>
            </a:pPr>
            <a:r>
              <a:rPr lang="en-US" sz="1350" dirty="0">
                <a:solidFill>
                  <a:srgbClr val="000000"/>
                </a:solidFill>
                <a:latin typeface="Helvetica"/>
              </a:rPr>
              <a:t>*</a:t>
            </a:r>
            <a:r>
              <a:rPr lang="en-US" sz="1050" dirty="0">
                <a:solidFill>
                  <a:srgbClr val="000000"/>
                </a:solidFill>
                <a:latin typeface="Helvetica"/>
              </a:rPr>
              <a:t>If it were music, it could provide a staggering 1.000.000 years of streaming more than our life on the planet as homo sapiens</a:t>
            </a:r>
          </a:p>
          <a:p>
            <a:pPr lvl="0">
              <a:defRPr/>
            </a:pPr>
            <a:r>
              <a:rPr lang="en-US" sz="1050" dirty="0">
                <a:solidFill>
                  <a:srgbClr val="000000"/>
                </a:solidFill>
              </a:rPr>
              <a:t>https://</a:t>
            </a:r>
            <a:r>
              <a:rPr lang="en-US" sz="1050" dirty="0" err="1">
                <a:solidFill>
                  <a:srgbClr val="000000"/>
                </a:solidFill>
              </a:rPr>
              <a:t>iammdnor.com</a:t>
            </a:r>
            <a:r>
              <a:rPr lang="en-US" sz="1050" dirty="0">
                <a:solidFill>
                  <a:srgbClr val="000000"/>
                </a:solidFill>
              </a:rPr>
              <a:t>/2015/08/15/infographic-hpw-large-is-150-petabytes/ </a:t>
            </a:r>
          </a:p>
          <a:p>
            <a:pPr lvl="0">
              <a:defRPr/>
            </a:pPr>
            <a:endParaRPr lang="en-US" sz="1050" dirty="0">
              <a:solidFill>
                <a:srgbClr val="000000"/>
              </a:solidFill>
              <a:latin typeface="Helvetica"/>
            </a:endParaRPr>
          </a:p>
          <a:p>
            <a:pPr lvl="0">
              <a:defRPr/>
            </a:pPr>
            <a:r>
              <a:rPr lang="en-US" sz="825" dirty="0">
                <a:solidFill>
                  <a:srgbClr val="000000"/>
                </a:solidFill>
                <a:latin typeface="Helvetica"/>
              </a:rPr>
              <a:t>Image from: </a:t>
            </a:r>
            <a:r>
              <a:rPr lang="en-GB" sz="750" dirty="0"/>
              <a:t>https://</a:t>
            </a:r>
            <a:r>
              <a:rPr lang="en-GB" sz="750" dirty="0" err="1"/>
              <a:t>twitter.com</a:t>
            </a:r>
            <a:r>
              <a:rPr lang="en-GB" sz="750" dirty="0"/>
              <a:t>/</a:t>
            </a:r>
            <a:r>
              <a:rPr lang="en-GB" sz="750" dirty="0" err="1"/>
              <a:t>GCWeniger</a:t>
            </a:r>
            <a:r>
              <a:rPr lang="en-GB" sz="750" dirty="0"/>
              <a:t>/status/1363822745834967043?s=20&amp;t=3izmNInjv_FMKnvgbn-RvA</a:t>
            </a:r>
            <a:endParaRPr lang="en-US" sz="1350" dirty="0">
              <a:solidFill>
                <a:srgbClr val="000000"/>
              </a:solidFill>
              <a:latin typeface="Helvetica"/>
            </a:endParaRPr>
          </a:p>
        </p:txBody>
      </p:sp>
      <p:pic>
        <p:nvPicPr>
          <p:cNvPr id="1026" name="Picture 2" descr="Image">
            <a:extLst>
              <a:ext uri="{FF2B5EF4-FFF2-40B4-BE49-F238E27FC236}">
                <a16:creationId xmlns:a16="http://schemas.microsoft.com/office/drawing/2014/main" id="{7E39761E-095D-0DA8-93DE-827E7E388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015" y="662568"/>
            <a:ext cx="3843658" cy="288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2115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509388-0C4F-1C4A-9987-B91D45C7ED7A}"/>
              </a:ext>
            </a:extLst>
          </p:cNvPr>
          <p:cNvSpPr>
            <a:spLocks noGrp="1"/>
          </p:cNvSpPr>
          <p:nvPr>
            <p:ph type="title"/>
          </p:nvPr>
        </p:nvSpPr>
        <p:spPr/>
        <p:txBody>
          <a:bodyPr>
            <a:normAutofit fontScale="90000"/>
          </a:bodyPr>
          <a:lstStyle/>
          <a:p>
            <a:r>
              <a:rPr lang="en-US" sz="2100" spc="0" dirty="0"/>
              <a:t>The climate data store </a:t>
            </a:r>
          </a:p>
        </p:txBody>
      </p:sp>
      <p:pic>
        <p:nvPicPr>
          <p:cNvPr id="1026" name="Picture 2">
            <a:extLst>
              <a:ext uri="{FF2B5EF4-FFF2-40B4-BE49-F238E27FC236}">
                <a16:creationId xmlns:a16="http://schemas.microsoft.com/office/drawing/2014/main" id="{EC88E9F3-07FB-0341-A4EB-B74F9DEF29FD}"/>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700087" y="672361"/>
            <a:ext cx="7743825" cy="3790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CA71E2-856F-B44B-AEEE-7264DA33990C}"/>
              </a:ext>
            </a:extLst>
          </p:cNvPr>
          <p:cNvSpPr txBox="1"/>
          <p:nvPr/>
        </p:nvSpPr>
        <p:spPr>
          <a:xfrm>
            <a:off x="501445" y="4507843"/>
            <a:ext cx="3471365" cy="246221"/>
          </a:xfrm>
          <a:prstGeom prst="rect">
            <a:avLst/>
          </a:prstGeom>
          <a:noFill/>
        </p:spPr>
        <p:txBody>
          <a:bodyPr wrap="square" rtlCol="0">
            <a:spAutoFit/>
          </a:bodyPr>
          <a:lstStyle/>
          <a:p>
            <a:pPr defTabSz="914378"/>
            <a:r>
              <a:rPr lang="en-US" sz="1000" b="1" dirty="0">
                <a:solidFill>
                  <a:srgbClr val="000000"/>
                </a:solidFill>
                <a:latin typeface="Helvetica"/>
              </a:rPr>
              <a:t>Typical download:  ˜</a:t>
            </a:r>
            <a:r>
              <a:rPr lang="en-US" sz="1000" b="1" dirty="0">
                <a:solidFill>
                  <a:srgbClr val="FF0000"/>
                </a:solidFill>
                <a:latin typeface="Helvetica"/>
              </a:rPr>
              <a:t>100 TB /</a:t>
            </a:r>
            <a:r>
              <a:rPr lang="en-US" sz="1000" dirty="0">
                <a:solidFill>
                  <a:srgbClr val="FF0000"/>
                </a:solidFill>
                <a:latin typeface="Helvetica"/>
              </a:rPr>
              <a:t>day</a:t>
            </a:r>
          </a:p>
        </p:txBody>
      </p:sp>
      <p:sp>
        <p:nvSpPr>
          <p:cNvPr id="7" name="TextBox 6">
            <a:extLst>
              <a:ext uri="{FF2B5EF4-FFF2-40B4-BE49-F238E27FC236}">
                <a16:creationId xmlns:a16="http://schemas.microsoft.com/office/drawing/2014/main" id="{0A5FAF08-18D7-A14D-BBDB-45272F4D584D}"/>
              </a:ext>
            </a:extLst>
          </p:cNvPr>
          <p:cNvSpPr txBox="1"/>
          <p:nvPr/>
        </p:nvSpPr>
        <p:spPr>
          <a:xfrm>
            <a:off x="501445" y="4785382"/>
            <a:ext cx="3571900" cy="246221"/>
          </a:xfrm>
          <a:prstGeom prst="rect">
            <a:avLst/>
          </a:prstGeom>
          <a:noFill/>
        </p:spPr>
        <p:txBody>
          <a:bodyPr wrap="square" rtlCol="0">
            <a:spAutoFit/>
          </a:bodyPr>
          <a:lstStyle/>
          <a:p>
            <a:pPr defTabSz="914378"/>
            <a:r>
              <a:rPr lang="en-US" sz="1000" b="1" dirty="0">
                <a:solidFill>
                  <a:srgbClr val="000000"/>
                </a:solidFill>
                <a:latin typeface="Helvetica"/>
              </a:rPr>
              <a:t>Typical number of requests: </a:t>
            </a:r>
            <a:r>
              <a:rPr lang="en-US" sz="1000" b="1" dirty="0">
                <a:solidFill>
                  <a:srgbClr val="FF0000"/>
                </a:solidFill>
                <a:latin typeface="Helvetica"/>
              </a:rPr>
              <a:t>500k/day</a:t>
            </a:r>
            <a:endParaRPr lang="en-US" sz="1000" dirty="0">
              <a:solidFill>
                <a:srgbClr val="FF0000"/>
              </a:solidFill>
              <a:latin typeface="Helvetica"/>
            </a:endParaRPr>
          </a:p>
        </p:txBody>
      </p:sp>
      <p:sp>
        <p:nvSpPr>
          <p:cNvPr id="2" name="TextBox 1">
            <a:extLst>
              <a:ext uri="{FF2B5EF4-FFF2-40B4-BE49-F238E27FC236}">
                <a16:creationId xmlns:a16="http://schemas.microsoft.com/office/drawing/2014/main" id="{7B9DFA47-5E6D-A344-9E95-72FA9D383A6A}"/>
              </a:ext>
            </a:extLst>
          </p:cNvPr>
          <p:cNvSpPr txBox="1"/>
          <p:nvPr/>
        </p:nvSpPr>
        <p:spPr>
          <a:xfrm>
            <a:off x="4247965" y="1566218"/>
            <a:ext cx="1077537"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783" hangingPunct="0"/>
            <a:r>
              <a:rPr lang="en-US" sz="1050" dirty="0">
                <a:solidFill>
                  <a:srgbClr val="FF0000"/>
                </a:solidFill>
                <a:latin typeface="Arial"/>
                <a:ea typeface="+mj-ea"/>
                <a:cs typeface="Arial"/>
                <a:sym typeface="Arial"/>
              </a:rPr>
              <a:t>&gt;150.000 users </a:t>
            </a:r>
          </a:p>
        </p:txBody>
      </p:sp>
      <p:sp>
        <p:nvSpPr>
          <p:cNvPr id="4" name="Rectangle 3">
            <a:extLst>
              <a:ext uri="{FF2B5EF4-FFF2-40B4-BE49-F238E27FC236}">
                <a16:creationId xmlns:a16="http://schemas.microsoft.com/office/drawing/2014/main" id="{EB2A89B6-CA87-5543-901A-45CE726277E1}"/>
              </a:ext>
            </a:extLst>
          </p:cNvPr>
          <p:cNvSpPr/>
          <p:nvPr/>
        </p:nvSpPr>
        <p:spPr>
          <a:xfrm>
            <a:off x="6396541" y="476163"/>
            <a:ext cx="2412840" cy="276999"/>
          </a:xfrm>
          <a:prstGeom prst="rect">
            <a:avLst/>
          </a:prstGeom>
        </p:spPr>
        <p:txBody>
          <a:bodyPr wrap="none">
            <a:spAutoFit/>
          </a:bodyPr>
          <a:lstStyle/>
          <a:p>
            <a:pPr defTabSz="914378"/>
            <a:r>
              <a:rPr lang="en-US" sz="1200">
                <a:solidFill>
                  <a:srgbClr val="000000"/>
                </a:solidFill>
                <a:latin typeface="Helvetica"/>
              </a:rPr>
              <a:t>https://</a:t>
            </a:r>
            <a:r>
              <a:rPr lang="en-US" sz="1200" err="1">
                <a:solidFill>
                  <a:srgbClr val="000000"/>
                </a:solidFill>
                <a:latin typeface="Helvetica"/>
              </a:rPr>
              <a:t>cds.climate.copernicus.eu</a:t>
            </a:r>
            <a:endParaRPr lang="en-US" sz="1200">
              <a:solidFill>
                <a:srgbClr val="000000"/>
              </a:solidFill>
              <a:latin typeface="Helvetica"/>
            </a:endParaRPr>
          </a:p>
        </p:txBody>
      </p:sp>
    </p:spTree>
    <p:extLst>
      <p:ext uri="{BB962C8B-B14F-4D97-AF65-F5344CB8AC3E}">
        <p14:creationId xmlns:p14="http://schemas.microsoft.com/office/powerpoint/2010/main" val="70704266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06483E4C-5065-DD47-BAC9-80DA05AE1ED3}"/>
              </a:ext>
            </a:extLst>
          </p:cNvPr>
          <p:cNvPicPr>
            <a:picLocks noChangeAspect="1"/>
          </p:cNvPicPr>
          <p:nvPr/>
        </p:nvPicPr>
        <p:blipFill>
          <a:blip r:embed="rId3"/>
          <a:stretch>
            <a:fillRect/>
          </a:stretch>
        </p:blipFill>
        <p:spPr>
          <a:xfrm>
            <a:off x="867704" y="504862"/>
            <a:ext cx="8276296" cy="4651421"/>
          </a:xfrm>
          <a:prstGeom prst="rect">
            <a:avLst/>
          </a:prstGeom>
        </p:spPr>
      </p:pic>
      <p:sp>
        <p:nvSpPr>
          <p:cNvPr id="3" name="Title 2">
            <a:extLst>
              <a:ext uri="{FF2B5EF4-FFF2-40B4-BE49-F238E27FC236}">
                <a16:creationId xmlns:a16="http://schemas.microsoft.com/office/drawing/2014/main" id="{D9BB492D-C283-CC48-995E-9A75CB24950B}"/>
              </a:ext>
            </a:extLst>
          </p:cNvPr>
          <p:cNvSpPr>
            <a:spLocks noGrp="1"/>
          </p:cNvSpPr>
          <p:nvPr>
            <p:ph type="title"/>
          </p:nvPr>
        </p:nvSpPr>
        <p:spPr/>
        <p:txBody>
          <a:bodyPr>
            <a:noAutofit/>
          </a:bodyPr>
          <a:lstStyle/>
          <a:p>
            <a:r>
              <a:rPr lang="en-US" sz="1650" b="1" spc="0" dirty="0">
                <a:latin typeface="Calibri Light" panose="020F0302020204030204" pitchFamily="34" charset="0"/>
                <a:cs typeface="Calibri Light" panose="020F0302020204030204" pitchFamily="34" charset="0"/>
              </a:rPr>
              <a:t>Our portfolio</a:t>
            </a:r>
          </a:p>
        </p:txBody>
      </p:sp>
      <p:sp>
        <p:nvSpPr>
          <p:cNvPr id="2" name="Slide Number Placeholder 1">
            <a:extLst>
              <a:ext uri="{FF2B5EF4-FFF2-40B4-BE49-F238E27FC236}">
                <a16:creationId xmlns:a16="http://schemas.microsoft.com/office/drawing/2014/main" id="{4215859D-4287-4F4E-852E-19C0E4A2A420}"/>
              </a:ext>
            </a:extLst>
          </p:cNvPr>
          <p:cNvSpPr>
            <a:spLocks noGrp="1"/>
          </p:cNvSpPr>
          <p:nvPr>
            <p:ph type="sldNum" sz="quarter" idx="2"/>
          </p:nvPr>
        </p:nvSpPr>
        <p:spPr>
          <a:xfrm>
            <a:off x="11249661" y="6584992"/>
            <a:ext cx="332741" cy="338512"/>
          </a:xfrm>
          <a:prstGeom prst="rect">
            <a:avLst/>
          </a:prstGeom>
          <a:ln w="12700">
            <a:miter lim="400000"/>
          </a:ln>
        </p:spPr>
        <p:txBody>
          <a:bodyPr wrap="none" lIns="45699" tIns="45699" rIns="45699" bIns="45699" anchor="ctr">
            <a:spAutoFit/>
          </a:bodyPr>
          <a:lstStyle>
            <a:defPPr>
              <a:defRPr lang="en-US"/>
            </a:defPPr>
            <a:lvl1pPr marL="0" algn="r" defTabSz="914400" rtl="0" eaLnBrk="1" latinLnBrk="0" hangingPunct="1">
              <a:defRPr sz="1600" kern="1200">
                <a:solidFill>
                  <a:srgbClr val="888888"/>
                </a:solidFill>
                <a:latin typeface="Calibri"/>
                <a:ea typeface="Calibri"/>
                <a:cs typeface="Calibri"/>
                <a:sym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DE" smtClean="0"/>
              <a:pPr/>
              <a:t>9</a:t>
            </a:fld>
            <a:endParaRPr lang="en-GB"/>
          </a:p>
        </p:txBody>
      </p:sp>
      <p:sp>
        <p:nvSpPr>
          <p:cNvPr id="7" name="TextBox 6">
            <a:extLst>
              <a:ext uri="{FF2B5EF4-FFF2-40B4-BE49-F238E27FC236}">
                <a16:creationId xmlns:a16="http://schemas.microsoft.com/office/drawing/2014/main" id="{9D3C846E-C7E0-F540-8CD7-80611F8EE340}"/>
              </a:ext>
            </a:extLst>
          </p:cNvPr>
          <p:cNvSpPr txBox="1"/>
          <p:nvPr/>
        </p:nvSpPr>
        <p:spPr>
          <a:xfrm>
            <a:off x="635084" y="4929998"/>
            <a:ext cx="1423786" cy="1731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hangingPunct="0"/>
            <a:r>
              <a:rPr lang="en-US" sz="675">
                <a:solidFill>
                  <a:schemeClr val="bg2">
                    <a:lumMod val="60000"/>
                    <a:lumOff val="40000"/>
                  </a:schemeClr>
                </a:solidFill>
                <a:latin typeface="Calibri Light" panose="020F0302020204030204" pitchFamily="34" charset="0"/>
                <a:ea typeface="+mj-ea"/>
                <a:cs typeface="Calibri Light" panose="020F0302020204030204" pitchFamily="34" charset="0"/>
                <a:sym typeface="Arial"/>
              </a:rPr>
              <a:t>Inspired by @</a:t>
            </a:r>
            <a:r>
              <a:rPr lang="en-US" sz="675" err="1">
                <a:solidFill>
                  <a:schemeClr val="bg2">
                    <a:lumMod val="60000"/>
                    <a:lumOff val="40000"/>
                  </a:schemeClr>
                </a:solidFill>
                <a:latin typeface="Calibri Light" panose="020F0302020204030204" pitchFamily="34" charset="0"/>
                <a:ea typeface="+mj-ea"/>
                <a:cs typeface="Calibri Light" panose="020F0302020204030204" pitchFamily="34" charset="0"/>
                <a:sym typeface="Arial"/>
              </a:rPr>
              <a:t>Ed_Hawkins</a:t>
            </a:r>
            <a:r>
              <a:rPr lang="en-US" sz="675">
                <a:solidFill>
                  <a:schemeClr val="bg2">
                    <a:lumMod val="60000"/>
                    <a:lumOff val="40000"/>
                  </a:schemeClr>
                </a:solidFill>
                <a:latin typeface="Calibri Light" panose="020F0302020204030204" pitchFamily="34" charset="0"/>
                <a:ea typeface="+mj-ea"/>
                <a:cs typeface="Calibri Light" panose="020F0302020204030204" pitchFamily="34" charset="0"/>
                <a:sym typeface="Arial"/>
              </a:rPr>
              <a:t> | @IPCC_CH</a:t>
            </a:r>
          </a:p>
        </p:txBody>
      </p:sp>
    </p:spTree>
    <p:extLst>
      <p:ext uri="{BB962C8B-B14F-4D97-AF65-F5344CB8AC3E}">
        <p14:creationId xmlns:p14="http://schemas.microsoft.com/office/powerpoint/2010/main" val="3251258136"/>
      </p:ext>
    </p:extLst>
  </p:cSld>
  <p:clrMapOvr>
    <a:masterClrMapping/>
  </p:clrMapOvr>
</p:sld>
</file>

<file path=ppt/theme/theme1.xml><?xml version="1.0" encoding="utf-8"?>
<a:theme xmlns:a="http://schemas.openxmlformats.org/drawingml/2006/main" name="Climate Ch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limate Change">
  <a:themeElements>
    <a:clrScheme name="Climate Chang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imate Change">
      <a:majorFont>
        <a:latin typeface="Arial"/>
        <a:ea typeface="Arial"/>
        <a:cs typeface="Arial"/>
      </a:majorFont>
      <a:minorFont>
        <a:latin typeface="Helvetica"/>
        <a:ea typeface="Helvetica"/>
        <a:cs typeface="Helvetica"/>
      </a:minorFont>
    </a:fontScheme>
    <a:fmtScheme name="Climate Chan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2078</Words>
  <Application>Microsoft Macintosh PowerPoint</Application>
  <PresentationFormat>On-screen Show (16:9)</PresentationFormat>
  <Paragraphs>279</Paragraphs>
  <Slides>34</Slides>
  <Notes>18</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Calibri</vt:lpstr>
      <vt:lpstr>Calibri Light</vt:lpstr>
      <vt:lpstr>Consolas</vt:lpstr>
      <vt:lpstr>DIN Alternate</vt:lpstr>
      <vt:lpstr>Helvetica</vt:lpstr>
      <vt:lpstr>Roboto</vt:lpstr>
      <vt:lpstr>Climate Change</vt:lpstr>
      <vt:lpstr>2_Climate Change</vt:lpstr>
      <vt:lpstr>Office Theme</vt:lpstr>
      <vt:lpstr>PowerPoint Presentation</vt:lpstr>
      <vt:lpstr>PowerPoint Presentation</vt:lpstr>
      <vt:lpstr>Extremes of the past: September 1962</vt:lpstr>
      <vt:lpstr>Breaking news </vt:lpstr>
      <vt:lpstr>PowerPoint Presentation</vt:lpstr>
      <vt:lpstr>A rapidly changing landscape</vt:lpstr>
      <vt:lpstr>Too big to handle</vt:lpstr>
      <vt:lpstr>The climate data store </vt:lpstr>
      <vt:lpstr>Our portfolio</vt:lpstr>
      <vt:lpstr>Improving our understanding of the Earth system</vt:lpstr>
      <vt:lpstr>Observations and data rescue  </vt:lpstr>
      <vt:lpstr>Who is eating all this data?</vt:lpstr>
      <vt:lpstr>Reanalysis: our very hungry caterpillar </vt:lpstr>
      <vt:lpstr>Maps without gaps: global atmospheric reanalysis ERA5</vt:lpstr>
      <vt:lpstr>Back extension and risk</vt:lpstr>
      <vt:lpstr>A storm in a tapestry</vt:lpstr>
      <vt:lpstr>ERA6 in a nutshell </vt:lpstr>
      <vt:lpstr>Regional reanalyses: plans</vt:lpstr>
      <vt:lpstr>C3S seasonal predictions: evolution</vt:lpstr>
      <vt:lpstr>C3S predictions in user diagnostic</vt:lpstr>
      <vt:lpstr>May forecast for June-August 2022</vt:lpstr>
      <vt:lpstr>Regional climate projections: Europe and beyond</vt:lpstr>
      <vt:lpstr>What is an application?</vt:lpstr>
      <vt:lpstr>Cataloguing </vt:lpstr>
      <vt:lpstr>Operational water</vt:lpstr>
      <vt:lpstr>ESOTC 2022</vt:lpstr>
      <vt:lpstr>Chain of services and products and feedback loops</vt:lpstr>
      <vt:lpstr>PowerPoint Presentation</vt:lpstr>
      <vt:lpstr>The Climate and Atmosphere Data Store (CADS)</vt:lpstr>
      <vt:lpstr>cadstoolbox</vt:lpstr>
      <vt:lpstr>cdslab</vt:lpstr>
      <vt:lpstr>CADS Toolbox and Applications</vt:lpstr>
      <vt:lpstr>Climate services as an emerging need at a national level: national collaboration </vt:lpstr>
      <vt:lpstr>PowerPoint Presentation</vt:lpstr>
    </vt:vector>
  </TitlesOfParts>
  <Company>GCG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Borras, Telm</dc:creator>
  <cp:lastModifiedBy>Carlo Buontempo</cp:lastModifiedBy>
  <cp:revision>4</cp:revision>
  <cp:lastPrinted>2021-05-18T08:38:00Z</cp:lastPrinted>
  <dcterms:created xsi:type="dcterms:W3CDTF">2016-08-05T07:21:09Z</dcterms:created>
  <dcterms:modified xsi:type="dcterms:W3CDTF">2022-09-27T08:04:12Z</dcterms:modified>
</cp:coreProperties>
</file>