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video/unknown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430" r:id="rId2"/>
    <p:sldId id="256" r:id="rId3"/>
    <p:sldId id="431" r:id="rId4"/>
    <p:sldId id="270" r:id="rId5"/>
    <p:sldId id="261" r:id="rId6"/>
    <p:sldId id="306" r:id="rId7"/>
    <p:sldId id="400" r:id="rId8"/>
    <p:sldId id="399" r:id="rId9"/>
    <p:sldId id="402" r:id="rId10"/>
    <p:sldId id="440" r:id="rId11"/>
    <p:sldId id="469" r:id="rId12"/>
    <p:sldId id="466" r:id="rId13"/>
    <p:sldId id="380" r:id="rId14"/>
    <p:sldId id="381" r:id="rId15"/>
    <p:sldId id="382" r:id="rId16"/>
    <p:sldId id="460" r:id="rId17"/>
    <p:sldId id="454" r:id="rId18"/>
    <p:sldId id="457" r:id="rId19"/>
    <p:sldId id="458" r:id="rId20"/>
    <p:sldId id="459" r:id="rId21"/>
    <p:sldId id="470" r:id="rId22"/>
    <p:sldId id="461" r:id="rId23"/>
    <p:sldId id="467" r:id="rId24"/>
    <p:sldId id="287" r:id="rId25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5" autoAdjust="0"/>
    <p:restoredTop sz="94660"/>
  </p:normalViewPr>
  <p:slideViewPr>
    <p:cSldViewPr snapToGrid="0">
      <p:cViewPr>
        <p:scale>
          <a:sx n="45" d="100"/>
          <a:sy n="45" d="100"/>
        </p:scale>
        <p:origin x="1388" y="6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2352E-863A-4C19-B371-5F1AB16C70AB}" type="datetimeFigureOut">
              <a:rPr lang="pt-PT" smtClean="0"/>
              <a:t>29/09/2022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CFF5AF-D3D8-4C93-A00A-686AE73CCF3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03057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416AE-464F-428B-BD80-6426AC16B661}" type="slidenum">
              <a:rPr lang="pt-PT" smtClean="0"/>
              <a:pPr/>
              <a:t>4</a:t>
            </a:fld>
            <a:endParaRPr lang="pt-P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416AE-464F-428B-BD80-6426AC16B661}" type="slidenum">
              <a:rPr lang="pt-PT" smtClean="0"/>
              <a:pPr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21822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416AE-464F-428B-BD80-6426AC16B661}" type="slidenum">
              <a:rPr lang="pt-PT" smtClean="0"/>
              <a:pPr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65800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416AE-464F-428B-BD80-6426AC16B661}" type="slidenum">
              <a:rPr lang="pt-PT" smtClean="0"/>
              <a:pPr/>
              <a:t>22</a:t>
            </a:fld>
            <a:endParaRPr lang="pt-P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416AE-464F-428B-BD80-6426AC16B661}" type="slidenum">
              <a:rPr lang="pt-PT" smtClean="0"/>
              <a:pPr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21822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416AE-464F-428B-BD80-6426AC16B661}" type="slidenum">
              <a:rPr lang="pt-PT" smtClean="0"/>
              <a:pPr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21822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416AE-464F-428B-BD80-6426AC16B661}" type="slidenum">
              <a:rPr lang="pt-PT" smtClean="0"/>
              <a:pPr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21822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416AE-464F-428B-BD80-6426AC16B661}" type="slidenum">
              <a:rPr lang="pt-PT" smtClean="0"/>
              <a:pPr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21822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416AE-464F-428B-BD80-6426AC16B661}" type="slidenum">
              <a:rPr lang="pt-PT" smtClean="0"/>
              <a:pPr/>
              <a:t>16</a:t>
            </a:fld>
            <a:endParaRPr lang="pt-P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416AE-464F-428B-BD80-6426AC16B661}" type="slidenum">
              <a:rPr lang="pt-PT" smtClean="0"/>
              <a:pPr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21822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416AE-464F-428B-BD80-6426AC16B661}" type="slidenum">
              <a:rPr lang="pt-PT" smtClean="0"/>
              <a:pPr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21822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416AE-464F-428B-BD80-6426AC16B661}" type="slidenum">
              <a:rPr lang="pt-PT" smtClean="0"/>
              <a:pPr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21822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D1820F-9799-4E30-AAD1-9DD215F0BF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6E0220C-DFB0-4136-BE08-BFE09A99E5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C9D4631-EC3C-4138-8CA8-090EDD74B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0D5-C992-42DC-B99B-EE0087424FCE}" type="datetime1">
              <a:rPr lang="pt-PT" smtClean="0"/>
              <a:t>29/09/2022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37D0ECA-81D4-429D-83C2-28B2AD081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CAFE Final Conference | Barcelona, Spain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966F0845-AEC8-4606-8066-4EF7A3CC9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45C9-D31B-4D39-ADFD-978C9FFD5C8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1501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/>
    </mc:Choice>
    <mc:Fallback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B8F62C-B2E5-43E1-9F08-B4B830887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E8DC6CA8-6BAB-4BF3-BF5B-EF70327C37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A403925-3A20-4FCD-8B79-1C3432BAA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DDD3-8FC5-4825-869A-CB8765329C4F}" type="datetime1">
              <a:rPr lang="pt-PT" smtClean="0"/>
              <a:t>29/09/2022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5CB1B7E-820F-482E-9ACD-96D524547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CAFE Final Conference | Barcelona, Spain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19E158B-403D-4C78-9548-C4A7E2423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45C9-D31B-4D39-ADFD-978C9FFD5C8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94117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/>
    </mc:Choice>
    <mc:Fallback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37C1B0F-02BF-4D95-9F75-2225477A52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C230AB6A-CC8B-4DF3-BEDF-85BB295282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AD730445-7BEB-4CE6-AC05-CD1E8598A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0F57D-C376-41F0-9B0A-2ECC1F7C949C}" type="datetime1">
              <a:rPr lang="pt-PT" smtClean="0"/>
              <a:t>29/09/2022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FF1CA64-4C21-4888-A5F4-BD49E75F9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CAFE Final Conference | Barcelona, Spain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0D73EFE-C8F8-4EB1-80ED-5673B80D7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45C9-D31B-4D39-ADFD-978C9FFD5C8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21722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/>
    </mc:Choice>
    <mc:Fallback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008A19-8AF7-41AB-A482-AF358E744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5075253-0AAC-4DF6-AF7F-B53CC34CF6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2883D2E-EA78-41BB-999C-5F83D257D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BAD76-BC0F-476C-9C42-40CD30C40E0D}" type="datetime1">
              <a:rPr lang="pt-PT" smtClean="0"/>
              <a:t>29/09/2022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A8586D1-02E3-4F5C-A524-D02A2B3B6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CAFE Final Conference | Barcelona, Spain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1E2D0E5D-9957-439D-90C1-AFBC1FCB1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45C9-D31B-4D39-ADFD-978C9FFD5C8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38867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/>
    </mc:Choice>
    <mc:Fallback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695654-EE0C-403D-95BC-65321188F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38FA6D9A-F831-4200-8F81-3F3503E89F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9F306F0B-7756-417D-A5E9-56EF61DC0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44643-C4CA-44FE-8473-FD1D20D9A2C1}" type="datetime1">
              <a:rPr lang="pt-PT" smtClean="0"/>
              <a:t>29/09/2022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C442297-D65F-4A0E-A00B-9CC4BE2B8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CAFE Final Conference | Barcelona, Spain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CBAAE7BA-8A32-4E26-B03F-E0E1655EF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45C9-D31B-4D39-ADFD-978C9FFD5C8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8624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/>
    </mc:Choice>
    <mc:Fallback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D91DA8-EC37-453B-BF19-46C4204E8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A21F9DF-393B-4567-A766-2534F7C4AF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B06E1737-2234-4700-AC11-03313429F3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409784BD-A077-4124-B936-5DBB82859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CE41-3C8B-41B1-9C54-B24D12FE4386}" type="datetime1">
              <a:rPr lang="pt-PT" smtClean="0"/>
              <a:t>29/09/2022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60A10A77-FC72-4F0E-AE88-636A038C8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CAFE Final Conference | Barcelona, Spain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AFF90383-DEDB-4EF0-810E-D3146878E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45C9-D31B-4D39-ADFD-978C9FFD5C8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63689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/>
    </mc:Choice>
    <mc:Fallback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A0BF7E-8D7F-4827-86FB-9911B5DCE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739886D4-C4CB-4B9D-9115-40F9ABB2C0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6F1363AB-4DFD-46F2-A0A4-8283F84B3D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E188F54B-50B3-4304-BB02-AA4C4E8DFC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F0E8BC69-0DB4-4DBD-B86E-370F37D4D1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AC1DB6A7-21C3-4393-ABCA-5C1C6F989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4A15-A15C-483E-8150-7022B789A1C8}" type="datetime1">
              <a:rPr lang="pt-PT" smtClean="0"/>
              <a:t>29/09/2022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4FBF4C3E-1E16-4454-ADAB-444AB5C9C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CAFE Final Conference | Barcelona, Spain</a:t>
            </a:r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7A922F25-9D09-4DD9-9DC3-FA0E50E45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45C9-D31B-4D39-ADFD-978C9FFD5C8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02171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/>
    </mc:Choice>
    <mc:Fallback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6C06B1-F8C1-486B-BE7B-4C16736CC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185EA495-DDEB-40CF-8070-70F1493BB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F2B0C-1F6B-4C7C-8FB8-D3E8C9002ECF}" type="datetime1">
              <a:rPr lang="pt-PT" smtClean="0"/>
              <a:t>29/09/2022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97041295-020E-4B97-918C-ADA70729D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CAFE Final Conference | Barcelona, Spain</a:t>
            </a:r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61BDC9C9-EC75-4FCB-972B-6CA349491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45C9-D31B-4D39-ADFD-978C9FFD5C8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86672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/>
    </mc:Choice>
    <mc:Fallback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4D8D21AC-FE65-407D-83CD-C6172BB2B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5BE6-F3D4-45F3-9C82-B44142E3AA38}" type="datetime1">
              <a:rPr lang="pt-PT" smtClean="0"/>
              <a:t>29/09/2022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2BB4B154-5DCF-42FA-83DB-25B19643A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CAFE Final Conference | Barcelona, Spain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DD8917B4-0A67-4307-B083-DA2A99FBB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45C9-D31B-4D39-ADFD-978C9FFD5C8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34390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/>
    </mc:Choice>
    <mc:Fallback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EE3270-B2A6-4E8E-9936-E5635AE70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5120016-397A-4651-B19B-6EB685683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151084CF-8415-4850-82A7-2D9B7A640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201240C1-1934-462F-BBF3-BB5FC2405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8D1E3-C966-4AD1-B505-0AC7904BE06B}" type="datetime1">
              <a:rPr lang="pt-PT" smtClean="0"/>
              <a:t>29/09/2022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8E15977E-1B75-4819-A4A8-E13FD9705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CAFE Final Conference | Barcelona, Spain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9F9D0CD9-99B1-444D-BED0-6EA8D84AA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45C9-D31B-4D39-ADFD-978C9FFD5C8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81718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/>
    </mc:Choice>
    <mc:Fallback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9CC636-C5AB-4FA2-8A8A-C5AC7123A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7C745400-5FA3-42C2-A4FC-1F4A8AE428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D7CEC219-6823-47C7-AA6D-8A05CC67A9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9DFC421A-4E60-4DB5-9D85-3FC87F731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291A6-A0B8-4BB9-944F-0BAFC5116DBF}" type="datetime1">
              <a:rPr lang="pt-PT" smtClean="0"/>
              <a:t>29/09/2022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7A3BCC49-1B29-4044-8525-7FC27C027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CAFE Final Conference | Barcelona, Spain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858CA20C-B3C4-4F21-9A39-94A0915B9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45C9-D31B-4D39-ADFD-978C9FFD5C8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59620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/>
    </mc:Choice>
    <mc:Fallback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5F90F95A-9B33-44EA-B844-331BE3763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3249F5EF-7C20-41DB-B4AE-4C0DB6D43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2650B33-9016-4358-89E2-3B65FE9181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F3A31-BF94-4531-83E2-5B91A361E681}" type="datetime1">
              <a:rPr lang="pt-PT" smtClean="0"/>
              <a:t>29/09/2022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A0DDB2F-825E-4B00-89E0-4A577F1875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/>
              <a:t>CAFE Final Conference | Barcelona, Spain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A57DDB1-5C21-4CB2-BCEE-69C178B325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045C9-D31B-4D39-ADFD-978C9FFD5C8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40035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5000" advClick="0"/>
    </mc:Choice>
    <mc:Fallback>
      <p:transition spd="slow" advClick="0"/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jpe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tiff"/><Relationship Id="rId4" Type="http://schemas.openxmlformats.org/officeDocument/2006/relationships/image" Target="../media/image37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tiff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tiff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8">
            <a:extLst>
              <a:ext uri="{FF2B5EF4-FFF2-40B4-BE49-F238E27FC236}">
                <a16:creationId xmlns:a16="http://schemas.microsoft.com/office/drawing/2014/main" id="{FC490C46-E5E5-4E58-B997-053F54618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422" y="1479633"/>
            <a:ext cx="8924870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pt-PT" sz="2400" b="1" dirty="0">
              <a:solidFill>
                <a:srgbClr val="00164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eaLnBrk="1" hangingPunct="1">
              <a:defRPr/>
            </a:pPr>
            <a:r>
              <a:rPr lang="pt-PT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Margarida L. R. Liberato</a:t>
            </a:r>
          </a:p>
          <a:p>
            <a:pPr eaLnBrk="1" hangingPunct="1">
              <a:defRPr/>
            </a:pPr>
            <a:endParaRPr lang="pt-PT" sz="2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eaLnBrk="1" hangingPunct="1">
              <a:defRPr/>
            </a:pPr>
            <a:endParaRPr lang="pt-PT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eaLnBrk="1" hangingPunct="1">
              <a:defRPr/>
            </a:pPr>
            <a:endParaRPr lang="pt-PT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eaLnBrk="1" hangingPunct="1">
              <a:defRPr/>
            </a:pPr>
            <a:endParaRPr lang="pt-PT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eaLnBrk="1" hangingPunct="1">
              <a:defRPr/>
            </a:pPr>
            <a:endParaRPr lang="pt-PT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eaLnBrk="1" hangingPunct="1">
              <a:defRPr/>
            </a:pPr>
            <a:endParaRPr lang="pt-PT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eaLnBrk="1" hangingPunct="1">
              <a:defRPr/>
            </a:pPr>
            <a:endParaRPr lang="pt-PT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eaLnBrk="1" hangingPunct="1">
              <a:defRPr/>
            </a:pPr>
            <a:endParaRPr lang="pt-PT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eaLnBrk="1" hangingPunct="1">
              <a:defRPr/>
            </a:pPr>
            <a:endParaRPr lang="pt-PT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eaLnBrk="1" hangingPunct="1">
              <a:defRPr/>
            </a:pPr>
            <a:endParaRPr lang="pt-PT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indent="0" eaLnBrk="1" hangingPunct="1">
              <a:defRPr/>
            </a:pPr>
            <a:endParaRPr lang="pt-PT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indent="0" eaLnBrk="1" hangingPunct="1">
              <a:defRPr/>
            </a:pPr>
            <a:r>
              <a:rPr lang="pt-PT" sz="1600" dirty="0">
                <a:latin typeface="Helvetica" panose="020B0604020202020204" pitchFamily="34" charset="0"/>
                <a:cs typeface="Helvetica" panose="020B0604020202020204" pitchFamily="34" charset="0"/>
              </a:rPr>
              <a:t>Universidade de Trás-os-Montes e Alto Douro, Vila Real, Portugal</a:t>
            </a:r>
          </a:p>
          <a:p>
            <a:pPr indent="0" eaLnBrk="1" hangingPunct="1">
              <a:defRPr/>
            </a:pPr>
            <a:r>
              <a:rPr lang="pt-PT" sz="1600" dirty="0">
                <a:latin typeface="Helvetica" panose="020B0604020202020204" pitchFamily="34" charset="0"/>
                <a:cs typeface="Helvetica" panose="020B0604020202020204" pitchFamily="34" charset="0"/>
              </a:rPr>
              <a:t>Instituto Dom Luiz (IDL), Universidade de Lisboa, Portugal 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E0EDA29-4156-4F3F-99E9-CDB732FF47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72" t="23023" r="13106" b="11302"/>
          <a:stretch/>
        </p:blipFill>
        <p:spPr>
          <a:xfrm>
            <a:off x="709033" y="2647283"/>
            <a:ext cx="5569493" cy="2787078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5A2436BF-FF75-4531-B21A-1D3E27AD1BF1}"/>
              </a:ext>
            </a:extLst>
          </p:cNvPr>
          <p:cNvGrpSpPr/>
          <p:nvPr/>
        </p:nvGrpSpPr>
        <p:grpSpPr>
          <a:xfrm>
            <a:off x="6650016" y="2703753"/>
            <a:ext cx="4564071" cy="2798064"/>
            <a:chOff x="6649839" y="2829985"/>
            <a:chExt cx="4564071" cy="2798064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79ED3AB0-0113-4580-A988-D5A81D6DB5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401"/>
            <a:stretch/>
          </p:blipFill>
          <p:spPr bwMode="auto">
            <a:xfrm>
              <a:off x="6649839" y="2829985"/>
              <a:ext cx="4564071" cy="2545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9">
              <a:extLst>
                <a:ext uri="{FF2B5EF4-FFF2-40B4-BE49-F238E27FC236}">
                  <a16:creationId xmlns:a16="http://schemas.microsoft.com/office/drawing/2014/main" id="{51180D15-4B7E-4BCF-ACAF-7344CD8E31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49840" y="5320272"/>
              <a:ext cx="4312328" cy="30777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pt-PT" sz="1400" b="1" i="1" dirty="0">
                  <a:solidFill>
                    <a:schemeClr val="bg2">
                      <a:lumMod val="50000"/>
                    </a:schemeClr>
                  </a:solidFill>
                </a:rPr>
                <a:t>Liberato </a:t>
              </a:r>
              <a:r>
                <a:rPr lang="pt-PT" sz="1400" b="1" i="1" dirty="0" err="1">
                  <a:solidFill>
                    <a:schemeClr val="bg2">
                      <a:lumMod val="50000"/>
                    </a:schemeClr>
                  </a:solidFill>
                </a:rPr>
                <a:t>et</a:t>
              </a:r>
              <a:r>
                <a:rPr lang="pt-PT" sz="1400" b="1" i="1" dirty="0">
                  <a:solidFill>
                    <a:schemeClr val="bg2">
                      <a:lumMod val="50000"/>
                    </a:schemeClr>
                  </a:solidFill>
                </a:rPr>
                <a:t> al. 2013</a:t>
              </a:r>
            </a:p>
          </p:txBody>
        </p:sp>
      </p:grpSp>
      <p:sp>
        <p:nvSpPr>
          <p:cNvPr id="8" name="Subtítulo 2">
            <a:extLst>
              <a:ext uri="{FF2B5EF4-FFF2-40B4-BE49-F238E27FC236}">
                <a16:creationId xmlns:a16="http://schemas.microsoft.com/office/drawing/2014/main" id="{C05A0B1F-E860-4633-8D76-56E5BFB2D5C8}"/>
              </a:ext>
            </a:extLst>
          </p:cNvPr>
          <p:cNvSpPr txBox="1">
            <a:spLocks/>
          </p:cNvSpPr>
          <p:nvPr/>
        </p:nvSpPr>
        <p:spPr>
          <a:xfrm>
            <a:off x="545422" y="414441"/>
            <a:ext cx="8917026" cy="1963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530"/>
            <a:r>
              <a:rPr lang="en-US" sz="4000" b="1" dirty="0">
                <a:cs typeface="Arial" panose="020B0604020202020204" pitchFamily="34" charset="0"/>
              </a:rPr>
              <a:t>Storm’s explosive development in the subtropical North Atlantic Ocean</a:t>
            </a:r>
            <a:endParaRPr lang="en-GB" sz="1800" i="1" dirty="0"/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DACD89E2-3C20-4FD0-9558-AA286B484290}"/>
              </a:ext>
            </a:extLst>
          </p:cNvPr>
          <p:cNvGrpSpPr/>
          <p:nvPr/>
        </p:nvGrpSpPr>
        <p:grpSpPr>
          <a:xfrm>
            <a:off x="7601802" y="5827598"/>
            <a:ext cx="4094328" cy="842989"/>
            <a:chOff x="7119582" y="5936776"/>
            <a:chExt cx="4094328" cy="842989"/>
          </a:xfrm>
          <a:solidFill>
            <a:schemeClr val="bg1"/>
          </a:solidFill>
        </p:grpSpPr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77DD6923-5D1A-42D4-B17E-25698B59DFC2}"/>
                </a:ext>
              </a:extLst>
            </p:cNvPr>
            <p:cNvSpPr/>
            <p:nvPr/>
          </p:nvSpPr>
          <p:spPr>
            <a:xfrm>
              <a:off x="7119582" y="5936776"/>
              <a:ext cx="4094328" cy="842989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426477C8-04BD-43FB-8E4B-F6905C0DF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9014" y="6050920"/>
              <a:ext cx="2536837" cy="634209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41D9942A-ECDC-4ACC-A58D-EC509DA71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72388" y="6095020"/>
              <a:ext cx="1177444" cy="546007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10D682E7-7D4E-44E6-93FB-5B71FA50EA51}"/>
              </a:ext>
            </a:extLst>
          </p:cNvPr>
          <p:cNvGrpSpPr/>
          <p:nvPr/>
        </p:nvGrpSpPr>
        <p:grpSpPr>
          <a:xfrm>
            <a:off x="9648966" y="187413"/>
            <a:ext cx="2233683" cy="1963382"/>
            <a:chOff x="9462447" y="245770"/>
            <a:chExt cx="2233683" cy="1963382"/>
          </a:xfrm>
          <a:solidFill>
            <a:schemeClr val="bg1"/>
          </a:solidFill>
        </p:grpSpPr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26712FF6-CED2-49D1-81D1-C966624EAA08}"/>
                </a:ext>
              </a:extLst>
            </p:cNvPr>
            <p:cNvSpPr/>
            <p:nvPr/>
          </p:nvSpPr>
          <p:spPr>
            <a:xfrm>
              <a:off x="9462447" y="245770"/>
              <a:ext cx="2233683" cy="1963382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39C412B8-52C9-47DA-AACD-95FFAEA85C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8351" y="1204676"/>
              <a:ext cx="1991573" cy="855172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id="{C1EBC6F7-AD89-45BE-AF57-D9C9CE349C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45" r="11744"/>
            <a:stretch/>
          </p:blipFill>
          <p:spPr bwMode="auto">
            <a:xfrm>
              <a:off x="9588351" y="280967"/>
              <a:ext cx="1991573" cy="912416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FF91323D-3021-44F6-85BD-838A18410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CAFE Final Conference | Barcelona, Spain</a:t>
            </a:r>
          </a:p>
        </p:txBody>
      </p:sp>
    </p:spTree>
    <p:extLst>
      <p:ext uri="{BB962C8B-B14F-4D97-AF65-F5344CB8AC3E}">
        <p14:creationId xmlns:p14="http://schemas.microsoft.com/office/powerpoint/2010/main" val="1309606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/>
    </mc:Choice>
    <mc:Fallback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01"/>
          <a:stretch/>
        </p:blipFill>
        <p:spPr bwMode="auto">
          <a:xfrm>
            <a:off x="1622266" y="1091968"/>
            <a:ext cx="9489581" cy="529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aixaDeTexto 2"/>
          <p:cNvSpPr txBox="1">
            <a:spLocks noChangeArrowheads="1"/>
          </p:cNvSpPr>
          <p:nvPr/>
        </p:nvSpPr>
        <p:spPr bwMode="auto">
          <a:xfrm>
            <a:off x="233981" y="902582"/>
            <a:ext cx="83762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1979613" indent="-1979613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SST anomaly &gt; 1.5ºC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367056" y="5412089"/>
            <a:ext cx="204784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sz="2000" b="1" dirty="0" err="1">
                <a:solidFill>
                  <a:srgbClr val="FF0000"/>
                </a:solidFill>
                <a:latin typeface="+mj-lt"/>
              </a:rPr>
              <a:t>Surface</a:t>
            </a:r>
            <a:r>
              <a:rPr lang="pt-PT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pt-PT" sz="2000" b="1" dirty="0" err="1">
                <a:solidFill>
                  <a:srgbClr val="FF0000"/>
                </a:solidFill>
                <a:latin typeface="+mj-lt"/>
              </a:rPr>
              <a:t>wind</a:t>
            </a:r>
            <a:r>
              <a:rPr lang="pt-PT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pt-PT" sz="2000" b="1" dirty="0" err="1">
                <a:solidFill>
                  <a:srgbClr val="FF0000"/>
                </a:solidFill>
                <a:latin typeface="+mj-lt"/>
              </a:rPr>
              <a:t>track</a:t>
            </a:r>
            <a:endParaRPr lang="pt-PT" sz="2000" b="1" dirty="0">
              <a:solidFill>
                <a:srgbClr val="FF0000"/>
              </a:solidFill>
              <a:latin typeface="+mj-lt"/>
            </a:endParaRPr>
          </a:p>
          <a:p>
            <a:r>
              <a:rPr lang="pt-PT" sz="2000" b="1" dirty="0">
                <a:latin typeface="+mj-lt"/>
              </a:rPr>
              <a:t>“</a:t>
            </a:r>
            <a:r>
              <a:rPr lang="pt-PT" sz="2000" b="1" dirty="0" err="1">
                <a:latin typeface="+mj-lt"/>
              </a:rPr>
              <a:t>storm</a:t>
            </a:r>
            <a:r>
              <a:rPr lang="pt-PT" sz="2000" b="1" dirty="0">
                <a:latin typeface="+mj-lt"/>
              </a:rPr>
              <a:t> </a:t>
            </a:r>
            <a:r>
              <a:rPr lang="pt-PT" sz="2000" b="1" dirty="0" err="1">
                <a:latin typeface="+mj-lt"/>
              </a:rPr>
              <a:t>footprint</a:t>
            </a:r>
            <a:r>
              <a:rPr lang="pt-PT" sz="2000" b="1" dirty="0">
                <a:latin typeface="+mj-lt"/>
              </a:rPr>
              <a:t>”</a:t>
            </a:r>
            <a:endParaRPr lang="en-GB" sz="2000" b="1" dirty="0">
              <a:latin typeface="+mj-lt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33981" y="4311466"/>
            <a:ext cx="183569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sz="2400" b="1" dirty="0">
                <a:solidFill>
                  <a:srgbClr val="FF0000"/>
                </a:solidFill>
                <a:latin typeface="+mj-lt"/>
              </a:rPr>
              <a:t>SST </a:t>
            </a:r>
            <a:r>
              <a:rPr lang="pt-PT" sz="2400" b="1" dirty="0" err="1">
                <a:solidFill>
                  <a:srgbClr val="FF0000"/>
                </a:solidFill>
                <a:latin typeface="+mj-lt"/>
              </a:rPr>
              <a:t>anomaly</a:t>
            </a:r>
            <a:endParaRPr lang="en-GB" sz="2400" b="1" dirty="0">
              <a:latin typeface="+mj-lt"/>
            </a:endParaRPr>
          </a:p>
        </p:txBody>
      </p:sp>
      <p:cxnSp>
        <p:nvCxnSpPr>
          <p:cNvPr id="3" name="Conexão recta unidireccional 2"/>
          <p:cNvCxnSpPr/>
          <p:nvPr/>
        </p:nvCxnSpPr>
        <p:spPr>
          <a:xfrm>
            <a:off x="775069" y="4874000"/>
            <a:ext cx="2232248" cy="7920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9">
            <a:extLst>
              <a:ext uri="{FF2B5EF4-FFF2-40B4-BE49-F238E27FC236}">
                <a16:creationId xmlns:a16="http://schemas.microsoft.com/office/drawing/2014/main" id="{6C16D11A-D57D-400B-858B-D06FB5EE4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2681" y="6395118"/>
            <a:ext cx="2929319" cy="34624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pt-PT" b="1" i="1" dirty="0"/>
              <a:t>Liberato </a:t>
            </a:r>
            <a:r>
              <a:rPr lang="pt-PT" b="1" i="1" dirty="0" err="1"/>
              <a:t>et</a:t>
            </a:r>
            <a:r>
              <a:rPr lang="pt-PT" b="1" i="1" dirty="0"/>
              <a:t> al. 2013 (NHESS) 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DC17A426-8C1B-4945-B1B0-AE08724E3703}"/>
              </a:ext>
            </a:extLst>
          </p:cNvPr>
          <p:cNvSpPr txBox="1">
            <a:spLocks/>
          </p:cNvSpPr>
          <p:nvPr/>
        </p:nvSpPr>
        <p:spPr>
          <a:xfrm>
            <a:off x="164122" y="176900"/>
            <a:ext cx="11845352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/>
              <a:t>Xynthia</a:t>
            </a:r>
            <a:r>
              <a:rPr lang="en-US" sz="4000" b="1" dirty="0"/>
              <a:t> (28 Feb 2010): storm footprint</a:t>
            </a:r>
          </a:p>
        </p:txBody>
      </p:sp>
      <p:sp>
        <p:nvSpPr>
          <p:cNvPr id="2" name="Marcador de Posição do Rodapé 1">
            <a:extLst>
              <a:ext uri="{FF2B5EF4-FFF2-40B4-BE49-F238E27FC236}">
                <a16:creationId xmlns:a16="http://schemas.microsoft.com/office/drawing/2014/main" id="{AD082A40-AF48-46F3-8127-3FE382B35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CAFE Final Conference | Barcelona, Spain</a:t>
            </a:r>
          </a:p>
        </p:txBody>
      </p:sp>
    </p:spTree>
    <p:extLst>
      <p:ext uri="{BB962C8B-B14F-4D97-AF65-F5344CB8AC3E}">
        <p14:creationId xmlns:p14="http://schemas.microsoft.com/office/powerpoint/2010/main" val="2420280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/>
    </mc:Choice>
    <mc:Fallback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ixaDeTexto 2"/>
          <p:cNvSpPr txBox="1">
            <a:spLocks noChangeArrowheads="1"/>
          </p:cNvSpPr>
          <p:nvPr/>
        </p:nvSpPr>
        <p:spPr bwMode="auto">
          <a:xfrm>
            <a:off x="233981" y="902582"/>
            <a:ext cx="83762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1979613" indent="-1979613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SST anomaly &gt; 1.5ºC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6C16D11A-D57D-400B-858B-D06FB5EE4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2681" y="6395118"/>
            <a:ext cx="2929319" cy="34624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pt-PT" b="1" i="1" dirty="0"/>
              <a:t>Liberato </a:t>
            </a:r>
            <a:r>
              <a:rPr lang="pt-PT" b="1" i="1" dirty="0" err="1"/>
              <a:t>et</a:t>
            </a:r>
            <a:r>
              <a:rPr lang="pt-PT" b="1" i="1" dirty="0"/>
              <a:t> al. 2013 (NHESS) 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DC17A426-8C1B-4945-B1B0-AE08724E3703}"/>
              </a:ext>
            </a:extLst>
          </p:cNvPr>
          <p:cNvSpPr txBox="1">
            <a:spLocks/>
          </p:cNvSpPr>
          <p:nvPr/>
        </p:nvSpPr>
        <p:spPr>
          <a:xfrm>
            <a:off x="164122" y="176900"/>
            <a:ext cx="11845352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/>
              <a:t>Xynthia</a:t>
            </a:r>
            <a:r>
              <a:rPr lang="en-US" sz="4000" b="1" dirty="0"/>
              <a:t> (28 Feb 2010): storm footprint</a:t>
            </a:r>
          </a:p>
        </p:txBody>
      </p:sp>
      <p:sp>
        <p:nvSpPr>
          <p:cNvPr id="2" name="Marcador de Posição do Rodapé 1">
            <a:extLst>
              <a:ext uri="{FF2B5EF4-FFF2-40B4-BE49-F238E27FC236}">
                <a16:creationId xmlns:a16="http://schemas.microsoft.com/office/drawing/2014/main" id="{AD082A40-AF48-46F3-8127-3FE382B35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CAFE Final Conference | Barcelona, Spain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85DBFDEF-3A3F-43B4-8028-7BADD9916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339" y="5089528"/>
            <a:ext cx="7939321" cy="88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E359032C-ACE3-4733-9FC6-24A470C03C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26"/>
          <a:stretch/>
        </p:blipFill>
        <p:spPr bwMode="auto">
          <a:xfrm>
            <a:off x="6428986" y="2731521"/>
            <a:ext cx="5399599" cy="1979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Conexão recta unidireccional 8">
            <a:extLst>
              <a:ext uri="{FF2B5EF4-FFF2-40B4-BE49-F238E27FC236}">
                <a16:creationId xmlns:a16="http://schemas.microsoft.com/office/drawing/2014/main" id="{4447996F-FDC4-4477-AE9A-9F82BDF3AC24}"/>
              </a:ext>
            </a:extLst>
          </p:cNvPr>
          <p:cNvCxnSpPr>
            <a:cxnSpLocks/>
          </p:cNvCxnSpPr>
          <p:nvPr/>
        </p:nvCxnSpPr>
        <p:spPr>
          <a:xfrm>
            <a:off x="8903776" y="3483244"/>
            <a:ext cx="450021" cy="616129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ângulo 9">
            <a:extLst>
              <a:ext uri="{FF2B5EF4-FFF2-40B4-BE49-F238E27FC236}">
                <a16:creationId xmlns:a16="http://schemas.microsoft.com/office/drawing/2014/main" id="{3FB71270-AC41-4DAE-A876-D0AA1B3C7700}"/>
              </a:ext>
            </a:extLst>
          </p:cNvPr>
          <p:cNvSpPr/>
          <p:nvPr/>
        </p:nvSpPr>
        <p:spPr>
          <a:xfrm>
            <a:off x="9238166" y="3014320"/>
            <a:ext cx="1509354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altLang="pt-PT" sz="1600" b="1" dirty="0">
                <a:solidFill>
                  <a:srgbClr val="FF0000"/>
                </a:solidFill>
                <a:latin typeface="Calibri" pitchFamily="34" charset="0"/>
              </a:rPr>
              <a:t>&gt;24 </a:t>
            </a:r>
            <a:r>
              <a:rPr lang="en-GB" altLang="pt-PT" sz="1600" b="1" dirty="0" err="1">
                <a:solidFill>
                  <a:srgbClr val="FF0000"/>
                </a:solidFill>
                <a:latin typeface="Calibri" pitchFamily="34" charset="0"/>
              </a:rPr>
              <a:t>hPa</a:t>
            </a:r>
            <a:r>
              <a:rPr lang="en-GB" altLang="pt-PT" sz="1600" b="1" dirty="0">
                <a:solidFill>
                  <a:srgbClr val="FF0000"/>
                </a:solidFill>
                <a:latin typeface="Calibri" pitchFamily="34" charset="0"/>
              </a:rPr>
              <a:t>/24h</a:t>
            </a:r>
            <a:endParaRPr lang="pt-PT" sz="1600" dirty="0"/>
          </a:p>
        </p:txBody>
      </p:sp>
      <p:sp>
        <p:nvSpPr>
          <p:cNvPr id="16" name="Rectângulo 10">
            <a:extLst>
              <a:ext uri="{FF2B5EF4-FFF2-40B4-BE49-F238E27FC236}">
                <a16:creationId xmlns:a16="http://schemas.microsoft.com/office/drawing/2014/main" id="{11A623DD-3775-4EFC-B01F-16348ECEF4C3}"/>
              </a:ext>
            </a:extLst>
          </p:cNvPr>
          <p:cNvSpPr/>
          <p:nvPr/>
        </p:nvSpPr>
        <p:spPr>
          <a:xfrm>
            <a:off x="9261768" y="2692755"/>
            <a:ext cx="1093015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PT" sz="2000" b="1" dirty="0"/>
              <a:t>“</a:t>
            </a:r>
            <a:r>
              <a:rPr lang="pt-PT" sz="2000" b="1" dirty="0" err="1"/>
              <a:t>bomb</a:t>
            </a:r>
            <a:r>
              <a:rPr lang="pt-PT" sz="2000" b="1" dirty="0"/>
              <a:t>”</a:t>
            </a:r>
            <a:endParaRPr lang="pt-PT" sz="2000" dirty="0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C64E722B-A648-41C7-890A-C4E7C6BE1C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03"/>
          <a:stretch/>
        </p:blipFill>
        <p:spPr bwMode="auto">
          <a:xfrm>
            <a:off x="333505" y="1594999"/>
            <a:ext cx="5399599" cy="3031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8837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/>
    </mc:Choice>
    <mc:Fallback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20100226T000000anim72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0750" y="1089838"/>
            <a:ext cx="10810500" cy="5109129"/>
          </a:xfr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F619DB9-C45C-4F17-B916-534E88C5523F}"/>
              </a:ext>
            </a:extLst>
          </p:cNvPr>
          <p:cNvSpPr txBox="1"/>
          <p:nvPr/>
        </p:nvSpPr>
        <p:spPr>
          <a:xfrm>
            <a:off x="7921391" y="833267"/>
            <a:ext cx="2979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rgbClr val="FF0000"/>
                </a:solidFill>
                <a:latin typeface="+mj-lt"/>
              </a:rPr>
              <a:t>Total </a:t>
            </a:r>
            <a:r>
              <a:rPr lang="pt-PT" sz="2000" b="1" dirty="0" err="1">
                <a:solidFill>
                  <a:srgbClr val="FF0000"/>
                </a:solidFill>
                <a:latin typeface="+mj-lt"/>
              </a:rPr>
              <a:t>Precipitable</a:t>
            </a:r>
            <a:r>
              <a:rPr lang="pt-PT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pt-PT" sz="2000" b="1" dirty="0" err="1">
                <a:solidFill>
                  <a:srgbClr val="FF0000"/>
                </a:solidFill>
                <a:latin typeface="+mj-lt"/>
              </a:rPr>
              <a:t>Water</a:t>
            </a:r>
            <a:endParaRPr lang="en-GB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Marcador de Posição do Rodapé 1">
            <a:extLst>
              <a:ext uri="{FF2B5EF4-FFF2-40B4-BE49-F238E27FC236}">
                <a16:creationId xmlns:a16="http://schemas.microsoft.com/office/drawing/2014/main" id="{FA26EF49-5333-4EE0-AA5B-1F14D6476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pt-PT"/>
              <a:t>CAFE Final Conference | Barcelona, Spain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4C1577AE-5160-4DD4-A54B-D6D26005CBB9}"/>
              </a:ext>
            </a:extLst>
          </p:cNvPr>
          <p:cNvSpPr txBox="1">
            <a:spLocks/>
          </p:cNvSpPr>
          <p:nvPr/>
        </p:nvSpPr>
        <p:spPr>
          <a:xfrm>
            <a:off x="164122" y="176900"/>
            <a:ext cx="11845352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/>
              <a:t>Xynthia</a:t>
            </a:r>
            <a:r>
              <a:rPr lang="en-US" sz="4000" b="1" dirty="0"/>
              <a:t> (28 Feb 2010): the Atmospheric River</a:t>
            </a:r>
          </a:p>
        </p:txBody>
      </p:sp>
    </p:spTree>
    <p:extLst>
      <p:ext uri="{BB962C8B-B14F-4D97-AF65-F5344CB8AC3E}">
        <p14:creationId xmlns:p14="http://schemas.microsoft.com/office/powerpoint/2010/main" val="1957085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60"/>
          <a:stretch/>
        </p:blipFill>
        <p:spPr bwMode="auto">
          <a:xfrm>
            <a:off x="1524000" y="1589164"/>
            <a:ext cx="8995845" cy="371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01"/>
          <a:stretch/>
        </p:blipFill>
        <p:spPr bwMode="auto">
          <a:xfrm>
            <a:off x="1523679" y="5237018"/>
            <a:ext cx="8995845" cy="703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AF7F5168-02AF-43BD-ADDA-1B8B356A1F02}"/>
              </a:ext>
            </a:extLst>
          </p:cNvPr>
          <p:cNvSpPr txBox="1">
            <a:spLocks/>
          </p:cNvSpPr>
          <p:nvPr/>
        </p:nvSpPr>
        <p:spPr>
          <a:xfrm>
            <a:off x="164122" y="176900"/>
            <a:ext cx="11845352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/>
              <a:t>Xynthia</a:t>
            </a:r>
            <a:r>
              <a:rPr lang="en-US" sz="4000" b="1" dirty="0"/>
              <a:t> (26 Feb 2010): large-scale conditions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D2B2A66-876A-41E2-98EA-DD28B3EF424B}"/>
              </a:ext>
            </a:extLst>
          </p:cNvPr>
          <p:cNvSpPr txBox="1"/>
          <p:nvPr/>
        </p:nvSpPr>
        <p:spPr>
          <a:xfrm>
            <a:off x="7622803" y="1052736"/>
            <a:ext cx="2979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rgbClr val="FF0000"/>
                </a:solidFill>
                <a:latin typeface="+mj-lt"/>
              </a:rPr>
              <a:t>Jet </a:t>
            </a:r>
            <a:r>
              <a:rPr lang="pt-PT" sz="2000" b="1" dirty="0" err="1">
                <a:solidFill>
                  <a:srgbClr val="FF0000"/>
                </a:solidFill>
                <a:latin typeface="+mj-lt"/>
              </a:rPr>
              <a:t>stream</a:t>
            </a:r>
            <a:r>
              <a:rPr lang="pt-PT" sz="2000" b="1" dirty="0">
                <a:solidFill>
                  <a:srgbClr val="FF0000"/>
                </a:solidFill>
                <a:latin typeface="+mj-lt"/>
              </a:rPr>
              <a:t> (300 </a:t>
            </a:r>
            <a:r>
              <a:rPr lang="pt-PT" sz="2000" b="1" dirty="0" err="1">
                <a:solidFill>
                  <a:srgbClr val="FF0000"/>
                </a:solidFill>
                <a:latin typeface="+mj-lt"/>
              </a:rPr>
              <a:t>hPa</a:t>
            </a:r>
            <a:r>
              <a:rPr lang="pt-PT" sz="2000" b="1" dirty="0">
                <a:solidFill>
                  <a:srgbClr val="FF0000"/>
                </a:solidFill>
                <a:latin typeface="+mj-lt"/>
              </a:rPr>
              <a:t>)</a:t>
            </a:r>
            <a:endParaRPr lang="en-GB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03DC178B-AE18-47B0-A472-26EE89ECD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6967" y="1110968"/>
            <a:ext cx="2736304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b="1" dirty="0">
                <a:solidFill>
                  <a:schemeClr val="tx2"/>
                </a:solidFill>
              </a:rPr>
              <a:t>θ</a:t>
            </a:r>
            <a:r>
              <a:rPr lang="pt-PT" b="1" dirty="0">
                <a:solidFill>
                  <a:schemeClr val="tx2"/>
                </a:solidFill>
              </a:rPr>
              <a:t>e </a:t>
            </a:r>
            <a:r>
              <a:rPr lang="pt-PT" dirty="0" err="1">
                <a:solidFill>
                  <a:schemeClr val="tx2"/>
                </a:solidFill>
              </a:rPr>
              <a:t>at</a:t>
            </a:r>
            <a:r>
              <a:rPr lang="pt-PT" dirty="0">
                <a:solidFill>
                  <a:schemeClr val="tx2"/>
                </a:solidFill>
              </a:rPr>
              <a:t> 850 </a:t>
            </a:r>
            <a:r>
              <a:rPr lang="pt-PT" dirty="0" err="1">
                <a:solidFill>
                  <a:schemeClr val="tx2"/>
                </a:solidFill>
              </a:rPr>
              <a:t>hPa</a:t>
            </a:r>
            <a:r>
              <a:rPr lang="pt-PT" dirty="0">
                <a:solidFill>
                  <a:schemeClr val="tx2"/>
                </a:solidFill>
              </a:rPr>
              <a:t> (K)</a:t>
            </a:r>
          </a:p>
        </p:txBody>
      </p:sp>
      <p:sp>
        <p:nvSpPr>
          <p:cNvPr id="17" name="Text Box 9">
            <a:extLst>
              <a:ext uri="{FF2B5EF4-FFF2-40B4-BE49-F238E27FC236}">
                <a16:creationId xmlns:a16="http://schemas.microsoft.com/office/drawing/2014/main" id="{7161E764-1AF0-4D9B-AE53-033EDB129706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9318791" y="5472278"/>
            <a:ext cx="2402111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PT" b="1" i="1" dirty="0"/>
              <a:t>Liberato </a:t>
            </a:r>
            <a:r>
              <a:rPr lang="pt-PT" b="1" i="1" dirty="0" err="1"/>
              <a:t>et</a:t>
            </a:r>
            <a:r>
              <a:rPr lang="pt-PT" b="1" i="1" dirty="0"/>
              <a:t> al. 2013</a:t>
            </a:r>
          </a:p>
        </p:txBody>
      </p:sp>
      <p:sp>
        <p:nvSpPr>
          <p:cNvPr id="2" name="Marcador de Posição do Rodapé 1">
            <a:extLst>
              <a:ext uri="{FF2B5EF4-FFF2-40B4-BE49-F238E27FC236}">
                <a16:creationId xmlns:a16="http://schemas.microsoft.com/office/drawing/2014/main" id="{83AD45F1-3BD4-46AF-90DE-B815D5600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CAFE Final Conference | Barcelona, Spain</a:t>
            </a:r>
          </a:p>
        </p:txBody>
      </p:sp>
    </p:spTree>
    <p:extLst>
      <p:ext uri="{BB962C8B-B14F-4D97-AF65-F5344CB8AC3E}">
        <p14:creationId xmlns:p14="http://schemas.microsoft.com/office/powerpoint/2010/main" val="2815908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/>
    </mc:Choice>
    <mc:Fallback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38" b="36361"/>
          <a:stretch/>
        </p:blipFill>
        <p:spPr bwMode="auto">
          <a:xfrm>
            <a:off x="1523999" y="1712423"/>
            <a:ext cx="8995845" cy="3607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01"/>
          <a:stretch/>
        </p:blipFill>
        <p:spPr bwMode="auto">
          <a:xfrm>
            <a:off x="1523679" y="5237018"/>
            <a:ext cx="8995845" cy="703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 rot="16200000">
            <a:off x="9318791" y="5472278"/>
            <a:ext cx="2402111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PT" b="1" i="1" dirty="0"/>
              <a:t>Liberato </a:t>
            </a:r>
            <a:r>
              <a:rPr lang="pt-PT" b="1" i="1" dirty="0" err="1"/>
              <a:t>et</a:t>
            </a:r>
            <a:r>
              <a:rPr lang="pt-PT" b="1" i="1" dirty="0"/>
              <a:t> al. 2013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6ACA5E2A-CCC7-4586-967F-4F8396DD0DBC}"/>
              </a:ext>
            </a:extLst>
          </p:cNvPr>
          <p:cNvSpPr txBox="1">
            <a:spLocks/>
          </p:cNvSpPr>
          <p:nvPr/>
        </p:nvSpPr>
        <p:spPr>
          <a:xfrm>
            <a:off x="164122" y="176900"/>
            <a:ext cx="11845352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/>
              <a:t>Xynthia</a:t>
            </a:r>
            <a:r>
              <a:rPr lang="en-US" sz="4000" b="1" dirty="0"/>
              <a:t> (27 Feb 2010): large-scale conditions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14C154B-1DD6-4B34-8D16-14D74F8FE959}"/>
              </a:ext>
            </a:extLst>
          </p:cNvPr>
          <p:cNvSpPr txBox="1"/>
          <p:nvPr/>
        </p:nvSpPr>
        <p:spPr>
          <a:xfrm>
            <a:off x="7622803" y="1052736"/>
            <a:ext cx="2979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rgbClr val="FF0000"/>
                </a:solidFill>
                <a:latin typeface="+mj-lt"/>
              </a:rPr>
              <a:t>Jet </a:t>
            </a:r>
            <a:r>
              <a:rPr lang="pt-PT" sz="2000" b="1" dirty="0" err="1">
                <a:solidFill>
                  <a:srgbClr val="FF0000"/>
                </a:solidFill>
                <a:latin typeface="+mj-lt"/>
              </a:rPr>
              <a:t>stream</a:t>
            </a:r>
            <a:r>
              <a:rPr lang="pt-PT" sz="2000" b="1" dirty="0">
                <a:solidFill>
                  <a:srgbClr val="FF0000"/>
                </a:solidFill>
                <a:latin typeface="+mj-lt"/>
              </a:rPr>
              <a:t> (300 </a:t>
            </a:r>
            <a:r>
              <a:rPr lang="pt-PT" sz="2000" b="1" dirty="0" err="1">
                <a:solidFill>
                  <a:srgbClr val="FF0000"/>
                </a:solidFill>
                <a:latin typeface="+mj-lt"/>
              </a:rPr>
              <a:t>hPa</a:t>
            </a:r>
            <a:r>
              <a:rPr lang="pt-PT" sz="2000" b="1" dirty="0">
                <a:solidFill>
                  <a:srgbClr val="FF0000"/>
                </a:solidFill>
                <a:latin typeface="+mj-lt"/>
              </a:rPr>
              <a:t>)</a:t>
            </a:r>
            <a:endParaRPr lang="en-GB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3C68353B-50AA-4002-9D8A-32463C5ECC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6967" y="1110968"/>
            <a:ext cx="2736304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b="1" dirty="0">
                <a:solidFill>
                  <a:schemeClr val="tx2"/>
                </a:solidFill>
              </a:rPr>
              <a:t>θ</a:t>
            </a:r>
            <a:r>
              <a:rPr lang="pt-PT" b="1" dirty="0">
                <a:solidFill>
                  <a:schemeClr val="tx2"/>
                </a:solidFill>
              </a:rPr>
              <a:t>e </a:t>
            </a:r>
            <a:r>
              <a:rPr lang="pt-PT" dirty="0" err="1">
                <a:solidFill>
                  <a:schemeClr val="tx2"/>
                </a:solidFill>
              </a:rPr>
              <a:t>at</a:t>
            </a:r>
            <a:r>
              <a:rPr lang="pt-PT" dirty="0">
                <a:solidFill>
                  <a:schemeClr val="tx2"/>
                </a:solidFill>
              </a:rPr>
              <a:t> 850 </a:t>
            </a:r>
            <a:r>
              <a:rPr lang="pt-PT" dirty="0" err="1">
                <a:solidFill>
                  <a:schemeClr val="tx2"/>
                </a:solidFill>
              </a:rPr>
              <a:t>hPa</a:t>
            </a:r>
            <a:r>
              <a:rPr lang="pt-PT" dirty="0">
                <a:solidFill>
                  <a:schemeClr val="tx2"/>
                </a:solidFill>
              </a:rPr>
              <a:t> (K)</a:t>
            </a:r>
          </a:p>
        </p:txBody>
      </p:sp>
      <p:sp>
        <p:nvSpPr>
          <p:cNvPr id="2" name="Marcador de Posição do Rodapé 1">
            <a:extLst>
              <a:ext uri="{FF2B5EF4-FFF2-40B4-BE49-F238E27FC236}">
                <a16:creationId xmlns:a16="http://schemas.microsoft.com/office/drawing/2014/main" id="{ADD4482D-F8DD-4BCC-A26A-54209313F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CAFE Final Conference | Barcelona, Spain</a:t>
            </a:r>
          </a:p>
        </p:txBody>
      </p:sp>
    </p:spTree>
    <p:extLst>
      <p:ext uri="{BB962C8B-B14F-4D97-AF65-F5344CB8AC3E}">
        <p14:creationId xmlns:p14="http://schemas.microsoft.com/office/powerpoint/2010/main" val="1498596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/>
    </mc:Choice>
    <mc:Fallback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87"/>
          <a:stretch/>
        </p:blipFill>
        <p:spPr bwMode="auto">
          <a:xfrm>
            <a:off x="1523679" y="1695796"/>
            <a:ext cx="8995845" cy="424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 rot="16200000">
            <a:off x="9318791" y="5472278"/>
            <a:ext cx="2402111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PT" b="1" i="1" dirty="0"/>
              <a:t>Liberato </a:t>
            </a:r>
            <a:r>
              <a:rPr lang="pt-PT" b="1" i="1" dirty="0" err="1"/>
              <a:t>et</a:t>
            </a:r>
            <a:r>
              <a:rPr lang="pt-PT" b="1" i="1" dirty="0"/>
              <a:t> al. 2013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025" y="5880632"/>
            <a:ext cx="84391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aixaDeTexto 16"/>
          <p:cNvSpPr txBox="1"/>
          <p:nvPr/>
        </p:nvSpPr>
        <p:spPr>
          <a:xfrm>
            <a:off x="7622803" y="1052736"/>
            <a:ext cx="2979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rgbClr val="FF0000"/>
                </a:solidFill>
                <a:latin typeface="+mj-lt"/>
              </a:rPr>
              <a:t>Jet </a:t>
            </a:r>
            <a:r>
              <a:rPr lang="pt-PT" sz="2000" b="1" dirty="0" err="1">
                <a:solidFill>
                  <a:srgbClr val="FF0000"/>
                </a:solidFill>
                <a:latin typeface="+mj-lt"/>
              </a:rPr>
              <a:t>stream</a:t>
            </a:r>
            <a:r>
              <a:rPr lang="pt-PT" sz="2000" b="1" dirty="0">
                <a:solidFill>
                  <a:srgbClr val="FF0000"/>
                </a:solidFill>
                <a:latin typeface="+mj-lt"/>
              </a:rPr>
              <a:t> (300 </a:t>
            </a:r>
            <a:r>
              <a:rPr lang="pt-PT" sz="2000" b="1" dirty="0" err="1">
                <a:solidFill>
                  <a:srgbClr val="FF0000"/>
                </a:solidFill>
                <a:latin typeface="+mj-lt"/>
              </a:rPr>
              <a:t>hPa</a:t>
            </a:r>
            <a:r>
              <a:rPr lang="pt-PT" sz="2000" b="1" dirty="0">
                <a:solidFill>
                  <a:srgbClr val="FF0000"/>
                </a:solidFill>
                <a:latin typeface="+mj-lt"/>
              </a:rPr>
              <a:t>)</a:t>
            </a:r>
            <a:endParaRPr lang="en-GB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BD9655DB-4862-4559-A360-CDA9FDCF4A24}"/>
              </a:ext>
            </a:extLst>
          </p:cNvPr>
          <p:cNvSpPr txBox="1">
            <a:spLocks/>
          </p:cNvSpPr>
          <p:nvPr/>
        </p:nvSpPr>
        <p:spPr>
          <a:xfrm>
            <a:off x="164122" y="176900"/>
            <a:ext cx="11845352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/>
              <a:t>Xynthia</a:t>
            </a:r>
            <a:r>
              <a:rPr lang="en-US" sz="4000" b="1" dirty="0"/>
              <a:t> (28 Feb 2010): large-scale conditions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0A5D5759-0DEB-41C0-A070-9289FAE9D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6967" y="1110968"/>
            <a:ext cx="2736304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b="1" dirty="0">
                <a:solidFill>
                  <a:schemeClr val="tx2"/>
                </a:solidFill>
              </a:rPr>
              <a:t>θ</a:t>
            </a:r>
            <a:r>
              <a:rPr lang="pt-PT" b="1" dirty="0">
                <a:solidFill>
                  <a:schemeClr val="tx2"/>
                </a:solidFill>
              </a:rPr>
              <a:t>e </a:t>
            </a:r>
            <a:r>
              <a:rPr lang="pt-PT" dirty="0" err="1">
                <a:solidFill>
                  <a:schemeClr val="tx2"/>
                </a:solidFill>
              </a:rPr>
              <a:t>at</a:t>
            </a:r>
            <a:r>
              <a:rPr lang="pt-PT" dirty="0">
                <a:solidFill>
                  <a:schemeClr val="tx2"/>
                </a:solidFill>
              </a:rPr>
              <a:t> 850 </a:t>
            </a:r>
            <a:r>
              <a:rPr lang="pt-PT" dirty="0" err="1">
                <a:solidFill>
                  <a:schemeClr val="tx2"/>
                </a:solidFill>
              </a:rPr>
              <a:t>hPa</a:t>
            </a:r>
            <a:r>
              <a:rPr lang="pt-PT" dirty="0">
                <a:solidFill>
                  <a:schemeClr val="tx2"/>
                </a:solidFill>
              </a:rPr>
              <a:t> (K)</a:t>
            </a:r>
          </a:p>
        </p:txBody>
      </p:sp>
      <p:sp>
        <p:nvSpPr>
          <p:cNvPr id="2" name="Marcador de Posição do Rodapé 1">
            <a:extLst>
              <a:ext uri="{FF2B5EF4-FFF2-40B4-BE49-F238E27FC236}">
                <a16:creationId xmlns:a16="http://schemas.microsoft.com/office/drawing/2014/main" id="{5A8F128C-CF03-4962-8AA0-172BEED42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CAFE Final Conference | Barcelona, Spain</a:t>
            </a:r>
          </a:p>
        </p:txBody>
      </p:sp>
    </p:spTree>
    <p:extLst>
      <p:ext uri="{BB962C8B-B14F-4D97-AF65-F5344CB8AC3E}">
        <p14:creationId xmlns:p14="http://schemas.microsoft.com/office/powerpoint/2010/main" val="1579506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/>
    </mc:Choice>
    <mc:Fallback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568D4089-292C-417F-979A-D8935BACBD47}"/>
              </a:ext>
            </a:extLst>
          </p:cNvPr>
          <p:cNvSpPr/>
          <p:nvPr/>
        </p:nvSpPr>
        <p:spPr>
          <a:xfrm>
            <a:off x="67594" y="5114479"/>
            <a:ext cx="3403939" cy="169706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One of the 5 most severe windstorms in Europe during the XX century</a:t>
            </a:r>
            <a:endParaRPr lang="en-US" sz="1050" b="1" dirty="0">
              <a:latin typeface="Calibri" pitchFamily="34" charset="0"/>
            </a:endParaRPr>
          </a:p>
        </p:txBody>
      </p:sp>
      <p:sp>
        <p:nvSpPr>
          <p:cNvPr id="55" name="Text Box 9"/>
          <p:cNvSpPr txBox="1">
            <a:spLocks noChangeArrowheads="1"/>
          </p:cNvSpPr>
          <p:nvPr/>
        </p:nvSpPr>
        <p:spPr bwMode="auto">
          <a:xfrm rot="16200000">
            <a:off x="9563340" y="5211783"/>
            <a:ext cx="2402111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PT" b="1" i="1" dirty="0"/>
              <a:t>Liberato </a:t>
            </a:r>
            <a:r>
              <a:rPr lang="pt-PT" b="1" i="1" dirty="0" err="1"/>
              <a:t>et</a:t>
            </a:r>
            <a:r>
              <a:rPr lang="pt-PT" b="1" i="1" dirty="0"/>
              <a:t> al. 2012</a:t>
            </a:r>
          </a:p>
        </p:txBody>
      </p:sp>
      <p:grpSp>
        <p:nvGrpSpPr>
          <p:cNvPr id="20" name="Grupo 141"/>
          <p:cNvGrpSpPr>
            <a:grpSpLocks/>
          </p:cNvGrpSpPr>
          <p:nvPr/>
        </p:nvGrpSpPr>
        <p:grpSpPr bwMode="auto">
          <a:xfrm>
            <a:off x="2661439" y="786754"/>
            <a:ext cx="7927583" cy="5742543"/>
            <a:chOff x="731872" y="17257197"/>
            <a:chExt cx="11930581" cy="8018775"/>
          </a:xfrm>
        </p:grpSpPr>
        <p:grpSp>
          <p:nvGrpSpPr>
            <p:cNvPr id="21" name="Grupo 140"/>
            <p:cNvGrpSpPr>
              <a:grpSpLocks/>
            </p:cNvGrpSpPr>
            <p:nvPr/>
          </p:nvGrpSpPr>
          <p:grpSpPr bwMode="auto">
            <a:xfrm>
              <a:off x="6393170" y="17739361"/>
              <a:ext cx="6269283" cy="5550402"/>
              <a:chOff x="6393170" y="17739361"/>
              <a:chExt cx="6269283" cy="5550402"/>
            </a:xfrm>
          </p:grpSpPr>
          <p:pic>
            <p:nvPicPr>
              <p:cNvPr id="45" name="Imagem 80" descr="mapa_Iberia.tif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904" t="21715" r="31866" b="17093"/>
              <a:stretch>
                <a:fillRect/>
              </a:stretch>
            </p:blipFill>
            <p:spPr bwMode="auto">
              <a:xfrm rot="633079">
                <a:off x="6393170" y="17782581"/>
                <a:ext cx="6269283" cy="5507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Imagem 105" descr="mapa_Iberia.tif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84" t="29097" r="78497" b="64542"/>
              <a:stretch>
                <a:fillRect/>
              </a:stretch>
            </p:blipFill>
            <p:spPr bwMode="auto">
              <a:xfrm rot="719437">
                <a:off x="11016520" y="18484902"/>
                <a:ext cx="825386" cy="5530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7" name="CaixaDeTexto 106"/>
              <p:cNvSpPr txBox="1">
                <a:spLocks noChangeArrowheads="1"/>
              </p:cNvSpPr>
              <p:nvPr/>
            </p:nvSpPr>
            <p:spPr bwMode="auto">
              <a:xfrm>
                <a:off x="6723995" y="17739361"/>
                <a:ext cx="685801" cy="13322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09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109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109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109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109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9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9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9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9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pt-PT" altLang="pt-PT" sz="5600"/>
                  <a:t> </a:t>
                </a:r>
              </a:p>
            </p:txBody>
          </p:sp>
        </p:grpSp>
        <p:grpSp>
          <p:nvGrpSpPr>
            <p:cNvPr id="27" name="Grupo 118"/>
            <p:cNvGrpSpPr>
              <a:grpSpLocks/>
            </p:cNvGrpSpPr>
            <p:nvPr/>
          </p:nvGrpSpPr>
          <p:grpSpPr bwMode="auto">
            <a:xfrm>
              <a:off x="731872" y="17257197"/>
              <a:ext cx="10555047" cy="8018775"/>
              <a:chOff x="1551678" y="17257197"/>
              <a:chExt cx="10555047" cy="8018775"/>
            </a:xfrm>
          </p:grpSpPr>
          <p:pic>
            <p:nvPicPr>
              <p:cNvPr id="37" name="Picture 7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15832" y="19057691"/>
                <a:ext cx="3240000" cy="20132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75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5171" y="19810636"/>
                <a:ext cx="3889699" cy="18385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Picture 7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51678" y="21310736"/>
                <a:ext cx="3784263" cy="20745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74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6488" y="21147617"/>
                <a:ext cx="3111759" cy="262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79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2746" y="23055486"/>
                <a:ext cx="3240000" cy="1866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" name="Picture 80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21521" y="22035972"/>
                <a:ext cx="1640136" cy="324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Picture 81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26725" y="23032585"/>
                <a:ext cx="2880000" cy="22418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" name="Picture 77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03581" y="17257197"/>
                <a:ext cx="3240000" cy="23478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3" name="Conexão recta unidireccional 90"/>
            <p:cNvCxnSpPr>
              <a:cxnSpLocks noChangeShapeType="1"/>
            </p:cNvCxnSpPr>
            <p:nvPr/>
          </p:nvCxnSpPr>
          <p:spPr bwMode="auto">
            <a:xfrm flipH="1">
              <a:off x="7847116" y="20467164"/>
              <a:ext cx="1452595" cy="146593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Conexão recta unidireccional 93"/>
            <p:cNvCxnSpPr>
              <a:cxnSpLocks noChangeShapeType="1"/>
            </p:cNvCxnSpPr>
            <p:nvPr/>
          </p:nvCxnSpPr>
          <p:spPr bwMode="auto">
            <a:xfrm flipH="1">
              <a:off x="7688090" y="21459319"/>
              <a:ext cx="1148200" cy="287498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Conexão recta unidireccional 98"/>
            <p:cNvCxnSpPr>
              <a:cxnSpLocks noChangeShapeType="1"/>
            </p:cNvCxnSpPr>
            <p:nvPr/>
          </p:nvCxnSpPr>
          <p:spPr bwMode="auto">
            <a:xfrm>
              <a:off x="9231286" y="22208878"/>
              <a:ext cx="348342" cy="777552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Conexão recta unidireccional 89"/>
            <p:cNvCxnSpPr>
              <a:cxnSpLocks noChangeShapeType="1"/>
            </p:cNvCxnSpPr>
            <p:nvPr/>
          </p:nvCxnSpPr>
          <p:spPr bwMode="auto">
            <a:xfrm flipH="1" flipV="1">
              <a:off x="9552164" y="19145034"/>
              <a:ext cx="270062" cy="1154180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8" name="CaixaDeTexto 2"/>
          <p:cNvSpPr txBox="1">
            <a:spLocks noChangeArrowheads="1"/>
          </p:cNvSpPr>
          <p:nvPr/>
        </p:nvSpPr>
        <p:spPr bwMode="auto">
          <a:xfrm>
            <a:off x="378859" y="895635"/>
            <a:ext cx="8376268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1979613" indent="-1979613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dirty="0">
                <a:solidFill>
                  <a:srgbClr val="000099"/>
                </a:solidFill>
                <a:latin typeface="Calibri" pitchFamily="34" charset="0"/>
              </a:rPr>
              <a:t>130 fatalities (Portugal)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dirty="0">
                <a:solidFill>
                  <a:srgbClr val="000099"/>
                </a:solidFill>
                <a:latin typeface="Calibri" pitchFamily="34" charset="0"/>
              </a:rPr>
              <a:t>&gt;1 million trees downfall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dirty="0">
                <a:solidFill>
                  <a:srgbClr val="000099"/>
                </a:solidFill>
                <a:latin typeface="Calibri" pitchFamily="34" charset="0"/>
              </a:rPr>
              <a:t>Flash flooding</a:t>
            </a:r>
            <a:endParaRPr lang="en-US" sz="2400" dirty="0">
              <a:solidFill>
                <a:srgbClr val="000099"/>
              </a:solidFill>
              <a:latin typeface="Calibri" pitchFamily="34" charset="0"/>
            </a:endParaRPr>
          </a:p>
        </p:txBody>
      </p:sp>
      <p:sp>
        <p:nvSpPr>
          <p:cNvPr id="30" name="Título 1">
            <a:extLst>
              <a:ext uri="{FF2B5EF4-FFF2-40B4-BE49-F238E27FC236}">
                <a16:creationId xmlns:a16="http://schemas.microsoft.com/office/drawing/2014/main" id="{E09B4613-6CC3-4086-B941-90D214B0742E}"/>
              </a:ext>
            </a:extLst>
          </p:cNvPr>
          <p:cNvSpPr txBox="1">
            <a:spLocks/>
          </p:cNvSpPr>
          <p:nvPr/>
        </p:nvSpPr>
        <p:spPr>
          <a:xfrm>
            <a:off x="164122" y="176900"/>
            <a:ext cx="11845352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The 1941 (Feb 15) cyclone</a:t>
            </a:r>
            <a:r>
              <a:rPr lang="es-ES" sz="4000" b="1" dirty="0"/>
              <a:t> </a:t>
            </a:r>
            <a:r>
              <a:rPr lang="es-ES" sz="4000" b="1" dirty="0" err="1"/>
              <a:t>with</a:t>
            </a:r>
            <a:r>
              <a:rPr lang="es-ES" sz="4000" b="1" dirty="0"/>
              <a:t> </a:t>
            </a:r>
            <a:r>
              <a:rPr lang="es-ES" sz="4000" b="1" dirty="0" err="1"/>
              <a:t>explosive</a:t>
            </a:r>
            <a:r>
              <a:rPr lang="es-ES" sz="4000" b="1" dirty="0"/>
              <a:t> </a:t>
            </a:r>
            <a:r>
              <a:rPr lang="es-ES" sz="4000" b="1" dirty="0" err="1"/>
              <a:t>development</a:t>
            </a:r>
            <a:r>
              <a:rPr lang="en-US" sz="4000" b="1" dirty="0"/>
              <a:t> </a:t>
            </a:r>
          </a:p>
        </p:txBody>
      </p:sp>
      <p:sp>
        <p:nvSpPr>
          <p:cNvPr id="2" name="Marcador de Posição do Rodapé 1">
            <a:extLst>
              <a:ext uri="{FF2B5EF4-FFF2-40B4-BE49-F238E27FC236}">
                <a16:creationId xmlns:a16="http://schemas.microsoft.com/office/drawing/2014/main" id="{E76DBA7C-8DBA-4C3A-B7D7-742832FD1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CAFE Final Conference | Barcelona, Spain</a:t>
            </a:r>
          </a:p>
        </p:txBody>
      </p:sp>
    </p:spTree>
    <p:extLst>
      <p:ext uri="{BB962C8B-B14F-4D97-AF65-F5344CB8AC3E}">
        <p14:creationId xmlns:p14="http://schemas.microsoft.com/office/powerpoint/2010/main" val="2390475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/>
    </mc:Choice>
    <mc:Fallback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7305708" y="3178570"/>
            <a:ext cx="3362239" cy="3235608"/>
            <a:chOff x="827584" y="1052736"/>
            <a:chExt cx="7147166" cy="5363003"/>
          </a:xfrm>
        </p:grpSpPr>
        <p:pic>
          <p:nvPicPr>
            <p:cNvPr id="19" name="Imagem 75" descr="pmin_15Feb1941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1052736"/>
              <a:ext cx="7147166" cy="5363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0" name="Conexão recta unidireccional 19"/>
            <p:cNvCxnSpPr/>
            <p:nvPr/>
          </p:nvCxnSpPr>
          <p:spPr>
            <a:xfrm>
              <a:off x="2267743" y="1822020"/>
              <a:ext cx="720080" cy="231073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ângulo 20"/>
            <p:cNvSpPr/>
            <p:nvPr/>
          </p:nvSpPr>
          <p:spPr>
            <a:xfrm>
              <a:off x="2907965" y="1972510"/>
              <a:ext cx="3109030" cy="10712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altLang="pt-PT" b="1" dirty="0">
                  <a:solidFill>
                    <a:srgbClr val="FF0000"/>
                  </a:solidFill>
                  <a:latin typeface="Calibri" pitchFamily="34" charset="0"/>
                </a:rPr>
                <a:t>22.3 </a:t>
              </a:r>
              <a:r>
                <a:rPr lang="en-GB" altLang="pt-PT" b="1" dirty="0" err="1">
                  <a:solidFill>
                    <a:srgbClr val="FF0000"/>
                  </a:solidFill>
                  <a:latin typeface="Calibri" pitchFamily="34" charset="0"/>
                </a:rPr>
                <a:t>hPa</a:t>
              </a:r>
              <a:r>
                <a:rPr lang="en-GB" altLang="pt-PT" b="1" dirty="0">
                  <a:solidFill>
                    <a:srgbClr val="FF0000"/>
                  </a:solidFill>
                  <a:latin typeface="Calibri" pitchFamily="34" charset="0"/>
                </a:rPr>
                <a:t>/12h</a:t>
              </a:r>
            </a:p>
            <a:p>
              <a:r>
                <a:rPr lang="en-US" altLang="pt-PT" b="1" dirty="0">
                  <a:solidFill>
                    <a:srgbClr val="00B0F0"/>
                  </a:solidFill>
                  <a:latin typeface="Calibri" pitchFamily="34" charset="0"/>
                </a:rPr>
                <a:t>(32 </a:t>
              </a:r>
              <a:r>
                <a:rPr lang="en-US" altLang="pt-PT" b="1" dirty="0" err="1">
                  <a:solidFill>
                    <a:srgbClr val="00B0F0"/>
                  </a:solidFill>
                  <a:latin typeface="Calibri" pitchFamily="34" charset="0"/>
                </a:rPr>
                <a:t>hPa</a:t>
              </a:r>
              <a:r>
                <a:rPr lang="en-US" altLang="pt-PT" b="1" dirty="0">
                  <a:solidFill>
                    <a:srgbClr val="00B0F0"/>
                  </a:solidFill>
                  <a:latin typeface="Calibri" pitchFamily="34" charset="0"/>
                </a:rPr>
                <a:t>/12h)</a:t>
              </a:r>
              <a:endParaRPr lang="pt-PT" dirty="0"/>
            </a:p>
          </p:txBody>
        </p:sp>
      </p:grpSp>
      <p:sp>
        <p:nvSpPr>
          <p:cNvPr id="8" name="Text Box 9"/>
          <p:cNvSpPr txBox="1">
            <a:spLocks noChangeArrowheads="1"/>
          </p:cNvSpPr>
          <p:nvPr/>
        </p:nvSpPr>
        <p:spPr bwMode="auto">
          <a:xfrm rot="16200000">
            <a:off x="9474859" y="4940649"/>
            <a:ext cx="2402111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PT" b="1" i="1" dirty="0"/>
              <a:t>Liberato </a:t>
            </a:r>
            <a:r>
              <a:rPr lang="pt-PT" b="1" i="1" dirty="0" err="1"/>
              <a:t>et</a:t>
            </a:r>
            <a:r>
              <a:rPr lang="pt-PT" b="1" i="1" dirty="0"/>
              <a:t> al. 2012</a:t>
            </a:r>
          </a:p>
        </p:txBody>
      </p:sp>
      <p:pic>
        <p:nvPicPr>
          <p:cNvPr id="10" name="Picture 7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" t="1350" b="749"/>
          <a:stretch>
            <a:fillRect/>
          </a:stretch>
        </p:blipFill>
        <p:spPr bwMode="auto">
          <a:xfrm>
            <a:off x="1193673" y="1084200"/>
            <a:ext cx="5096243" cy="51037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Text Box 3669"/>
          <p:cNvSpPr txBox="1">
            <a:spLocks noChangeArrowheads="1"/>
          </p:cNvSpPr>
          <p:nvPr/>
        </p:nvSpPr>
        <p:spPr bwMode="auto">
          <a:xfrm>
            <a:off x="1331419" y="6202326"/>
            <a:ext cx="521519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79388" eaLnBrk="0" hangingPunct="0">
              <a:tabLst>
                <a:tab pos="142875" algn="l"/>
                <a:tab pos="282575" algn="l"/>
                <a:tab pos="425450" algn="l"/>
                <a:tab pos="566738" algn="l"/>
                <a:tab pos="708025" algn="l"/>
                <a:tab pos="849313" algn="l"/>
                <a:tab pos="992188" algn="l"/>
              </a:tabLst>
              <a:defRPr sz="10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179388" eaLnBrk="0" hangingPunct="0">
              <a:tabLst>
                <a:tab pos="142875" algn="l"/>
                <a:tab pos="282575" algn="l"/>
                <a:tab pos="425450" algn="l"/>
                <a:tab pos="566738" algn="l"/>
                <a:tab pos="708025" algn="l"/>
                <a:tab pos="849313" algn="l"/>
                <a:tab pos="992188" algn="l"/>
              </a:tabLst>
              <a:defRPr sz="10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179388" eaLnBrk="0" hangingPunct="0">
              <a:tabLst>
                <a:tab pos="142875" algn="l"/>
                <a:tab pos="282575" algn="l"/>
                <a:tab pos="425450" algn="l"/>
                <a:tab pos="566738" algn="l"/>
                <a:tab pos="708025" algn="l"/>
                <a:tab pos="849313" algn="l"/>
                <a:tab pos="992188" algn="l"/>
              </a:tabLst>
              <a:defRPr sz="10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179388" eaLnBrk="0" hangingPunct="0">
              <a:tabLst>
                <a:tab pos="142875" algn="l"/>
                <a:tab pos="282575" algn="l"/>
                <a:tab pos="425450" algn="l"/>
                <a:tab pos="566738" algn="l"/>
                <a:tab pos="708025" algn="l"/>
                <a:tab pos="849313" algn="l"/>
                <a:tab pos="992188" algn="l"/>
              </a:tabLst>
              <a:defRPr sz="10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179388" eaLnBrk="0" hangingPunct="0">
              <a:tabLst>
                <a:tab pos="142875" algn="l"/>
                <a:tab pos="282575" algn="l"/>
                <a:tab pos="425450" algn="l"/>
                <a:tab pos="566738" algn="l"/>
                <a:tab pos="708025" algn="l"/>
                <a:tab pos="849313" algn="l"/>
                <a:tab pos="992188" algn="l"/>
              </a:tabLst>
              <a:defRPr sz="10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179388" eaLnBrk="0" fontAlgn="base" hangingPunct="0">
              <a:spcBef>
                <a:spcPct val="0"/>
              </a:spcBef>
              <a:spcAft>
                <a:spcPct val="0"/>
              </a:spcAft>
              <a:tabLst>
                <a:tab pos="142875" algn="l"/>
                <a:tab pos="282575" algn="l"/>
                <a:tab pos="425450" algn="l"/>
                <a:tab pos="566738" algn="l"/>
                <a:tab pos="708025" algn="l"/>
                <a:tab pos="849313" algn="l"/>
                <a:tab pos="992188" algn="l"/>
              </a:tabLst>
              <a:defRPr sz="10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179388" eaLnBrk="0" fontAlgn="base" hangingPunct="0">
              <a:spcBef>
                <a:spcPct val="0"/>
              </a:spcBef>
              <a:spcAft>
                <a:spcPct val="0"/>
              </a:spcAft>
              <a:tabLst>
                <a:tab pos="142875" algn="l"/>
                <a:tab pos="282575" algn="l"/>
                <a:tab pos="425450" algn="l"/>
                <a:tab pos="566738" algn="l"/>
                <a:tab pos="708025" algn="l"/>
                <a:tab pos="849313" algn="l"/>
                <a:tab pos="992188" algn="l"/>
              </a:tabLst>
              <a:defRPr sz="10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179388" eaLnBrk="0" fontAlgn="base" hangingPunct="0">
              <a:spcBef>
                <a:spcPct val="0"/>
              </a:spcBef>
              <a:spcAft>
                <a:spcPct val="0"/>
              </a:spcAft>
              <a:tabLst>
                <a:tab pos="142875" algn="l"/>
                <a:tab pos="282575" algn="l"/>
                <a:tab pos="425450" algn="l"/>
                <a:tab pos="566738" algn="l"/>
                <a:tab pos="708025" algn="l"/>
                <a:tab pos="849313" algn="l"/>
                <a:tab pos="992188" algn="l"/>
              </a:tabLst>
              <a:defRPr sz="10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179388" eaLnBrk="0" fontAlgn="base" hangingPunct="0">
              <a:spcBef>
                <a:spcPct val="0"/>
              </a:spcBef>
              <a:spcAft>
                <a:spcPct val="0"/>
              </a:spcAft>
              <a:tabLst>
                <a:tab pos="142875" algn="l"/>
                <a:tab pos="282575" algn="l"/>
                <a:tab pos="425450" algn="l"/>
                <a:tab pos="566738" algn="l"/>
                <a:tab pos="708025" algn="l"/>
                <a:tab pos="849313" algn="l"/>
                <a:tab pos="992188" algn="l"/>
              </a:tabLst>
              <a:defRPr sz="10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pt-PT" altLang="pt-PT" sz="1600" dirty="0">
                <a:latin typeface="Calibri" pitchFamily="34" charset="0"/>
              </a:rPr>
              <a:t>Condições sinópticas à superfície</a:t>
            </a:r>
            <a:r>
              <a:rPr lang="en-US" altLang="pt-PT" sz="1600" dirty="0">
                <a:latin typeface="Calibri" pitchFamily="34" charset="0"/>
              </a:rPr>
              <a:t>. Fonte: (1,3,4) U.K. Met Office; (2) Mateo González (1955). </a:t>
            </a:r>
            <a:r>
              <a:rPr lang="en-US" altLang="pt-PT" sz="1600" dirty="0" err="1">
                <a:latin typeface="Calibri" pitchFamily="34" charset="0"/>
              </a:rPr>
              <a:t>Figura</a:t>
            </a:r>
            <a:r>
              <a:rPr lang="en-US" altLang="pt-PT" sz="1600" dirty="0">
                <a:latin typeface="Calibri" pitchFamily="34" charset="0"/>
              </a:rPr>
              <a:t> de Rubio (2001)</a:t>
            </a:r>
            <a:endParaRPr lang="en-GB" altLang="pt-PT" sz="1600" dirty="0">
              <a:latin typeface="Calibri" pitchFamily="34" charset="0"/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1101401" y="899534"/>
            <a:ext cx="189513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pt-PT" b="1" dirty="0">
                <a:solidFill>
                  <a:srgbClr val="00B0F0"/>
                </a:solidFill>
                <a:latin typeface="Calibri" pitchFamily="34" charset="0"/>
              </a:rPr>
              <a:t>06UTC 15FEB1941</a:t>
            </a:r>
            <a:endParaRPr lang="pt-PT" b="1" dirty="0">
              <a:solidFill>
                <a:srgbClr val="00B0F0"/>
              </a:solidFill>
            </a:endParaRPr>
          </a:p>
        </p:txBody>
      </p:sp>
      <p:sp>
        <p:nvSpPr>
          <p:cNvPr id="14" name="Rectângulo 13"/>
          <p:cNvSpPr/>
          <p:nvPr/>
        </p:nvSpPr>
        <p:spPr>
          <a:xfrm>
            <a:off x="4430919" y="1138788"/>
            <a:ext cx="19028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pt-PT" b="1" dirty="0">
                <a:solidFill>
                  <a:srgbClr val="00B0F0"/>
                </a:solidFill>
                <a:latin typeface="Calibri" pitchFamily="34" charset="0"/>
              </a:rPr>
              <a:t>18UTC 15FEB1941</a:t>
            </a:r>
            <a:endParaRPr lang="pt-PT" b="1" dirty="0">
              <a:solidFill>
                <a:srgbClr val="00B0F0"/>
              </a:solidFill>
            </a:endParaRPr>
          </a:p>
        </p:txBody>
      </p:sp>
      <p:sp>
        <p:nvSpPr>
          <p:cNvPr id="15" name="Rectângulo 14"/>
          <p:cNvSpPr/>
          <p:nvPr/>
        </p:nvSpPr>
        <p:spPr>
          <a:xfrm>
            <a:off x="1242857" y="3642695"/>
            <a:ext cx="232209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pt-PT" b="1" dirty="0">
                <a:solidFill>
                  <a:srgbClr val="00B0F0"/>
                </a:solidFill>
                <a:latin typeface="Calibri" pitchFamily="34" charset="0"/>
              </a:rPr>
              <a:t>00UTC 16FEB1941</a:t>
            </a:r>
            <a:endParaRPr lang="pt-PT" b="1" dirty="0">
              <a:solidFill>
                <a:srgbClr val="00B0F0"/>
              </a:solidFill>
            </a:endParaRPr>
          </a:p>
        </p:txBody>
      </p:sp>
      <p:sp>
        <p:nvSpPr>
          <p:cNvPr id="16" name="Rectângulo 15"/>
          <p:cNvSpPr/>
          <p:nvPr/>
        </p:nvSpPr>
        <p:spPr>
          <a:xfrm>
            <a:off x="3837368" y="3612719"/>
            <a:ext cx="190282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pt-PT" b="1" dirty="0">
                <a:solidFill>
                  <a:srgbClr val="00B0F0"/>
                </a:solidFill>
                <a:latin typeface="Calibri" pitchFamily="34" charset="0"/>
              </a:rPr>
              <a:t>09UTC 17FEB1941</a:t>
            </a:r>
            <a:endParaRPr lang="pt-PT" b="1" dirty="0">
              <a:solidFill>
                <a:srgbClr val="00B0F0"/>
              </a:solidFill>
            </a:endParaRPr>
          </a:p>
        </p:txBody>
      </p:sp>
      <p:graphicFrame>
        <p:nvGraphicFramePr>
          <p:cNvPr id="17" name="Tabe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1246926"/>
              </p:ext>
            </p:extLst>
          </p:nvPr>
        </p:nvGraphicFramePr>
        <p:xfrm>
          <a:off x="7427586" y="1229602"/>
          <a:ext cx="3168352" cy="1748778"/>
        </p:xfrm>
        <a:graphic>
          <a:graphicData uri="http://schemas.openxmlformats.org/drawingml/2006/table">
            <a:tbl>
              <a:tblPr/>
              <a:tblGrid>
                <a:gridCol w="2232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341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   </a:t>
                      </a:r>
                      <a:r>
                        <a:rPr lang="pt-PT" sz="2000" b="0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Vmax</a:t>
                      </a:r>
                      <a:endParaRPr lang="pt-PT" sz="1800" b="0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km/h</a:t>
                      </a:r>
                    </a:p>
                  </a:txBody>
                  <a:tcPr marL="9525" marR="9525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006">
                <a:tc>
                  <a:txBody>
                    <a:bodyPr/>
                    <a:lstStyle/>
                    <a:p>
                      <a:pPr algn="l" fontAlgn="ctr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Porto</a:t>
                      </a:r>
                    </a:p>
                  </a:txBody>
                  <a:tcPr marL="9525" marR="9525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130</a:t>
                      </a:r>
                    </a:p>
                  </a:txBody>
                  <a:tcPr marL="9525" marR="9525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7006">
                <a:tc>
                  <a:txBody>
                    <a:bodyPr/>
                    <a:lstStyle/>
                    <a:p>
                      <a:pPr algn="l" fontAlgn="ctr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Penhas Douradas</a:t>
                      </a:r>
                    </a:p>
                  </a:txBody>
                  <a:tcPr marL="9525" marR="9525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148</a:t>
                      </a:r>
                    </a:p>
                  </a:txBody>
                  <a:tcPr marL="9525" marR="9525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7006">
                <a:tc>
                  <a:txBody>
                    <a:bodyPr/>
                    <a:lstStyle/>
                    <a:p>
                      <a:pPr algn="l" fontAlgn="ctr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Lisboa</a:t>
                      </a:r>
                    </a:p>
                  </a:txBody>
                  <a:tcPr marL="9525" marR="9525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127</a:t>
                      </a:r>
                    </a:p>
                  </a:txBody>
                  <a:tcPr marL="9525" marR="9525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7006">
                <a:tc>
                  <a:txBody>
                    <a:bodyPr/>
                    <a:lstStyle/>
                    <a:p>
                      <a:pPr algn="l" fontAlgn="ctr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Portimão (Algarve)</a:t>
                      </a:r>
                    </a:p>
                  </a:txBody>
                  <a:tcPr marL="9525" marR="9525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150</a:t>
                      </a:r>
                    </a:p>
                  </a:txBody>
                  <a:tcPr marL="9525" marR="9525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2" name="Rectângulo 21"/>
          <p:cNvSpPr/>
          <p:nvPr/>
        </p:nvSpPr>
        <p:spPr>
          <a:xfrm>
            <a:off x="8514582" y="4469962"/>
            <a:ext cx="944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/>
              <a:t>“</a:t>
            </a:r>
            <a:r>
              <a:rPr lang="pt-PT" b="1" dirty="0" err="1"/>
              <a:t>bomb</a:t>
            </a:r>
            <a:r>
              <a:rPr lang="pt-PT" b="1" dirty="0"/>
              <a:t>”</a:t>
            </a:r>
            <a:endParaRPr lang="pt-PT" dirty="0"/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B36578DF-802F-4F8C-B90D-3C3021BFE7E8}"/>
              </a:ext>
            </a:extLst>
          </p:cNvPr>
          <p:cNvSpPr txBox="1">
            <a:spLocks/>
          </p:cNvSpPr>
          <p:nvPr/>
        </p:nvSpPr>
        <p:spPr>
          <a:xfrm>
            <a:off x="164122" y="176900"/>
            <a:ext cx="11845352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Historical storms: the 1941 (Feb 15) cyclone </a:t>
            </a:r>
          </a:p>
        </p:txBody>
      </p:sp>
    </p:spTree>
    <p:extLst>
      <p:ext uri="{BB962C8B-B14F-4D97-AF65-F5344CB8AC3E}">
        <p14:creationId xmlns:p14="http://schemas.microsoft.com/office/powerpoint/2010/main" val="2896321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/>
    </mc:Choice>
    <mc:Fallback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72" y="1067976"/>
            <a:ext cx="5874733" cy="3918578"/>
          </a:xfrm>
          <a:prstGeom prst="rect">
            <a:avLst/>
          </a:prstGeom>
        </p:spPr>
      </p:pic>
      <p:sp>
        <p:nvSpPr>
          <p:cNvPr id="10" name="Rectângulo 9"/>
          <p:cNvSpPr/>
          <p:nvPr/>
        </p:nvSpPr>
        <p:spPr>
          <a:xfrm>
            <a:off x="504617" y="5079918"/>
            <a:ext cx="83736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0099"/>
                </a:solidFill>
                <a:latin typeface="+mj-lt"/>
              </a:rPr>
              <a:t>Simulation of Tagus flooding </a:t>
            </a:r>
          </a:p>
          <a:p>
            <a:r>
              <a:rPr lang="en-GB" sz="2400" b="1" dirty="0">
                <a:solidFill>
                  <a:srgbClr val="000099"/>
                </a:solidFill>
                <a:latin typeface="+mj-lt"/>
              </a:rPr>
              <a:t>	</a:t>
            </a:r>
            <a:r>
              <a:rPr lang="en-GB" sz="2400" b="1" dirty="0">
                <a:latin typeface="+mj-lt"/>
              </a:rPr>
              <a:t>a) present scenario</a:t>
            </a:r>
          </a:p>
          <a:p>
            <a:r>
              <a:rPr lang="pt-PT" sz="2400" b="1" dirty="0">
                <a:solidFill>
                  <a:srgbClr val="000099"/>
                </a:solidFill>
                <a:latin typeface="+mj-lt"/>
              </a:rPr>
              <a:t>	b) </a:t>
            </a:r>
            <a:r>
              <a:rPr lang="pt-PT" sz="2400" b="1" dirty="0" err="1">
                <a:solidFill>
                  <a:srgbClr val="000099"/>
                </a:solidFill>
                <a:latin typeface="+mj-lt"/>
              </a:rPr>
              <a:t>worst</a:t>
            </a:r>
            <a:r>
              <a:rPr lang="pt-PT" sz="2400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pt-PT" sz="2400" b="1" dirty="0" err="1">
                <a:solidFill>
                  <a:srgbClr val="000099"/>
                </a:solidFill>
                <a:latin typeface="+mj-lt"/>
              </a:rPr>
              <a:t>scenario</a:t>
            </a:r>
            <a:r>
              <a:rPr lang="pt-PT" sz="2400" b="1" dirty="0">
                <a:solidFill>
                  <a:srgbClr val="000099"/>
                </a:solidFill>
                <a:latin typeface="+mj-lt"/>
              </a:rPr>
              <a:t> (</a:t>
            </a:r>
            <a:r>
              <a:rPr lang="pt-PT" sz="2400" b="1" dirty="0" err="1">
                <a:solidFill>
                  <a:srgbClr val="000099"/>
                </a:solidFill>
                <a:latin typeface="+mj-lt"/>
              </a:rPr>
              <a:t>high</a:t>
            </a:r>
            <a:r>
              <a:rPr lang="pt-PT" sz="2400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pt-PT" sz="2400" b="1" dirty="0" err="1">
                <a:solidFill>
                  <a:srgbClr val="000099"/>
                </a:solidFill>
                <a:latin typeface="+mj-lt"/>
              </a:rPr>
              <a:t>tide</a:t>
            </a:r>
            <a:r>
              <a:rPr lang="pt-PT" sz="2400" b="1" dirty="0">
                <a:solidFill>
                  <a:srgbClr val="000099"/>
                </a:solidFill>
                <a:latin typeface="+mj-lt"/>
              </a:rPr>
              <a:t>)</a:t>
            </a:r>
          </a:p>
          <a:p>
            <a:r>
              <a:rPr lang="pt-PT" sz="2400" b="1" dirty="0">
                <a:solidFill>
                  <a:srgbClr val="000099"/>
                </a:solidFill>
                <a:latin typeface="+mj-lt"/>
              </a:rPr>
              <a:t>	</a:t>
            </a:r>
            <a:r>
              <a:rPr lang="pt-PT" sz="2400" b="1" dirty="0">
                <a:solidFill>
                  <a:srgbClr val="FF0000"/>
                </a:solidFill>
                <a:latin typeface="+mj-lt"/>
              </a:rPr>
              <a:t>c) </a:t>
            </a:r>
            <a:r>
              <a:rPr lang="pt-PT" sz="2400" b="1" dirty="0" err="1">
                <a:solidFill>
                  <a:srgbClr val="FF0000"/>
                </a:solidFill>
                <a:latin typeface="+mj-lt"/>
              </a:rPr>
              <a:t>sea</a:t>
            </a:r>
            <a:r>
              <a:rPr lang="pt-PT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pt-PT" sz="2400" b="1" dirty="0" err="1">
                <a:solidFill>
                  <a:srgbClr val="FF0000"/>
                </a:solidFill>
                <a:latin typeface="+mj-lt"/>
              </a:rPr>
              <a:t>level</a:t>
            </a:r>
            <a:r>
              <a:rPr lang="pt-PT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pt-PT" sz="2400" b="1" dirty="0" err="1">
                <a:solidFill>
                  <a:srgbClr val="FF0000"/>
                </a:solidFill>
                <a:latin typeface="+mj-lt"/>
              </a:rPr>
              <a:t>increase</a:t>
            </a:r>
            <a:r>
              <a:rPr lang="pt-PT" sz="2400" b="1" dirty="0">
                <a:solidFill>
                  <a:srgbClr val="FF0000"/>
                </a:solidFill>
                <a:latin typeface="+mj-lt"/>
              </a:rPr>
              <a:t> (50 cm)</a:t>
            </a:r>
            <a:endParaRPr lang="en-GB" sz="24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F7547DA9-74E0-47AC-B2DE-7B58B6B0B7A0}"/>
              </a:ext>
            </a:extLst>
          </p:cNvPr>
          <p:cNvGrpSpPr/>
          <p:nvPr/>
        </p:nvGrpSpPr>
        <p:grpSpPr>
          <a:xfrm>
            <a:off x="7008580" y="1161340"/>
            <a:ext cx="3918578" cy="3918578"/>
            <a:chOff x="7125538" y="1393676"/>
            <a:chExt cx="3918578" cy="3918578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5538" y="1393676"/>
              <a:ext cx="3918578" cy="3918578"/>
            </a:xfrm>
            <a:prstGeom prst="rect">
              <a:avLst/>
            </a:prstGeom>
          </p:spPr>
        </p:pic>
        <p:sp>
          <p:nvSpPr>
            <p:cNvPr id="11" name="CaixaDeTexto 10"/>
            <p:cNvSpPr txBox="1"/>
            <p:nvPr/>
          </p:nvSpPr>
          <p:spPr>
            <a:xfrm>
              <a:off x="7125538" y="1393676"/>
              <a:ext cx="50405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b="1" dirty="0">
                  <a:latin typeface="+mj-lt"/>
                </a:rPr>
                <a:t>a)</a:t>
              </a:r>
              <a:endParaRPr lang="en-GB" sz="2400" b="1" dirty="0">
                <a:latin typeface="+mj-lt"/>
              </a:endParaRPr>
            </a:p>
          </p:txBody>
        </p:sp>
      </p:grpSp>
      <p:sp>
        <p:nvSpPr>
          <p:cNvPr id="15" name="Text Box 5">
            <a:extLst>
              <a:ext uri="{FF2B5EF4-FFF2-40B4-BE49-F238E27FC236}">
                <a16:creationId xmlns:a16="http://schemas.microsoft.com/office/drawing/2014/main" id="{BCD47963-B632-494D-A8E9-EF4EEB7AC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312" y="208422"/>
            <a:ext cx="113034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latin typeface="+mj-lt"/>
                <a:ea typeface="+mj-ea"/>
                <a:cs typeface="+mj-cs"/>
              </a:rPr>
              <a:t>The 1941 cyclone and flooding simulation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7363E9C5-8B50-47D3-9151-BECDE9186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2862" y="6348693"/>
            <a:ext cx="2915818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PT" b="1" i="1" dirty="0"/>
              <a:t>Fortunato </a:t>
            </a:r>
            <a:r>
              <a:rPr lang="pt-PT" b="1" i="1" dirty="0" err="1"/>
              <a:t>et</a:t>
            </a:r>
            <a:r>
              <a:rPr lang="pt-PT" b="1" i="1" dirty="0"/>
              <a:t> al. (2017, CSR)</a:t>
            </a:r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C3575DD3-FD16-4718-B8FA-30740B28A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CAFE Final Conference | Barcelona, </a:t>
            </a:r>
            <a:r>
              <a:rPr lang="pt-PT" dirty="0" err="1"/>
              <a:t>Spain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971077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/>
    </mc:Choice>
    <mc:Fallback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20" y="961762"/>
            <a:ext cx="4857409" cy="3240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027" y="3572305"/>
            <a:ext cx="3240000" cy="3240000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CAB7B9F6-0244-4E9E-8463-CBC8995965AC}"/>
              </a:ext>
            </a:extLst>
          </p:cNvPr>
          <p:cNvGrpSpPr/>
          <p:nvPr/>
        </p:nvGrpSpPr>
        <p:grpSpPr>
          <a:xfrm>
            <a:off x="7027607" y="1083115"/>
            <a:ext cx="3240000" cy="3240000"/>
            <a:chOff x="6744072" y="836712"/>
            <a:chExt cx="3240000" cy="3240000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4072" y="836712"/>
              <a:ext cx="3240000" cy="3240000"/>
            </a:xfrm>
            <a:prstGeom prst="rect">
              <a:avLst/>
            </a:prstGeom>
          </p:spPr>
        </p:pic>
        <p:sp>
          <p:nvSpPr>
            <p:cNvPr id="14" name="CaixaDeTexto 13"/>
            <p:cNvSpPr txBox="1"/>
            <p:nvPr/>
          </p:nvSpPr>
          <p:spPr>
            <a:xfrm>
              <a:off x="6744072" y="836713"/>
              <a:ext cx="50405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b="1" dirty="0">
                  <a:latin typeface="+mj-lt"/>
                </a:rPr>
                <a:t>a)</a:t>
              </a:r>
              <a:endParaRPr lang="en-GB" sz="2400" b="1" dirty="0">
                <a:latin typeface="+mj-lt"/>
              </a:endParaRPr>
            </a:p>
          </p:txBody>
        </p:sp>
      </p:grpSp>
      <p:sp>
        <p:nvSpPr>
          <p:cNvPr id="15" name="CaixaDeTexto 14"/>
          <p:cNvSpPr txBox="1"/>
          <p:nvPr/>
        </p:nvSpPr>
        <p:spPr>
          <a:xfrm>
            <a:off x="2407027" y="3572306"/>
            <a:ext cx="50405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srgbClr val="0000CC"/>
                </a:solidFill>
                <a:latin typeface="+mj-lt"/>
              </a:rPr>
              <a:t>b)</a:t>
            </a:r>
            <a:endParaRPr lang="en-GB" sz="2400" b="1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17" name="Rectângulo 16"/>
          <p:cNvSpPr/>
          <p:nvPr/>
        </p:nvSpPr>
        <p:spPr>
          <a:xfrm>
            <a:off x="5951985" y="4370328"/>
            <a:ext cx="403208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0099"/>
                </a:solidFill>
                <a:latin typeface="+mj-lt"/>
              </a:rPr>
              <a:t>Simulation of Tagus flooding </a:t>
            </a:r>
          </a:p>
          <a:p>
            <a:endParaRPr lang="en-GB" sz="2400" b="1" dirty="0">
              <a:solidFill>
                <a:srgbClr val="000099"/>
              </a:solidFill>
              <a:latin typeface="+mj-lt"/>
            </a:endParaRPr>
          </a:p>
          <a:p>
            <a:r>
              <a:rPr lang="en-GB" sz="2400" b="1" dirty="0">
                <a:latin typeface="+mj-lt"/>
              </a:rPr>
              <a:t>a) present scenario</a:t>
            </a:r>
          </a:p>
          <a:p>
            <a:r>
              <a:rPr lang="pt-PT" sz="2400" b="1" dirty="0">
                <a:solidFill>
                  <a:srgbClr val="000099"/>
                </a:solidFill>
                <a:latin typeface="+mj-lt"/>
              </a:rPr>
              <a:t>b) </a:t>
            </a:r>
            <a:r>
              <a:rPr lang="pt-PT" sz="2400" b="1" dirty="0" err="1">
                <a:solidFill>
                  <a:srgbClr val="000099"/>
                </a:solidFill>
                <a:latin typeface="+mj-lt"/>
              </a:rPr>
              <a:t>worst</a:t>
            </a:r>
            <a:r>
              <a:rPr lang="pt-PT" sz="2400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pt-PT" sz="2400" b="1" dirty="0" err="1">
                <a:solidFill>
                  <a:srgbClr val="000099"/>
                </a:solidFill>
                <a:latin typeface="+mj-lt"/>
              </a:rPr>
              <a:t>scenario</a:t>
            </a:r>
            <a:r>
              <a:rPr lang="pt-PT" sz="2400" b="1" dirty="0">
                <a:solidFill>
                  <a:srgbClr val="000099"/>
                </a:solidFill>
                <a:latin typeface="+mj-lt"/>
              </a:rPr>
              <a:t> (</a:t>
            </a:r>
            <a:r>
              <a:rPr lang="pt-PT" sz="2400" b="1" dirty="0" err="1">
                <a:solidFill>
                  <a:srgbClr val="000099"/>
                </a:solidFill>
                <a:latin typeface="+mj-lt"/>
              </a:rPr>
              <a:t>high</a:t>
            </a:r>
            <a:r>
              <a:rPr lang="pt-PT" sz="2400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pt-PT" sz="2400" b="1" dirty="0" err="1">
                <a:solidFill>
                  <a:srgbClr val="000099"/>
                </a:solidFill>
                <a:latin typeface="+mj-lt"/>
              </a:rPr>
              <a:t>tide</a:t>
            </a:r>
            <a:r>
              <a:rPr lang="pt-PT" sz="2400" b="1" dirty="0">
                <a:solidFill>
                  <a:srgbClr val="000099"/>
                </a:solidFill>
                <a:latin typeface="+mj-lt"/>
              </a:rPr>
              <a:t>)</a:t>
            </a:r>
          </a:p>
          <a:p>
            <a:r>
              <a:rPr lang="pt-PT" sz="2400" b="1" dirty="0">
                <a:solidFill>
                  <a:srgbClr val="FF0000"/>
                </a:solidFill>
                <a:latin typeface="+mj-lt"/>
              </a:rPr>
              <a:t>c) </a:t>
            </a:r>
            <a:r>
              <a:rPr lang="pt-PT" sz="2400" b="1" dirty="0" err="1">
                <a:solidFill>
                  <a:srgbClr val="FF0000"/>
                </a:solidFill>
                <a:latin typeface="+mj-lt"/>
              </a:rPr>
              <a:t>sea</a:t>
            </a:r>
            <a:r>
              <a:rPr lang="pt-PT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pt-PT" sz="2400" b="1" dirty="0" err="1">
                <a:solidFill>
                  <a:srgbClr val="FF0000"/>
                </a:solidFill>
                <a:latin typeface="+mj-lt"/>
              </a:rPr>
              <a:t>level</a:t>
            </a:r>
            <a:r>
              <a:rPr lang="pt-PT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pt-PT" sz="2400" b="1" dirty="0" err="1">
                <a:solidFill>
                  <a:srgbClr val="FF0000"/>
                </a:solidFill>
                <a:latin typeface="+mj-lt"/>
              </a:rPr>
              <a:t>increase</a:t>
            </a:r>
            <a:r>
              <a:rPr lang="pt-PT" sz="2400" b="1" dirty="0">
                <a:solidFill>
                  <a:srgbClr val="FF0000"/>
                </a:solidFill>
                <a:latin typeface="+mj-lt"/>
              </a:rPr>
              <a:t> (50 cm)</a:t>
            </a:r>
            <a:endParaRPr lang="en-GB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2C7560BE-FB55-4051-9A6E-7D79C2729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591" y="208422"/>
            <a:ext cx="1193886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Extreme event – 1941 cyclone and flooding simulation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F4BC9904-D4AA-436D-9999-B8D973F45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4349" y="6280246"/>
            <a:ext cx="2402111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PT" b="1" i="1" dirty="0"/>
              <a:t>Fortunato </a:t>
            </a:r>
            <a:r>
              <a:rPr lang="pt-PT" b="1" i="1" dirty="0" err="1"/>
              <a:t>et</a:t>
            </a:r>
            <a:r>
              <a:rPr lang="pt-PT" b="1" i="1" dirty="0"/>
              <a:t> al. 2017</a:t>
            </a:r>
          </a:p>
        </p:txBody>
      </p:sp>
    </p:spTree>
    <p:extLst>
      <p:ext uri="{BB962C8B-B14F-4D97-AF65-F5344CB8AC3E}">
        <p14:creationId xmlns:p14="http://schemas.microsoft.com/office/powerpoint/2010/main" val="679121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/>
    </mc:Choice>
    <mc:Fallback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716" y="836712"/>
            <a:ext cx="7981405" cy="5264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7872600" y="836712"/>
            <a:ext cx="19536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rgbClr val="FF0000"/>
                </a:solidFill>
                <a:latin typeface="+mj-lt"/>
              </a:rPr>
              <a:t>“</a:t>
            </a:r>
            <a:r>
              <a:rPr lang="pt-PT" b="1" dirty="0" err="1">
                <a:solidFill>
                  <a:srgbClr val="FF0000"/>
                </a:solidFill>
                <a:latin typeface="+mj-lt"/>
              </a:rPr>
              <a:t>Strong</a:t>
            </a:r>
            <a:r>
              <a:rPr lang="pt-PT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pt-PT" b="1" dirty="0" err="1">
                <a:solidFill>
                  <a:srgbClr val="FF0000"/>
                </a:solidFill>
                <a:latin typeface="+mj-lt"/>
              </a:rPr>
              <a:t>Cyclones</a:t>
            </a:r>
            <a:r>
              <a:rPr lang="pt-PT" b="1" dirty="0">
                <a:solidFill>
                  <a:srgbClr val="FF0000"/>
                </a:solidFill>
                <a:latin typeface="+mj-lt"/>
              </a:rPr>
              <a:t>”</a:t>
            </a:r>
            <a:endParaRPr lang="en-GB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6039998" y="791384"/>
            <a:ext cx="4089286" cy="48013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en-GB" dirty="0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9252907" y="1299439"/>
            <a:ext cx="27565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PT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ECHAM5/OM1 – 20C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8422100" y="5876229"/>
            <a:ext cx="2808312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PT" b="1" i="1" dirty="0" err="1"/>
              <a:t>Ulbrich</a:t>
            </a:r>
            <a:r>
              <a:rPr lang="pt-PT" b="1" i="1" dirty="0"/>
              <a:t> </a:t>
            </a:r>
            <a:r>
              <a:rPr lang="pt-PT" b="1" i="1" dirty="0" err="1"/>
              <a:t>et</a:t>
            </a:r>
            <a:r>
              <a:rPr lang="pt-PT" b="1" i="1" dirty="0"/>
              <a:t> al., 2013 (</a:t>
            </a:r>
            <a:r>
              <a:rPr lang="pt-PT" b="1" i="1" dirty="0" err="1"/>
              <a:t>Met</a:t>
            </a:r>
            <a:r>
              <a:rPr lang="pt-PT" b="1" i="1" dirty="0"/>
              <a:t> Z) 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C5A2F102-E622-4233-8B0D-E62E8178A337}"/>
              </a:ext>
            </a:extLst>
          </p:cNvPr>
          <p:cNvSpPr txBox="1">
            <a:spLocks/>
          </p:cNvSpPr>
          <p:nvPr/>
        </p:nvSpPr>
        <p:spPr>
          <a:xfrm>
            <a:off x="164122" y="176900"/>
            <a:ext cx="11845352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 err="1"/>
              <a:t>Extratropical</a:t>
            </a:r>
            <a:r>
              <a:rPr lang="es-ES" sz="4000" b="1" dirty="0"/>
              <a:t> </a:t>
            </a:r>
            <a:r>
              <a:rPr lang="es-ES" sz="4000" b="1" dirty="0" err="1"/>
              <a:t>cyclones</a:t>
            </a:r>
            <a:r>
              <a:rPr lang="es-ES" sz="4000" b="1" dirty="0"/>
              <a:t>. </a:t>
            </a:r>
            <a:r>
              <a:rPr lang="es-ES" sz="4000" b="1" dirty="0" err="1"/>
              <a:t>Mid-latitude</a:t>
            </a:r>
            <a:r>
              <a:rPr lang="es-ES" sz="4000" b="1" dirty="0"/>
              <a:t> extreme </a:t>
            </a:r>
            <a:r>
              <a:rPr lang="es-ES" sz="4000" b="1" dirty="0" err="1"/>
              <a:t>cyclones</a:t>
            </a:r>
            <a:endParaRPr lang="pt-PT" sz="4000" b="1" dirty="0">
              <a:solidFill>
                <a:schemeClr val="accent2"/>
              </a:solidFill>
            </a:endParaRP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08A3CB91-ED22-4DB1-82D6-BB2072380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CAFE Final Conference | Barcelona, Spain</a:t>
            </a:r>
          </a:p>
        </p:txBody>
      </p:sp>
    </p:spTree>
    <p:extLst>
      <p:ext uri="{BB962C8B-B14F-4D97-AF65-F5344CB8AC3E}">
        <p14:creationId xmlns:p14="http://schemas.microsoft.com/office/powerpoint/2010/main" val="721991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9"/>
          <p:cNvSpPr txBox="1">
            <a:spLocks noChangeArrowheads="1"/>
          </p:cNvSpPr>
          <p:nvPr/>
        </p:nvSpPr>
        <p:spPr bwMode="auto">
          <a:xfrm rot="16200000">
            <a:off x="9318791" y="5472278"/>
            <a:ext cx="2402111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PT" b="1" i="1" dirty="0"/>
              <a:t>Fortunato </a:t>
            </a:r>
            <a:r>
              <a:rPr lang="pt-PT" b="1" i="1" dirty="0" err="1"/>
              <a:t>et</a:t>
            </a:r>
            <a:r>
              <a:rPr lang="pt-PT" b="1" i="1" dirty="0"/>
              <a:t> al. 2017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324" y="765064"/>
            <a:ext cx="4857409" cy="3240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836712"/>
            <a:ext cx="3240000" cy="3240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027" y="3572305"/>
            <a:ext cx="3240000" cy="3240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472" y="3606460"/>
            <a:ext cx="3240000" cy="3240000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6744072" y="836713"/>
            <a:ext cx="50405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latin typeface="+mj-lt"/>
              </a:rPr>
              <a:t>a)</a:t>
            </a:r>
            <a:endParaRPr lang="en-GB" sz="2400" b="1" dirty="0">
              <a:latin typeface="+mj-lt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7102669" y="3631163"/>
            <a:ext cx="50405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srgbClr val="FF0000"/>
                </a:solidFill>
                <a:latin typeface="+mj-lt"/>
              </a:rPr>
              <a:t>c)</a:t>
            </a:r>
            <a:endParaRPr lang="en-GB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2407027" y="3572306"/>
            <a:ext cx="50405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srgbClr val="0000CC"/>
                </a:solidFill>
                <a:latin typeface="+mj-lt"/>
              </a:rPr>
              <a:t>b)</a:t>
            </a:r>
            <a:endParaRPr lang="en-GB" sz="2400" b="1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378C82B7-1975-476E-91A1-659DDE7EAE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591" y="208422"/>
            <a:ext cx="1193886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Extreme event – 1941 cyclone and flooding simulation</a:t>
            </a:r>
          </a:p>
        </p:txBody>
      </p:sp>
    </p:spTree>
    <p:extLst>
      <p:ext uri="{BB962C8B-B14F-4D97-AF65-F5344CB8AC3E}">
        <p14:creationId xmlns:p14="http://schemas.microsoft.com/office/powerpoint/2010/main" val="2895716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/>
    </mc:Choice>
    <mc:Fallback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860F6640-F83D-4AC7-80E2-791576D37348}"/>
              </a:ext>
            </a:extLst>
          </p:cNvPr>
          <p:cNvSpPr txBox="1">
            <a:spLocks/>
          </p:cNvSpPr>
          <p:nvPr/>
        </p:nvSpPr>
        <p:spPr>
          <a:xfrm>
            <a:off x="164122" y="176900"/>
            <a:ext cx="11845352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Take home messages</a:t>
            </a:r>
          </a:p>
        </p:txBody>
      </p:sp>
      <p:sp>
        <p:nvSpPr>
          <p:cNvPr id="2" name="Marcador de Posição do Rodapé 1">
            <a:extLst>
              <a:ext uri="{FF2B5EF4-FFF2-40B4-BE49-F238E27FC236}">
                <a16:creationId xmlns:a16="http://schemas.microsoft.com/office/drawing/2014/main" id="{1CE192A9-381C-4A1C-9136-862306235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CAFE Final Conference | Barcelona, </a:t>
            </a:r>
            <a:r>
              <a:rPr lang="pt-PT" dirty="0" err="1"/>
              <a:t>Spain</a:t>
            </a:r>
            <a:endParaRPr lang="pt-PT" dirty="0"/>
          </a:p>
        </p:txBody>
      </p:sp>
      <p:sp>
        <p:nvSpPr>
          <p:cNvPr id="11" name="Marcador de Posição de Conteúdo 2">
            <a:extLst>
              <a:ext uri="{FF2B5EF4-FFF2-40B4-BE49-F238E27FC236}">
                <a16:creationId xmlns:a16="http://schemas.microsoft.com/office/drawing/2014/main" id="{4CA97E72-EBC1-4183-880D-DD8A880F33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3758"/>
            <a:ext cx="10515600" cy="4993205"/>
          </a:xfrm>
        </p:spPr>
        <p:txBody>
          <a:bodyPr/>
          <a:lstStyle/>
          <a:p>
            <a:endParaRPr lang="pt-PT" dirty="0"/>
          </a:p>
          <a:p>
            <a:r>
              <a:rPr lang="pt-PT" dirty="0" err="1"/>
              <a:t>Historical</a:t>
            </a:r>
            <a:r>
              <a:rPr lang="pt-PT" dirty="0"/>
              <a:t> </a:t>
            </a:r>
            <a:r>
              <a:rPr lang="pt-PT" dirty="0" err="1"/>
              <a:t>storms</a:t>
            </a:r>
            <a:r>
              <a:rPr lang="pt-PT" dirty="0"/>
              <a:t> research </a:t>
            </a:r>
            <a:r>
              <a:rPr lang="pt-PT" dirty="0" err="1"/>
              <a:t>is</a:t>
            </a:r>
            <a:r>
              <a:rPr lang="pt-PT" dirty="0"/>
              <a:t> fundamental to </a:t>
            </a:r>
            <a:r>
              <a:rPr lang="pt-PT" dirty="0" err="1"/>
              <a:t>better</a:t>
            </a:r>
            <a:r>
              <a:rPr lang="pt-PT" dirty="0"/>
              <a:t> </a:t>
            </a:r>
            <a:r>
              <a:rPr lang="pt-PT" dirty="0" err="1"/>
              <a:t>understand</a:t>
            </a:r>
            <a:r>
              <a:rPr lang="pt-PT" dirty="0"/>
              <a:t> </a:t>
            </a:r>
            <a:r>
              <a:rPr lang="pt-PT" dirty="0" err="1"/>
              <a:t>climate</a:t>
            </a:r>
            <a:r>
              <a:rPr lang="pt-PT" dirty="0"/>
              <a:t> </a:t>
            </a:r>
            <a:r>
              <a:rPr lang="pt-PT" dirty="0" err="1"/>
              <a:t>variability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extreme </a:t>
            </a:r>
            <a:r>
              <a:rPr lang="pt-PT" dirty="0" err="1"/>
              <a:t>events</a:t>
            </a:r>
            <a:r>
              <a:rPr lang="pt-PT" dirty="0"/>
              <a:t> – </a:t>
            </a:r>
            <a:r>
              <a:rPr lang="pt-PT" dirty="0" err="1"/>
              <a:t>mostly</a:t>
            </a:r>
            <a:r>
              <a:rPr lang="pt-PT" dirty="0"/>
              <a:t> in </a:t>
            </a:r>
            <a:r>
              <a:rPr lang="pt-PT" dirty="0" err="1"/>
              <a:t>the</a:t>
            </a:r>
            <a:r>
              <a:rPr lang="pt-PT" dirty="0"/>
              <a:t> NE </a:t>
            </a:r>
            <a:r>
              <a:rPr lang="pt-PT" dirty="0" err="1"/>
              <a:t>Atlantic</a:t>
            </a:r>
            <a:r>
              <a:rPr lang="pt-PT" dirty="0"/>
              <a:t> </a:t>
            </a:r>
          </a:p>
          <a:p>
            <a:endParaRPr lang="pt-PT" dirty="0"/>
          </a:p>
          <a:p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explosive</a:t>
            </a:r>
            <a:r>
              <a:rPr lang="pt-PT" dirty="0"/>
              <a:t> </a:t>
            </a:r>
            <a:r>
              <a:rPr lang="pt-PT" dirty="0" err="1"/>
              <a:t>deepening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cyclones</a:t>
            </a:r>
            <a:r>
              <a:rPr lang="pt-PT" dirty="0"/>
              <a:t> </a:t>
            </a:r>
            <a:r>
              <a:rPr lang="pt-PT" dirty="0" err="1"/>
              <a:t>on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southern</a:t>
            </a:r>
            <a:r>
              <a:rPr lang="pt-PT" dirty="0"/>
              <a:t> </a:t>
            </a:r>
            <a:r>
              <a:rPr lang="pt-PT" dirty="0" err="1"/>
              <a:t>North</a:t>
            </a:r>
            <a:r>
              <a:rPr lang="pt-PT" dirty="0"/>
              <a:t> </a:t>
            </a:r>
            <a:r>
              <a:rPr lang="pt-PT" dirty="0" err="1"/>
              <a:t>Atlantic</a:t>
            </a:r>
            <a:r>
              <a:rPr lang="pt-PT" dirty="0"/>
              <a:t> </a:t>
            </a:r>
            <a:r>
              <a:rPr lang="pt-PT" dirty="0" err="1"/>
              <a:t>still</a:t>
            </a:r>
            <a:r>
              <a:rPr lang="pt-PT" dirty="0"/>
              <a:t> </a:t>
            </a:r>
            <a:r>
              <a:rPr lang="pt-PT" dirty="0" err="1"/>
              <a:t>needs</a:t>
            </a:r>
            <a:r>
              <a:rPr lang="pt-PT" dirty="0"/>
              <a:t> </a:t>
            </a:r>
            <a:r>
              <a:rPr lang="pt-PT" dirty="0" err="1"/>
              <a:t>further</a:t>
            </a:r>
            <a:r>
              <a:rPr lang="pt-PT" dirty="0"/>
              <a:t> </a:t>
            </a:r>
            <a:r>
              <a:rPr lang="pt-PT" dirty="0" err="1"/>
              <a:t>understanding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relative</a:t>
            </a:r>
            <a:r>
              <a:rPr lang="pt-PT" dirty="0"/>
              <a:t> roles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diabatic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baroclinic</a:t>
            </a:r>
            <a:r>
              <a:rPr lang="pt-PT" dirty="0"/>
              <a:t> processes, </a:t>
            </a:r>
            <a:r>
              <a:rPr lang="pt-PT" dirty="0" err="1"/>
              <a:t>essential</a:t>
            </a:r>
            <a:r>
              <a:rPr lang="pt-PT" dirty="0"/>
              <a:t> for </a:t>
            </a:r>
            <a:r>
              <a:rPr lang="pt-PT" dirty="0" err="1"/>
              <a:t>better</a:t>
            </a:r>
            <a:r>
              <a:rPr lang="pt-PT" dirty="0"/>
              <a:t> </a:t>
            </a:r>
            <a:r>
              <a:rPr lang="pt-PT" dirty="0" err="1"/>
              <a:t>forecasting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associated</a:t>
            </a:r>
            <a:r>
              <a:rPr lang="pt-PT" dirty="0"/>
              <a:t> </a:t>
            </a:r>
            <a:r>
              <a:rPr lang="pt-PT" dirty="0" err="1"/>
              <a:t>compound</a:t>
            </a:r>
            <a:r>
              <a:rPr lang="pt-PT" dirty="0"/>
              <a:t> </a:t>
            </a:r>
            <a:r>
              <a:rPr lang="pt-PT" dirty="0" err="1"/>
              <a:t>events</a:t>
            </a:r>
            <a:r>
              <a:rPr lang="pt-P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2967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/>
    </mc:Choice>
    <mc:Fallback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Agrupar 6">
            <a:extLst>
              <a:ext uri="{FF2B5EF4-FFF2-40B4-BE49-F238E27FC236}">
                <a16:creationId xmlns:a16="http://schemas.microsoft.com/office/drawing/2014/main" id="{15F30534-66F1-4B29-8256-643E730633F0}"/>
              </a:ext>
            </a:extLst>
          </p:cNvPr>
          <p:cNvGrpSpPr/>
          <p:nvPr/>
        </p:nvGrpSpPr>
        <p:grpSpPr>
          <a:xfrm>
            <a:off x="4227737" y="4840408"/>
            <a:ext cx="4094328" cy="842989"/>
            <a:chOff x="7119582" y="5936776"/>
            <a:chExt cx="4094328" cy="842989"/>
          </a:xfrm>
          <a:solidFill>
            <a:schemeClr val="bg1"/>
          </a:solidFill>
        </p:grpSpPr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8A0A42ED-9324-4386-8281-4A0174C7E3A9}"/>
                </a:ext>
              </a:extLst>
            </p:cNvPr>
            <p:cNvSpPr/>
            <p:nvPr/>
          </p:nvSpPr>
          <p:spPr>
            <a:xfrm>
              <a:off x="7119582" y="5936776"/>
              <a:ext cx="4094328" cy="842989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96A5EDD1-46FC-4FB5-800A-9E1A98285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59014" y="6050920"/>
              <a:ext cx="2536837" cy="634209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757C0577-194A-45C9-AD37-C6C130AE0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72388" y="6095020"/>
              <a:ext cx="1177444" cy="546007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3" name="Rectangle 73">
            <a:extLst>
              <a:ext uri="{FF2B5EF4-FFF2-40B4-BE49-F238E27FC236}">
                <a16:creationId xmlns:a16="http://schemas.microsoft.com/office/drawing/2014/main" id="{53EBFAE6-7569-4C1B-BD9F-920964BA38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825" y="3175369"/>
            <a:ext cx="11182350" cy="13234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20000"/>
              </a:spcBef>
              <a:spcAft>
                <a:spcPct val="20000"/>
              </a:spcAft>
            </a:pPr>
            <a:r>
              <a:rPr lang="en-GB" altLang="pt-PT" sz="2000" b="1" dirty="0">
                <a:solidFill>
                  <a:schemeClr val="accent2"/>
                </a:solidFill>
                <a:latin typeface="Calibri" panose="020F0502020204030204" pitchFamily="34" charset="0"/>
              </a:rPr>
              <a:t>Acknowledgments: This work is supported by the Portuguese </a:t>
            </a:r>
            <a:r>
              <a:rPr lang="en-GB" altLang="pt-PT" sz="20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Fundação</a:t>
            </a:r>
            <a:r>
              <a:rPr lang="en-GB" altLang="pt-PT" sz="2000" b="1" dirty="0">
                <a:solidFill>
                  <a:schemeClr val="accent2"/>
                </a:solidFill>
                <a:latin typeface="Calibri" panose="020F0502020204030204" pitchFamily="34" charset="0"/>
              </a:rPr>
              <a:t> para a </a:t>
            </a:r>
            <a:r>
              <a:rPr lang="en-GB" altLang="pt-PT" sz="20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Ciência</a:t>
            </a:r>
            <a:r>
              <a:rPr lang="en-GB" altLang="pt-PT" sz="2000" b="1" dirty="0">
                <a:solidFill>
                  <a:schemeClr val="accent2"/>
                </a:solidFill>
                <a:latin typeface="Calibri" panose="020F0502020204030204" pitchFamily="34" charset="0"/>
              </a:rPr>
              <a:t> e </a:t>
            </a:r>
            <a:r>
              <a:rPr lang="en-GB" altLang="pt-PT" sz="20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Tecnologia</a:t>
            </a:r>
            <a:r>
              <a:rPr lang="en-GB" altLang="pt-PT" sz="2000" b="1" dirty="0">
                <a:solidFill>
                  <a:schemeClr val="accent2"/>
                </a:solidFill>
                <a:latin typeface="Calibri" panose="020F0502020204030204" pitchFamily="34" charset="0"/>
              </a:rPr>
              <a:t> (FCT) I.P./MCTES through national funds (PIDDAC) - UIDB/50019/2020 – Instituto Dom Luiz and project </a:t>
            </a:r>
            <a:r>
              <a:rPr lang="en-US" altLang="pt-PT" sz="2000" b="1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en-US" altLang="pt-PT" sz="20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WEx</a:t>
            </a:r>
            <a:r>
              <a:rPr lang="en-US" altLang="pt-PT" sz="2000" b="1" dirty="0">
                <a:solidFill>
                  <a:schemeClr val="accent2"/>
                </a:solidFill>
                <a:latin typeface="Calibri" panose="020F0502020204030204" pitchFamily="34" charset="0"/>
              </a:rPr>
              <a:t>-Atlantic - Weather Extremes in the Euro Atlantic Region: Assessment and Impacts (PTDC/CTA-MET/29233/2017)</a:t>
            </a:r>
            <a:endParaRPr lang="en-GB" altLang="pt-PT" sz="2000" b="1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26C796C6-AC82-4103-8B48-C57ED7132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5536" y="2023045"/>
            <a:ext cx="354418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Thank you!</a:t>
            </a:r>
          </a:p>
        </p:txBody>
      </p:sp>
      <p:sp>
        <p:nvSpPr>
          <p:cNvPr id="17" name="Marcador de Posição do Rodapé 3">
            <a:extLst>
              <a:ext uri="{FF2B5EF4-FFF2-40B4-BE49-F238E27FC236}">
                <a16:creationId xmlns:a16="http://schemas.microsoft.com/office/drawing/2014/main" id="{9FE8BA19-EBBE-49B5-92EB-07AD69315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pt-PT" dirty="0"/>
              <a:t>CAFE Final Conference | Barcelona, </a:t>
            </a:r>
            <a:r>
              <a:rPr lang="pt-PT" dirty="0" err="1"/>
              <a:t>Spain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9560630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16BA830D-A92C-4906-A5EF-95FE3075C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CAFE Final Conference | Barcelona, Spain</a:t>
            </a:r>
          </a:p>
        </p:txBody>
      </p:sp>
    </p:spTree>
    <p:extLst>
      <p:ext uri="{BB962C8B-B14F-4D97-AF65-F5344CB8AC3E}">
        <p14:creationId xmlns:p14="http://schemas.microsoft.com/office/powerpoint/2010/main" val="4161668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/>
    </mc:Choice>
    <mc:Fallback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5">
            <a:extLst>
              <a:ext uri="{FF2B5EF4-FFF2-40B4-BE49-F238E27FC236}">
                <a16:creationId xmlns:a16="http://schemas.microsoft.com/office/drawing/2014/main" id="{F649671F-5110-49E9-A73A-F7F11E855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312" y="208422"/>
            <a:ext cx="69127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Extreme event – the atmospheric river</a:t>
            </a:r>
          </a:p>
        </p:txBody>
      </p:sp>
      <p:grpSp>
        <p:nvGrpSpPr>
          <p:cNvPr id="26" name="Group 37">
            <a:extLst>
              <a:ext uri="{FF2B5EF4-FFF2-40B4-BE49-F238E27FC236}">
                <a16:creationId xmlns:a16="http://schemas.microsoft.com/office/drawing/2014/main" id="{01BDD37B-BBB8-47AC-8D7F-FA8756C3EF2C}"/>
              </a:ext>
            </a:extLst>
          </p:cNvPr>
          <p:cNvGrpSpPr/>
          <p:nvPr/>
        </p:nvGrpSpPr>
        <p:grpSpPr>
          <a:xfrm>
            <a:off x="6465186" y="307357"/>
            <a:ext cx="6250683" cy="3067951"/>
            <a:chOff x="-1135219" y="1681933"/>
            <a:chExt cx="11035238" cy="5392321"/>
          </a:xfrm>
        </p:grpSpPr>
        <p:sp>
          <p:nvSpPr>
            <p:cNvPr id="28" name="Rectangle 36">
              <a:extLst>
                <a:ext uri="{FF2B5EF4-FFF2-40B4-BE49-F238E27FC236}">
                  <a16:creationId xmlns:a16="http://schemas.microsoft.com/office/drawing/2014/main" id="{F12369EE-80F7-467E-B59D-4712A109619B}"/>
                </a:ext>
              </a:extLst>
            </p:cNvPr>
            <p:cNvSpPr/>
            <p:nvPr/>
          </p:nvSpPr>
          <p:spPr bwMode="auto">
            <a:xfrm>
              <a:off x="-1135219" y="1681933"/>
              <a:ext cx="11035238" cy="5392321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GB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grpSp>
          <p:nvGrpSpPr>
            <p:cNvPr id="29" name="Group 21">
              <a:extLst>
                <a:ext uri="{FF2B5EF4-FFF2-40B4-BE49-F238E27FC236}">
                  <a16:creationId xmlns:a16="http://schemas.microsoft.com/office/drawing/2014/main" id="{3986DD3F-9421-4559-869C-E6ACFADD9AA6}"/>
                </a:ext>
              </a:extLst>
            </p:cNvPr>
            <p:cNvGrpSpPr/>
            <p:nvPr/>
          </p:nvGrpSpPr>
          <p:grpSpPr>
            <a:xfrm>
              <a:off x="-585864" y="1941247"/>
              <a:ext cx="9185474" cy="4352324"/>
              <a:chOff x="-585864" y="1941247"/>
              <a:chExt cx="9185474" cy="4352324"/>
            </a:xfrm>
            <a:solidFill>
              <a:schemeClr val="bg1"/>
            </a:solidFill>
          </p:grpSpPr>
          <p:sp>
            <p:nvSpPr>
              <p:cNvPr id="30" name="Rectangle 13">
                <a:extLst>
                  <a:ext uri="{FF2B5EF4-FFF2-40B4-BE49-F238E27FC236}">
                    <a16:creationId xmlns:a16="http://schemas.microsoft.com/office/drawing/2014/main" id="{7221D1EA-8231-4C81-97B2-F7D71BBB5EF0}"/>
                  </a:ext>
                </a:extLst>
              </p:cNvPr>
              <p:cNvSpPr/>
              <p:nvPr/>
            </p:nvSpPr>
            <p:spPr>
              <a:xfrm>
                <a:off x="-312584" y="5850589"/>
                <a:ext cx="8912194" cy="44298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rgbClr val="996633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SLP and total column water vapor (mm)</a:t>
                </a:r>
                <a:r>
                  <a:rPr lang="en-US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	</a:t>
                </a:r>
                <a:endParaRPr lang="pt-PT" sz="1200" b="1" dirty="0">
                  <a:solidFill>
                    <a:srgbClr val="996633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grpSp>
            <p:nvGrpSpPr>
              <p:cNvPr id="31" name="Group 14">
                <a:extLst>
                  <a:ext uri="{FF2B5EF4-FFF2-40B4-BE49-F238E27FC236}">
                    <a16:creationId xmlns:a16="http://schemas.microsoft.com/office/drawing/2014/main" id="{96809BD6-E613-488C-AF4F-62D54213404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-585864" y="1941247"/>
                <a:ext cx="5137026" cy="3661694"/>
                <a:chOff x="-204291" y="3610919"/>
                <a:chExt cx="4542480" cy="3237899"/>
              </a:xfrm>
              <a:grpFill/>
            </p:grpSpPr>
            <p:sp>
              <p:nvSpPr>
                <p:cNvPr id="32" name="Rectangle 17">
                  <a:extLst>
                    <a:ext uri="{FF2B5EF4-FFF2-40B4-BE49-F238E27FC236}">
                      <a16:creationId xmlns:a16="http://schemas.microsoft.com/office/drawing/2014/main" id="{2CAC75B2-2F45-4F00-B18C-3434ED738F04}"/>
                    </a:ext>
                  </a:extLst>
                </p:cNvPr>
                <p:cNvSpPr/>
                <p:nvPr/>
              </p:nvSpPr>
              <p:spPr>
                <a:xfrm>
                  <a:off x="767257" y="3610919"/>
                  <a:ext cx="3039790" cy="391712"/>
                </a:xfrm>
                <a:prstGeom prst="rect">
                  <a:avLst/>
                </a:prstGeom>
                <a:grpFill/>
              </p:spPr>
              <p:txBody>
                <a:bodyPr wrap="none">
                  <a:spAutoFit/>
                </a:bodyPr>
                <a:lstStyle/>
                <a:p>
                  <a:r>
                    <a:rPr lang="pt-PT" sz="1200" b="1" dirty="0">
                      <a:solidFill>
                        <a:schemeClr val="tx2"/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  <a:t>00 UTC 19 </a:t>
                  </a:r>
                  <a:r>
                    <a:rPr lang="pt-PT" sz="1200" b="1" dirty="0" err="1">
                      <a:solidFill>
                        <a:schemeClr val="tx2"/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  <a:t>November</a:t>
                  </a:r>
                  <a:r>
                    <a:rPr lang="pt-PT" sz="1200" b="1" dirty="0">
                      <a:solidFill>
                        <a:schemeClr val="tx2"/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  <a:t> 1983</a:t>
                  </a:r>
                </a:p>
              </p:txBody>
            </p:sp>
            <p:pic>
              <p:nvPicPr>
                <p:cNvPr id="33" name="Picture 4" descr="D:\DROPBOX\ephyslab_utad\Figs_1_8\Fig_6g.tif">
                  <a:extLst>
                    <a:ext uri="{FF2B5EF4-FFF2-40B4-BE49-F238E27FC236}">
                      <a16:creationId xmlns:a16="http://schemas.microsoft.com/office/drawing/2014/main" id="{E52E4B8E-EB4D-4B9B-A118-6436628AC23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298" t="16299" r="20688" b="29599"/>
                <a:stretch/>
              </p:blipFill>
              <p:spPr bwMode="auto">
                <a:xfrm>
                  <a:off x="-204291" y="4042884"/>
                  <a:ext cx="4542480" cy="2805934"/>
                </a:xfrm>
                <a:prstGeom prst="rect">
                  <a:avLst/>
                </a:prstGeom>
                <a:grpFill/>
                <a:extLst/>
              </p:spPr>
            </p:pic>
          </p:grpSp>
        </p:grpSp>
      </p:grpSp>
      <p:pic>
        <p:nvPicPr>
          <p:cNvPr id="25" name="Picture 2" descr="D:\Precipitacao_diaria_iberia_malha\cheias_ATE_2008\TESTE1983.tiff">
            <a:extLst>
              <a:ext uri="{FF2B5EF4-FFF2-40B4-BE49-F238E27FC236}">
                <a16:creationId xmlns:a16="http://schemas.microsoft.com/office/drawing/2014/main" id="{99A61C78-9425-417C-B3DA-DC3208DB96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5" t="5827" r="25684" b="6856"/>
          <a:stretch/>
        </p:blipFill>
        <p:spPr bwMode="auto">
          <a:xfrm>
            <a:off x="9945119" y="490746"/>
            <a:ext cx="2037551" cy="265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>
            <a:extLst>
              <a:ext uri="{FF2B5EF4-FFF2-40B4-BE49-F238E27FC236}">
                <a16:creationId xmlns:a16="http://schemas.microsoft.com/office/drawing/2014/main" id="{ECE72FC8-8138-43AE-8573-A1FB505B7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16" y="1778123"/>
            <a:ext cx="6102384" cy="4578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9">
            <a:extLst>
              <a:ext uri="{FF2B5EF4-FFF2-40B4-BE49-F238E27FC236}">
                <a16:creationId xmlns:a16="http://schemas.microsoft.com/office/drawing/2014/main" id="{9542A4AF-5BAD-4AAE-B3B6-0D2568ACB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0080" y="3333572"/>
            <a:ext cx="4913187" cy="33855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PT" sz="1600" b="1" i="1" dirty="0"/>
              <a:t>Liberato </a:t>
            </a:r>
            <a:r>
              <a:rPr lang="pt-PT" sz="1600" b="1" i="1" dirty="0" err="1"/>
              <a:t>et</a:t>
            </a:r>
            <a:r>
              <a:rPr lang="pt-PT" sz="1600" b="1" i="1" dirty="0"/>
              <a:t> al. (2012, </a:t>
            </a:r>
            <a:r>
              <a:rPr lang="pt-PT" sz="1600" b="1" i="1" dirty="0" err="1"/>
              <a:t>Geophysical</a:t>
            </a:r>
            <a:r>
              <a:rPr lang="pt-PT" sz="1600" b="1" i="1" dirty="0"/>
              <a:t> </a:t>
            </a:r>
            <a:r>
              <a:rPr lang="pt-PT" sz="1600" b="1" i="1" dirty="0" err="1"/>
              <a:t>Monograph</a:t>
            </a:r>
            <a:r>
              <a:rPr lang="pt-PT" sz="1600" b="1" i="1" dirty="0"/>
              <a:t> Series) 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A06E8180-1EF0-4403-9043-4EFAEC65DE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265" y="3918869"/>
            <a:ext cx="2529935" cy="2631774"/>
          </a:xfrm>
          <a:prstGeom prst="rect">
            <a:avLst/>
          </a:prstGeom>
        </p:spPr>
      </p:pic>
      <p:sp>
        <p:nvSpPr>
          <p:cNvPr id="18" name="Rectangle 18">
            <a:extLst>
              <a:ext uri="{FF2B5EF4-FFF2-40B4-BE49-F238E27FC236}">
                <a16:creationId xmlns:a16="http://schemas.microsoft.com/office/drawing/2014/main" id="{F795A9E2-99B6-4D6F-8428-B60B4EA8CC84}"/>
              </a:ext>
            </a:extLst>
          </p:cNvPr>
          <p:cNvSpPr/>
          <p:nvPr/>
        </p:nvSpPr>
        <p:spPr>
          <a:xfrm>
            <a:off x="9723333" y="6484146"/>
            <a:ext cx="2699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/>
              <a:t>Ramos et al. (2016, GRL)</a:t>
            </a:r>
            <a:endParaRPr lang="pt-PT" sz="1600" b="1" i="1" dirty="0"/>
          </a:p>
        </p:txBody>
      </p:sp>
      <p:sp>
        <p:nvSpPr>
          <p:cNvPr id="2" name="Marcador de Posição do Rodapé 1">
            <a:extLst>
              <a:ext uri="{FF2B5EF4-FFF2-40B4-BE49-F238E27FC236}">
                <a16:creationId xmlns:a16="http://schemas.microsoft.com/office/drawing/2014/main" id="{1E474ADA-7E07-4466-B95A-81E6FAE0F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CAFE Final Conference | Barcelona, Spain</a:t>
            </a:r>
          </a:p>
        </p:txBody>
      </p:sp>
    </p:spTree>
    <p:extLst>
      <p:ext uri="{BB962C8B-B14F-4D97-AF65-F5344CB8AC3E}">
        <p14:creationId xmlns:p14="http://schemas.microsoft.com/office/powerpoint/2010/main" val="767995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/>
    </mc:Choice>
    <mc:Fallback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568B2E49-8C14-4C08-A4EF-19299F3466C0}"/>
              </a:ext>
            </a:extLst>
          </p:cNvPr>
          <p:cNvSpPr txBox="1">
            <a:spLocks/>
          </p:cNvSpPr>
          <p:nvPr/>
        </p:nvSpPr>
        <p:spPr>
          <a:xfrm>
            <a:off x="164122" y="176900"/>
            <a:ext cx="11845352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 err="1"/>
              <a:t>Cyclones</a:t>
            </a:r>
            <a:r>
              <a:rPr lang="es-ES" sz="4000" b="1" dirty="0"/>
              <a:t> </a:t>
            </a:r>
            <a:r>
              <a:rPr lang="es-ES" sz="4000" b="1" dirty="0" err="1"/>
              <a:t>with</a:t>
            </a:r>
            <a:r>
              <a:rPr lang="es-ES" sz="4000" b="1" dirty="0"/>
              <a:t> </a:t>
            </a:r>
            <a:r>
              <a:rPr lang="es-ES" sz="4000" b="1" dirty="0" err="1"/>
              <a:t>explosive</a:t>
            </a:r>
            <a:r>
              <a:rPr lang="es-ES" sz="4000" b="1" dirty="0"/>
              <a:t> </a:t>
            </a:r>
            <a:r>
              <a:rPr lang="es-ES" sz="4000" b="1" dirty="0" err="1"/>
              <a:t>development</a:t>
            </a:r>
            <a:endParaRPr lang="pt-PT" sz="4000" b="1" dirty="0">
              <a:solidFill>
                <a:schemeClr val="accent2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CF44496-839E-4626-815F-5EC7B54E8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681" y="839682"/>
            <a:ext cx="6153680" cy="5479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9">
            <a:extLst>
              <a:ext uri="{FF2B5EF4-FFF2-40B4-BE49-F238E27FC236}">
                <a16:creationId xmlns:a16="http://schemas.microsoft.com/office/drawing/2014/main" id="{3B404C33-7FD0-47E0-AD8B-0356F1BED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2331" y="6164456"/>
            <a:ext cx="3181672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PT" b="1" i="1" dirty="0"/>
              <a:t>Liberato </a:t>
            </a:r>
            <a:r>
              <a:rPr lang="pt-PT" b="1" i="1" dirty="0" err="1"/>
              <a:t>et</a:t>
            </a:r>
            <a:r>
              <a:rPr lang="pt-PT" b="1" i="1" dirty="0"/>
              <a:t> al., 2011 (</a:t>
            </a:r>
            <a:r>
              <a:rPr lang="pt-PT" b="1" i="1" dirty="0" err="1"/>
              <a:t>Weather</a:t>
            </a:r>
            <a:r>
              <a:rPr lang="pt-PT" b="1" i="1" dirty="0"/>
              <a:t>) 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DB88BA8B-9CE6-4896-85F6-36AEBE038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557" y="1283916"/>
            <a:ext cx="1656185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PT" sz="4000" b="1" dirty="0" err="1">
                <a:solidFill>
                  <a:srgbClr val="FF0000"/>
                </a:solidFill>
              </a:rPr>
              <a:t>Klaus</a:t>
            </a:r>
            <a:endParaRPr lang="pt-PT" sz="4000" b="1" dirty="0">
              <a:solidFill>
                <a:srgbClr val="FF000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8185DBA-1B1D-4A7B-AB3D-E9C90B553B5C}"/>
              </a:ext>
            </a:extLst>
          </p:cNvPr>
          <p:cNvSpPr txBox="1"/>
          <p:nvPr/>
        </p:nvSpPr>
        <p:spPr>
          <a:xfrm>
            <a:off x="804311" y="1991802"/>
            <a:ext cx="1075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FF0000"/>
                </a:solidFill>
                <a:latin typeface="+mj-lt"/>
              </a:rPr>
              <a:t>Jan 2009</a:t>
            </a:r>
            <a:endParaRPr lang="en-GB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11" name="Conexão recta unidireccional 9">
            <a:extLst>
              <a:ext uri="{FF2B5EF4-FFF2-40B4-BE49-F238E27FC236}">
                <a16:creationId xmlns:a16="http://schemas.microsoft.com/office/drawing/2014/main" id="{90D119F5-C78D-420D-8ED6-3CFD98D9C32D}"/>
              </a:ext>
            </a:extLst>
          </p:cNvPr>
          <p:cNvCxnSpPr>
            <a:cxnSpLocks/>
          </p:cNvCxnSpPr>
          <p:nvPr/>
        </p:nvCxnSpPr>
        <p:spPr>
          <a:xfrm>
            <a:off x="4114800" y="3817088"/>
            <a:ext cx="1100470" cy="988828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ângulo 10">
            <a:extLst>
              <a:ext uri="{FF2B5EF4-FFF2-40B4-BE49-F238E27FC236}">
                <a16:creationId xmlns:a16="http://schemas.microsoft.com/office/drawing/2014/main" id="{FF500D23-BE06-46EF-9A1E-E53BBE818EFD}"/>
              </a:ext>
            </a:extLst>
          </p:cNvPr>
          <p:cNvSpPr/>
          <p:nvPr/>
        </p:nvSpPr>
        <p:spPr>
          <a:xfrm>
            <a:off x="8641097" y="4221141"/>
            <a:ext cx="23439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pt-PT" sz="3200" b="1" dirty="0">
                <a:solidFill>
                  <a:srgbClr val="FF0000"/>
                </a:solidFill>
                <a:latin typeface="Calibri" pitchFamily="34" charset="0"/>
              </a:rPr>
              <a:t>&gt;24 </a:t>
            </a:r>
            <a:r>
              <a:rPr lang="en-GB" altLang="pt-PT" sz="3200" b="1" dirty="0" err="1">
                <a:solidFill>
                  <a:srgbClr val="FF0000"/>
                </a:solidFill>
                <a:latin typeface="Calibri" pitchFamily="34" charset="0"/>
              </a:rPr>
              <a:t>hPa</a:t>
            </a:r>
            <a:r>
              <a:rPr lang="en-GB" altLang="pt-PT" sz="3200" b="1" dirty="0">
                <a:solidFill>
                  <a:srgbClr val="FF0000"/>
                </a:solidFill>
                <a:latin typeface="Calibri" pitchFamily="34" charset="0"/>
              </a:rPr>
              <a:t>/24h</a:t>
            </a:r>
            <a:endParaRPr lang="pt-PT" sz="3200" dirty="0"/>
          </a:p>
        </p:txBody>
      </p:sp>
      <p:sp>
        <p:nvSpPr>
          <p:cNvPr id="13" name="Rectângulo 11">
            <a:extLst>
              <a:ext uri="{FF2B5EF4-FFF2-40B4-BE49-F238E27FC236}">
                <a16:creationId xmlns:a16="http://schemas.microsoft.com/office/drawing/2014/main" id="{5849A12A-EE7F-4C8A-9135-8BF56ADDEA09}"/>
              </a:ext>
            </a:extLst>
          </p:cNvPr>
          <p:cNvSpPr/>
          <p:nvPr/>
        </p:nvSpPr>
        <p:spPr>
          <a:xfrm>
            <a:off x="8587484" y="3601877"/>
            <a:ext cx="13644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800" b="1" dirty="0"/>
              <a:t>“</a:t>
            </a:r>
            <a:r>
              <a:rPr lang="pt-PT" sz="2800" b="1" dirty="0" err="1"/>
              <a:t>bomb</a:t>
            </a:r>
            <a:r>
              <a:rPr lang="pt-PT" sz="2800" b="1" dirty="0"/>
              <a:t>”</a:t>
            </a:r>
            <a:endParaRPr lang="pt-PT" sz="2800" dirty="0"/>
          </a:p>
        </p:txBody>
      </p:sp>
      <p:sp>
        <p:nvSpPr>
          <p:cNvPr id="17" name="Marcador de Posição do Rodapé 16">
            <a:extLst>
              <a:ext uri="{FF2B5EF4-FFF2-40B4-BE49-F238E27FC236}">
                <a16:creationId xmlns:a16="http://schemas.microsoft.com/office/drawing/2014/main" id="{40BF9205-1246-4AA0-A36B-6FBC25C7E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CAFE Final Conference | Barcelona, Spain</a:t>
            </a:r>
          </a:p>
        </p:txBody>
      </p:sp>
    </p:spTree>
    <p:extLst>
      <p:ext uri="{BB962C8B-B14F-4D97-AF65-F5344CB8AC3E}">
        <p14:creationId xmlns:p14="http://schemas.microsoft.com/office/powerpoint/2010/main" val="3227835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WMBds30_nova_revisa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0498" y="1015041"/>
            <a:ext cx="4873625" cy="428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ângulo 13"/>
          <p:cNvSpPr/>
          <p:nvPr/>
        </p:nvSpPr>
        <p:spPr>
          <a:xfrm>
            <a:off x="1124513" y="5302369"/>
            <a:ext cx="3024336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PT" sz="2200" dirty="0">
                <a:solidFill>
                  <a:srgbClr val="003399"/>
                </a:solidFill>
              </a:rPr>
              <a:t>QUIKSCAT NRT </a:t>
            </a:r>
            <a:r>
              <a:rPr lang="pt-PT" sz="2200" dirty="0" err="1">
                <a:solidFill>
                  <a:srgbClr val="003399"/>
                </a:solidFill>
              </a:rPr>
              <a:t>winds</a:t>
            </a:r>
            <a:endParaRPr lang="pt-PT" sz="2200" dirty="0">
              <a:solidFill>
                <a:srgbClr val="003399"/>
              </a:solidFill>
            </a:endParaRPr>
          </a:p>
          <a:p>
            <a:pPr>
              <a:spcBef>
                <a:spcPct val="50000"/>
              </a:spcBef>
            </a:pPr>
            <a:r>
              <a:rPr lang="pt-PT" dirty="0">
                <a:solidFill>
                  <a:srgbClr val="003399"/>
                </a:solidFill>
              </a:rPr>
              <a:t>(23-01-2009)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1895" y="5550195"/>
            <a:ext cx="4923280" cy="312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63051" y="1817838"/>
            <a:ext cx="4873626" cy="3660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938" y="904874"/>
            <a:ext cx="6582078" cy="5476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8779929" y="6148755"/>
            <a:ext cx="3181672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PT" b="1" i="1" dirty="0"/>
              <a:t>Liberato </a:t>
            </a:r>
            <a:r>
              <a:rPr lang="pt-PT" b="1" i="1" dirty="0" err="1"/>
              <a:t>et</a:t>
            </a:r>
            <a:r>
              <a:rPr lang="pt-PT" b="1" i="1" dirty="0"/>
              <a:t> al., 2011 (</a:t>
            </a:r>
            <a:r>
              <a:rPr lang="pt-PT" b="1" i="1" dirty="0" err="1"/>
              <a:t>Weather</a:t>
            </a:r>
            <a:r>
              <a:rPr lang="pt-PT" b="1" i="1" dirty="0"/>
              <a:t>) 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764474" y="1484784"/>
            <a:ext cx="1584177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PT" sz="4000" b="1" dirty="0" err="1">
                <a:solidFill>
                  <a:srgbClr val="FF0000"/>
                </a:solidFill>
              </a:rPr>
              <a:t>Klaus</a:t>
            </a:r>
            <a:endParaRPr lang="pt-PT" sz="4000" b="1" dirty="0">
              <a:solidFill>
                <a:srgbClr val="FF0000"/>
              </a:solidFill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26D2B3F5-7B44-4458-AD3C-645FFABF06BF}"/>
              </a:ext>
            </a:extLst>
          </p:cNvPr>
          <p:cNvSpPr txBox="1">
            <a:spLocks/>
          </p:cNvSpPr>
          <p:nvPr/>
        </p:nvSpPr>
        <p:spPr>
          <a:xfrm>
            <a:off x="164122" y="176900"/>
            <a:ext cx="11845352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/>
              <a:t>Extreme </a:t>
            </a:r>
            <a:r>
              <a:rPr lang="es-ES" sz="4000" b="1" dirty="0" err="1"/>
              <a:t>cyclones</a:t>
            </a:r>
            <a:r>
              <a:rPr lang="es-ES" sz="4000" b="1" dirty="0"/>
              <a:t> vs </a:t>
            </a:r>
            <a:r>
              <a:rPr lang="es-ES" sz="4000" b="1" dirty="0" err="1"/>
              <a:t>severe</a:t>
            </a:r>
            <a:r>
              <a:rPr lang="es-ES" sz="4000" b="1" dirty="0"/>
              <a:t> </a:t>
            </a:r>
            <a:r>
              <a:rPr lang="es-ES" sz="4000" b="1" dirty="0" err="1"/>
              <a:t>impacts</a:t>
            </a:r>
            <a:endParaRPr lang="pt-PT" sz="4000" b="1" dirty="0">
              <a:solidFill>
                <a:schemeClr val="accent2"/>
              </a:solidFill>
            </a:endParaRPr>
          </a:p>
        </p:txBody>
      </p:sp>
      <p:sp>
        <p:nvSpPr>
          <p:cNvPr id="2" name="Marcador de Posição do Rodapé 1">
            <a:extLst>
              <a:ext uri="{FF2B5EF4-FFF2-40B4-BE49-F238E27FC236}">
                <a16:creationId xmlns:a16="http://schemas.microsoft.com/office/drawing/2014/main" id="{13F540CD-FFA9-4C63-8B4E-807408DFE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CAFE Final Conference | Barcelona, Spain</a:t>
            </a:r>
          </a:p>
        </p:txBody>
      </p:sp>
      <p:sp>
        <p:nvSpPr>
          <p:cNvPr id="15" name="CaixaDeTexto 2">
            <a:extLst>
              <a:ext uri="{FF2B5EF4-FFF2-40B4-BE49-F238E27FC236}">
                <a16:creationId xmlns:a16="http://schemas.microsoft.com/office/drawing/2014/main" id="{90BEB93B-ECF2-42A9-B63F-4C9FE1D29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5365" y="662083"/>
            <a:ext cx="37338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 deaths (Spain + France) 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most costly event of 2009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6.000.000.000 USD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Extreme wind                 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051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964" y="825484"/>
            <a:ext cx="8115206" cy="559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9223805" y="6244859"/>
            <a:ext cx="2392265" cy="3474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pt-PT" b="1" i="1" dirty="0" err="1"/>
              <a:t>Neu</a:t>
            </a:r>
            <a:r>
              <a:rPr lang="pt-PT" b="1" i="1" dirty="0"/>
              <a:t> </a:t>
            </a:r>
            <a:r>
              <a:rPr lang="pt-PT" b="1" i="1" dirty="0" err="1"/>
              <a:t>et</a:t>
            </a:r>
            <a:r>
              <a:rPr lang="pt-PT" b="1" i="1" dirty="0"/>
              <a:t> al. 2013 (BAMS) 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E01D78AF-0C0A-4B6A-A7FA-0E020F1BD190}"/>
              </a:ext>
            </a:extLst>
          </p:cNvPr>
          <p:cNvSpPr txBox="1">
            <a:spLocks/>
          </p:cNvSpPr>
          <p:nvPr/>
        </p:nvSpPr>
        <p:spPr>
          <a:xfrm>
            <a:off x="164122" y="176900"/>
            <a:ext cx="11845352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 err="1"/>
              <a:t>Intercomparison</a:t>
            </a:r>
            <a:r>
              <a:rPr lang="es-ES" sz="4000" b="1" dirty="0"/>
              <a:t>: </a:t>
            </a:r>
            <a:r>
              <a:rPr lang="es-ES" sz="4000" b="1" dirty="0" err="1"/>
              <a:t>uncertainty</a:t>
            </a:r>
            <a:r>
              <a:rPr lang="es-ES" sz="4000" b="1" dirty="0"/>
              <a:t> </a:t>
            </a:r>
            <a:r>
              <a:rPr lang="es-ES" sz="4000" b="1" dirty="0" err="1"/>
              <a:t>on</a:t>
            </a:r>
            <a:r>
              <a:rPr lang="es-ES" sz="4000" b="1" dirty="0"/>
              <a:t> </a:t>
            </a:r>
            <a:r>
              <a:rPr lang="es-ES" sz="4000" b="1" dirty="0" err="1">
                <a:solidFill>
                  <a:srgbClr val="0070C0"/>
                </a:solidFill>
              </a:rPr>
              <a:t>track</a:t>
            </a:r>
            <a:r>
              <a:rPr lang="es-ES" sz="4000" b="1" dirty="0"/>
              <a:t> and </a:t>
            </a:r>
            <a:r>
              <a:rPr lang="es-ES" sz="4000" b="1" dirty="0" err="1">
                <a:solidFill>
                  <a:srgbClr val="C00000"/>
                </a:solidFill>
              </a:rPr>
              <a:t>intensity</a:t>
            </a:r>
            <a:endParaRPr lang="pt-PT" sz="4000" b="1" dirty="0">
              <a:solidFill>
                <a:srgbClr val="C00000"/>
              </a:solidFill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D92CCE27-5BB1-4CD9-8F09-986DA03AC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171" y="1488266"/>
            <a:ext cx="1584177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PT" sz="4000" b="1" dirty="0" err="1">
                <a:solidFill>
                  <a:srgbClr val="0070C0"/>
                </a:solidFill>
              </a:rPr>
              <a:t>track</a:t>
            </a:r>
            <a:endParaRPr lang="pt-PT" sz="4000" b="1" dirty="0">
              <a:solidFill>
                <a:srgbClr val="0070C0"/>
              </a:solidFill>
            </a:endParaRP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D4531604-8C72-460C-8C4C-6E105B694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171" y="3188327"/>
            <a:ext cx="1584177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PT" sz="4000" b="1" dirty="0" err="1">
                <a:solidFill>
                  <a:srgbClr val="C00000"/>
                </a:solidFill>
              </a:rPr>
              <a:t>coreP</a:t>
            </a:r>
            <a:endParaRPr lang="pt-PT" sz="4000" b="1" dirty="0">
              <a:solidFill>
                <a:srgbClr val="C00000"/>
              </a:solidFill>
            </a:endParaRPr>
          </a:p>
        </p:txBody>
      </p:sp>
      <p:sp>
        <p:nvSpPr>
          <p:cNvPr id="2" name="Marcador de Posição do Rodapé 1">
            <a:extLst>
              <a:ext uri="{FF2B5EF4-FFF2-40B4-BE49-F238E27FC236}">
                <a16:creationId xmlns:a16="http://schemas.microsoft.com/office/drawing/2014/main" id="{847D095B-8B55-437A-95B8-B3D06A125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CAFE Final Conference | Barcelona, Spain</a:t>
            </a:r>
          </a:p>
        </p:txBody>
      </p:sp>
    </p:spTree>
    <p:extLst>
      <p:ext uri="{BB962C8B-B14F-4D97-AF65-F5344CB8AC3E}">
        <p14:creationId xmlns:p14="http://schemas.microsoft.com/office/powerpoint/2010/main" val="2386232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/>
    </mc:Choice>
    <mc:Fallback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975" y="839682"/>
            <a:ext cx="8010050" cy="5618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9033510" y="6266078"/>
            <a:ext cx="2808312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PT" b="1" i="1" dirty="0" err="1"/>
              <a:t>Ulbrich</a:t>
            </a:r>
            <a:r>
              <a:rPr lang="pt-PT" b="1" i="1" dirty="0"/>
              <a:t> </a:t>
            </a:r>
            <a:r>
              <a:rPr lang="pt-PT" b="1" i="1" dirty="0" err="1"/>
              <a:t>et</a:t>
            </a:r>
            <a:r>
              <a:rPr lang="pt-PT" b="1" i="1" dirty="0"/>
              <a:t> al. 2013 (</a:t>
            </a:r>
            <a:r>
              <a:rPr lang="pt-PT" b="1" i="1" dirty="0" err="1"/>
              <a:t>Met</a:t>
            </a:r>
            <a:r>
              <a:rPr lang="pt-PT" b="1" i="1" dirty="0"/>
              <a:t> Z)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7629911" y="815755"/>
            <a:ext cx="25301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rgbClr val="FF0000"/>
                </a:solidFill>
                <a:latin typeface="+mj-lt"/>
              </a:rPr>
              <a:t>“</a:t>
            </a:r>
            <a:r>
              <a:rPr lang="pt-PT" b="1" dirty="0" err="1">
                <a:solidFill>
                  <a:srgbClr val="FF0000"/>
                </a:solidFill>
                <a:latin typeface="+mj-lt"/>
              </a:rPr>
              <a:t>Strong</a:t>
            </a:r>
            <a:r>
              <a:rPr lang="pt-PT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pt-PT" b="1" dirty="0" err="1">
                <a:solidFill>
                  <a:srgbClr val="FF0000"/>
                </a:solidFill>
                <a:latin typeface="+mj-lt"/>
              </a:rPr>
              <a:t>Cyclones</a:t>
            </a:r>
            <a:r>
              <a:rPr lang="pt-PT" b="1" dirty="0">
                <a:solidFill>
                  <a:srgbClr val="FF0000"/>
                </a:solidFill>
                <a:latin typeface="+mj-lt"/>
              </a:rPr>
              <a:t>”</a:t>
            </a:r>
            <a:endParaRPr lang="en-GB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6096000" y="662945"/>
            <a:ext cx="3765698" cy="48013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en-GB" dirty="0"/>
          </a:p>
        </p:txBody>
      </p:sp>
      <p:sp>
        <p:nvSpPr>
          <p:cNvPr id="9" name="Rectângulo 8"/>
          <p:cNvSpPr/>
          <p:nvPr/>
        </p:nvSpPr>
        <p:spPr>
          <a:xfrm>
            <a:off x="9728790" y="1237152"/>
            <a:ext cx="26393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ECHAM5/OM1</a:t>
            </a:r>
          </a:p>
          <a:p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SRES A1B scenario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9A4CAC0F-5D70-42BE-AC0B-72F746AC9B13}"/>
              </a:ext>
            </a:extLst>
          </p:cNvPr>
          <p:cNvSpPr txBox="1">
            <a:spLocks/>
          </p:cNvSpPr>
          <p:nvPr/>
        </p:nvSpPr>
        <p:spPr>
          <a:xfrm>
            <a:off x="164122" y="176900"/>
            <a:ext cx="11845352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/>
              <a:t>Future </a:t>
            </a:r>
            <a:r>
              <a:rPr lang="es-ES" sz="4000" b="1" dirty="0" err="1"/>
              <a:t>scenarios</a:t>
            </a:r>
            <a:r>
              <a:rPr lang="es-ES" sz="4000" b="1" dirty="0"/>
              <a:t>: </a:t>
            </a:r>
            <a:r>
              <a:rPr lang="es-ES" sz="4000" b="1" dirty="0" err="1"/>
              <a:t>intercomparison</a:t>
            </a:r>
            <a:endParaRPr lang="pt-PT" sz="4000" b="1" dirty="0">
              <a:solidFill>
                <a:schemeClr val="accent2"/>
              </a:solidFill>
            </a:endParaRPr>
          </a:p>
        </p:txBody>
      </p:sp>
      <p:sp>
        <p:nvSpPr>
          <p:cNvPr id="2" name="Marcador de Posição do Rodapé 1">
            <a:extLst>
              <a:ext uri="{FF2B5EF4-FFF2-40B4-BE49-F238E27FC236}">
                <a16:creationId xmlns:a16="http://schemas.microsoft.com/office/drawing/2014/main" id="{D8C8C41E-408E-4474-AC16-41A84615F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CAFE Final Conference | Barcelona, Spain</a:t>
            </a:r>
          </a:p>
        </p:txBody>
      </p:sp>
    </p:spTree>
    <p:extLst>
      <p:ext uri="{BB962C8B-B14F-4D97-AF65-F5344CB8AC3E}">
        <p14:creationId xmlns:p14="http://schemas.microsoft.com/office/powerpoint/2010/main" val="3391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95173418-83B0-49C6-8F52-CE5B4FB195BF}"/>
              </a:ext>
            </a:extLst>
          </p:cNvPr>
          <p:cNvGrpSpPr/>
          <p:nvPr/>
        </p:nvGrpSpPr>
        <p:grpSpPr>
          <a:xfrm>
            <a:off x="2130663" y="1431880"/>
            <a:ext cx="8124439" cy="5115396"/>
            <a:chOff x="2189142" y="1688884"/>
            <a:chExt cx="7834980" cy="482887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9142" y="1688884"/>
              <a:ext cx="7813716" cy="4752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3AFE71CB-AB4E-4E5A-ABDE-70FBC341E21D}"/>
                </a:ext>
              </a:extLst>
            </p:cNvPr>
            <p:cNvSpPr/>
            <p:nvPr/>
          </p:nvSpPr>
          <p:spPr>
            <a:xfrm>
              <a:off x="9654789" y="6262576"/>
              <a:ext cx="369333" cy="2551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20" name="CaixaDeTexto 2"/>
          <p:cNvSpPr txBox="1">
            <a:spLocks noChangeArrowheads="1"/>
          </p:cNvSpPr>
          <p:nvPr/>
        </p:nvSpPr>
        <p:spPr bwMode="auto">
          <a:xfrm>
            <a:off x="211184" y="946141"/>
            <a:ext cx="1179829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1979613" indent="-1979613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64 deaths (France) - 	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2nd most expensive natural hazard event for 2010 in terms of economic losses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4.500.000.000 USD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Storm surge 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755811" y="5137220"/>
            <a:ext cx="21812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FF0000"/>
                </a:solidFill>
                <a:latin typeface="+mj-lt"/>
              </a:rPr>
              <a:t>Maxima</a:t>
            </a:r>
            <a:r>
              <a:rPr lang="pt-PT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pt-PT" b="1" dirty="0" err="1">
                <a:solidFill>
                  <a:srgbClr val="FF0000"/>
                </a:solidFill>
                <a:latin typeface="+mj-lt"/>
              </a:rPr>
              <a:t>wind</a:t>
            </a:r>
            <a:r>
              <a:rPr lang="pt-PT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pt-PT" b="1" dirty="0" err="1">
                <a:solidFill>
                  <a:srgbClr val="FF0000"/>
                </a:solidFill>
                <a:latin typeface="+mj-lt"/>
              </a:rPr>
              <a:t>gusts</a:t>
            </a:r>
            <a:endParaRPr lang="en-GB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5BD2F077-5042-4895-825B-B5A63E6CD8FF}"/>
              </a:ext>
            </a:extLst>
          </p:cNvPr>
          <p:cNvSpPr txBox="1">
            <a:spLocks/>
          </p:cNvSpPr>
          <p:nvPr/>
        </p:nvSpPr>
        <p:spPr>
          <a:xfrm>
            <a:off x="164122" y="176900"/>
            <a:ext cx="11845352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Storm </a:t>
            </a:r>
            <a:r>
              <a:rPr lang="en-US" sz="4000" b="1" dirty="0" err="1"/>
              <a:t>Xynthia</a:t>
            </a:r>
            <a:r>
              <a:rPr lang="en-US" sz="4000" b="1" dirty="0"/>
              <a:t> (28 Feb 2010)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9839455" y="6390167"/>
            <a:ext cx="2233815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PT" b="1" i="1" dirty="0"/>
              <a:t>Liberato </a:t>
            </a:r>
            <a:r>
              <a:rPr lang="pt-PT" b="1" i="1" dirty="0" err="1"/>
              <a:t>et</a:t>
            </a:r>
            <a:r>
              <a:rPr lang="pt-PT" b="1" i="1" dirty="0"/>
              <a:t> al. 2013</a:t>
            </a:r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D3442ABA-F4CA-497C-80AC-0E77CC131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CAFE Final Conference | Barcelona, Spain</a:t>
            </a:r>
          </a:p>
        </p:txBody>
      </p:sp>
    </p:spTree>
    <p:extLst>
      <p:ext uri="{BB962C8B-B14F-4D97-AF65-F5344CB8AC3E}">
        <p14:creationId xmlns:p14="http://schemas.microsoft.com/office/powerpoint/2010/main" val="1114425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/>
    </mc:Choice>
    <mc:Fallback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86" y="976306"/>
            <a:ext cx="8744830" cy="5628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9262681" y="6395118"/>
            <a:ext cx="2929319" cy="34624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pt-PT" b="1" i="1" dirty="0"/>
              <a:t>Liberato </a:t>
            </a:r>
            <a:r>
              <a:rPr lang="pt-PT" b="1" i="1" dirty="0" err="1"/>
              <a:t>et</a:t>
            </a:r>
            <a:r>
              <a:rPr lang="pt-PT" b="1" i="1" dirty="0"/>
              <a:t> al. 2013 (NHESS) 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B87B16BC-BE42-47B7-B9BD-C837B6F35F5D}"/>
              </a:ext>
            </a:extLst>
          </p:cNvPr>
          <p:cNvSpPr txBox="1">
            <a:spLocks/>
          </p:cNvSpPr>
          <p:nvPr/>
        </p:nvSpPr>
        <p:spPr>
          <a:xfrm>
            <a:off x="164122" y="176900"/>
            <a:ext cx="11845352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/>
              <a:t>Xynthia</a:t>
            </a:r>
            <a:r>
              <a:rPr lang="en-US" sz="4000" b="1" dirty="0"/>
              <a:t> (28 Feb 2010): storm surge and coastal impacts</a:t>
            </a:r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FCE5C99D-0D97-493C-90C6-606F31DE0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CAFE Final Conference | Barcelona, Spain</a:t>
            </a:r>
          </a:p>
        </p:txBody>
      </p:sp>
    </p:spTree>
    <p:extLst>
      <p:ext uri="{BB962C8B-B14F-4D97-AF65-F5344CB8AC3E}">
        <p14:creationId xmlns:p14="http://schemas.microsoft.com/office/powerpoint/2010/main" val="3936259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/>
    </mc:Choice>
    <mc:Fallback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8250151B-4627-4440-8F85-0EAF4E907AB2}"/>
              </a:ext>
            </a:extLst>
          </p:cNvPr>
          <p:cNvGrpSpPr/>
          <p:nvPr/>
        </p:nvGrpSpPr>
        <p:grpSpPr>
          <a:xfrm>
            <a:off x="3010843" y="1041605"/>
            <a:ext cx="6151909" cy="5231605"/>
            <a:chOff x="3010843" y="1041605"/>
            <a:chExt cx="6151909" cy="5231605"/>
          </a:xfrm>
        </p:grpSpPr>
        <p:pic>
          <p:nvPicPr>
            <p:cNvPr id="5124" name="Gráfico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843" y="1041605"/>
              <a:ext cx="6151909" cy="4412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" name="Grupo 3"/>
            <p:cNvGrpSpPr/>
            <p:nvPr/>
          </p:nvGrpSpPr>
          <p:grpSpPr>
            <a:xfrm>
              <a:off x="3216748" y="5536879"/>
              <a:ext cx="5758504" cy="736331"/>
              <a:chOff x="856958" y="5919889"/>
              <a:chExt cx="6624736" cy="999893"/>
            </a:xfrm>
          </p:grpSpPr>
          <p:pic>
            <p:nvPicPr>
              <p:cNvPr id="5125" name="Picture 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3109"/>
              <a:stretch/>
            </p:blipFill>
            <p:spPr bwMode="auto">
              <a:xfrm>
                <a:off x="856958" y="5919889"/>
                <a:ext cx="6624736" cy="9998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Rectângulo 2"/>
              <p:cNvSpPr/>
              <p:nvPr/>
            </p:nvSpPr>
            <p:spPr>
              <a:xfrm>
                <a:off x="4889406" y="6617222"/>
                <a:ext cx="2592288" cy="2393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9" name="Título 1">
            <a:extLst>
              <a:ext uri="{FF2B5EF4-FFF2-40B4-BE49-F238E27FC236}">
                <a16:creationId xmlns:a16="http://schemas.microsoft.com/office/drawing/2014/main" id="{860F6640-F83D-4AC7-80E2-791576D37348}"/>
              </a:ext>
            </a:extLst>
          </p:cNvPr>
          <p:cNvSpPr txBox="1">
            <a:spLocks/>
          </p:cNvSpPr>
          <p:nvPr/>
        </p:nvSpPr>
        <p:spPr>
          <a:xfrm>
            <a:off x="164122" y="176900"/>
            <a:ext cx="11845352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/>
              <a:t>Xynthia</a:t>
            </a:r>
            <a:r>
              <a:rPr lang="en-US" sz="4000" b="1" dirty="0"/>
              <a:t> (28 Feb 2010): the storm surge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FCC1E4DB-FAF3-4352-A9E3-88135E5EB9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2681" y="6395118"/>
            <a:ext cx="2929319" cy="34624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pt-PT" b="1" i="1" dirty="0"/>
              <a:t>Liberato </a:t>
            </a:r>
            <a:r>
              <a:rPr lang="pt-PT" b="1" i="1" dirty="0" err="1"/>
              <a:t>et</a:t>
            </a:r>
            <a:r>
              <a:rPr lang="pt-PT" b="1" i="1" dirty="0"/>
              <a:t> al. 2013 (NHESS) </a:t>
            </a:r>
          </a:p>
        </p:txBody>
      </p:sp>
      <p:sp>
        <p:nvSpPr>
          <p:cNvPr id="2" name="Marcador de Posição do Rodapé 1">
            <a:extLst>
              <a:ext uri="{FF2B5EF4-FFF2-40B4-BE49-F238E27FC236}">
                <a16:creationId xmlns:a16="http://schemas.microsoft.com/office/drawing/2014/main" id="{1CE192A9-381C-4A1C-9136-862306235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CAFE Final Conference | Barcelona, </a:t>
            </a:r>
            <a:r>
              <a:rPr lang="pt-PT" dirty="0" err="1"/>
              <a:t>Spain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68983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/>
    </mc:Choice>
    <mc:Fallback>
      <p:transition spd="slow" advClick="0"/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943</Words>
  <Application>Microsoft Office PowerPoint</Application>
  <PresentationFormat>Ecrã Panorâmico</PresentationFormat>
  <Paragraphs>202</Paragraphs>
  <Slides>24</Slides>
  <Notes>12</Notes>
  <HiddenSlides>0</HiddenSlides>
  <MMClips>1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24</vt:i4>
      </vt:variant>
    </vt:vector>
  </HeadingPairs>
  <TitlesOfParts>
    <vt:vector size="31" baseType="lpstr">
      <vt:lpstr>ＭＳ Ｐゴシック</vt:lpstr>
      <vt:lpstr>Arial</vt:lpstr>
      <vt:lpstr>Calibri</vt:lpstr>
      <vt:lpstr>Calibri Light</vt:lpstr>
      <vt:lpstr>Helvetica</vt:lpstr>
      <vt:lpstr>Tahoma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medcyclones</dc:creator>
  <cp:lastModifiedBy>medcyclones</cp:lastModifiedBy>
  <cp:revision>22</cp:revision>
  <dcterms:created xsi:type="dcterms:W3CDTF">2022-09-29T04:27:08Z</dcterms:created>
  <dcterms:modified xsi:type="dcterms:W3CDTF">2022-09-29T06:34:13Z</dcterms:modified>
</cp:coreProperties>
</file>