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2" r:id="rId10"/>
    <p:sldId id="263" r:id="rId11"/>
    <p:sldId id="264" r:id="rId12"/>
    <p:sldId id="277" r:id="rId13"/>
    <p:sldId id="266" r:id="rId14"/>
    <p:sldId id="267" r:id="rId15"/>
    <p:sldId id="269" r:id="rId16"/>
    <p:sldId id="270" r:id="rId17"/>
    <p:sldId id="273" r:id="rId18"/>
    <p:sldId id="272" r:id="rId19"/>
    <p:sldId id="271" r:id="rId20"/>
    <p:sldId id="268" r:id="rId21"/>
    <p:sldId id="26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BDC5-4747-4F35-895A-10149B458302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45868-A473-4C5B-9A8C-A5DF41CE1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6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hso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45868-A473-4C5B-9A8C-A5DF41CE11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B290-9EB4-4F1C-B7DF-DC945CB7F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4839E-62AE-4D02-96EC-54D369DF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663FF-2B9B-46F1-BEE9-223E72F2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E7581-C06E-4B37-80B4-1B78C28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865D-045C-4226-8B41-CBEBD32F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FC78-97B0-4F5F-B57A-FBC90E06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73B2C-D509-4FBA-804B-1BD6124AF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FA34-3C7D-4C34-AF64-B95C779A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028A-FE37-4033-82C2-574A6ECC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88227-40C1-49A0-89E3-8F3201CB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83FFB-A34E-4A33-BAA7-6E388D581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E0964-004C-409F-B2D6-7E553C0F4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482C-26F9-4642-B171-B87A0CB3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5ABC9-805E-406A-B979-8484CD02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61FA-2A4C-418B-88A0-1D4CB12E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A280-F434-445D-ABC8-E9CE9AD9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40AD-37ED-4BCE-A272-EC8DA856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58592-2ECF-49FA-A2EB-0D3AE994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18FD5-9560-4E27-B020-88487B26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71B6-5276-48BA-8DF7-00AE5DC4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026D-FE3B-4CB4-A9A0-E5F37C52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0D39B-5F4B-4891-BD41-5CD9560D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966C-0952-4FEA-8DE4-BE376E19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01619-09FF-43F1-81FB-A634B723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D1ECC-2926-410A-9EBB-2A336149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90CC-A548-4A0E-B727-9071E748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390EA-85F1-428D-B516-1B9D070BD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7F358-8F27-4458-80D9-6EBD66A65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A7E47-625E-4986-8C6C-0D95A28F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C8B60-7751-48FB-BCF0-D135F886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3A4C7-EC4D-46ED-BF1E-EBCBDE29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AC09-F420-41AC-BFFC-B1333032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FF92B-19CD-4ADE-95CD-09F60FCA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9600D-2E02-4479-9312-BCA72A4C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0ECA1-9BC2-4C2B-9191-E56AB88B9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247A4-AB4F-4F2D-BF20-C4CC357F3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D3D41-B57E-4FB2-8738-94CE7533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44459-F281-43CD-8474-0D793475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A71D1-A5AB-41AC-815F-70FD5D2A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6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6A72-9247-45AD-9D38-831E5E27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18548-7CDE-4A03-9B00-A4C35973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26332-3674-43DA-8CEA-8D91541B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36246-C80E-4C1B-9EF2-2398EDB9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21462-8565-4FE3-B2F1-58426CEB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790E5-6947-4900-BD64-21F47833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2E69-58EF-4031-8066-2E1CE30B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BDAE-3891-4992-9452-456F85AB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3712-2F57-4DB5-BA3C-B4CE8FBF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D2C98-6A05-4839-A70C-F6C029D12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C5835-0237-40FB-9E4D-FA4E7035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B7982-0FFE-4D76-8A94-481A54FA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5F97F-A945-43C5-A77D-14DCAC8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4F0B-F81E-4C22-8F1B-8CAD7C45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E2B05-5779-415F-ACA8-5D95A941A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3E8D7-5D58-4249-B86F-2E69C939B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BDFF9-08DC-4928-8278-34760C44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99022-4F38-4751-A845-F79AD57A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D83B5-89FD-4126-96E6-1A53AC37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59100-C531-4B7D-B979-EC4EE84C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D039-AB5A-4881-B8AA-F75E857C6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3A68-8DB0-4659-8E82-4EE02A65E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A8C8-DEE2-403C-878A-D09C9D0BFD4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E80A7-452A-434C-97DC-CA555E810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9C6C5-DDC6-4160-861F-E7EB4C69F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E608-88B9-4578-824A-127CDA5F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8E3C-490A-4690-A92C-A61DDB067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807" y="4408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 climate projections underestimating the circulation response to climate forcing?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0B51B-AEC0-4F94-AB2F-21AB6B42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888"/>
            <a:ext cx="9144000" cy="1655762"/>
          </a:xfrm>
        </p:spPr>
        <p:txBody>
          <a:bodyPr/>
          <a:lstStyle/>
          <a:p>
            <a:r>
              <a:rPr lang="en-US" sz="2800" b="1" dirty="0"/>
              <a:t>Albert Ossó</a:t>
            </a:r>
          </a:p>
          <a:p>
            <a:endParaRPr lang="en-US" sz="2800" b="1" dirty="0"/>
          </a:p>
          <a:p>
            <a:r>
              <a:rPr lang="en-US" i="1" dirty="0"/>
              <a:t>Wegener Center for Climate and Global Change, Graz (Austria)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FFEEF7-D12E-450B-B0CE-B37A0E59F19B}"/>
              </a:ext>
            </a:extLst>
          </p:cNvPr>
          <p:cNvSpPr/>
          <p:nvPr/>
        </p:nvSpPr>
        <p:spPr>
          <a:xfrm>
            <a:off x="0" y="6147197"/>
            <a:ext cx="12192000" cy="71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CAFE conference, BCN Sept. 2022</a:t>
            </a:r>
          </a:p>
        </p:txBody>
      </p:sp>
      <p:pic>
        <p:nvPicPr>
          <p:cNvPr id="5" name="Picture 2" descr="File:Universität Graz logo.svg - Wikimedia Commons">
            <a:extLst>
              <a:ext uri="{FF2B5EF4-FFF2-40B4-BE49-F238E27FC236}">
                <a16:creationId xmlns:a16="http://schemas.microsoft.com/office/drawing/2014/main" id="{062774B2-058A-42BB-AC4C-481CF0A0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02" y="3401391"/>
            <a:ext cx="2021417" cy="17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4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355F7-1D7B-4B8F-9028-3661260E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623888"/>
            <a:ext cx="5531107" cy="5195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E2057-4465-4347-8B8C-E566D38AB331}"/>
              </a:ext>
            </a:extLst>
          </p:cNvPr>
          <p:cNvSpPr txBox="1"/>
          <p:nvPr/>
        </p:nvSpPr>
        <p:spPr>
          <a:xfrm>
            <a:off x="5986463" y="1181100"/>
            <a:ext cx="5838825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Why a “paradox”? </a:t>
            </a:r>
            <a:r>
              <a:rPr lang="en-US" dirty="0">
                <a:solidFill>
                  <a:srgbClr val="C00000"/>
                </a:solidFill>
              </a:rPr>
              <a:t>Models predict the real world better</a:t>
            </a:r>
          </a:p>
          <a:p>
            <a:r>
              <a:rPr lang="en-US" dirty="0">
                <a:solidFill>
                  <a:srgbClr val="C00000"/>
                </a:solidFill>
              </a:rPr>
              <a:t>than themselves.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C5A86-A20B-4077-921C-7A300D884D71}"/>
              </a:ext>
            </a:extLst>
          </p:cNvPr>
          <p:cNvSpPr txBox="1"/>
          <p:nvPr/>
        </p:nvSpPr>
        <p:spPr>
          <a:xfrm>
            <a:off x="695325" y="6100763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E.g., </a:t>
            </a:r>
            <a:r>
              <a:rPr lang="en-US" i="1" dirty="0" err="1">
                <a:solidFill>
                  <a:srgbClr val="FF0000"/>
                </a:solidFill>
              </a:rPr>
              <a:t>Eade</a:t>
            </a:r>
            <a:r>
              <a:rPr lang="en-US" i="1" dirty="0">
                <a:solidFill>
                  <a:srgbClr val="FF0000"/>
                </a:solidFill>
              </a:rPr>
              <a:t> et al. 2014; Scaife et al. 2014; </a:t>
            </a:r>
            <a:r>
              <a:rPr lang="en-US" i="1" dirty="0" err="1">
                <a:solidFill>
                  <a:srgbClr val="FF0000"/>
                </a:solidFill>
              </a:rPr>
              <a:t>Dunstone</a:t>
            </a:r>
            <a:r>
              <a:rPr lang="en-US" i="1" dirty="0">
                <a:solidFill>
                  <a:srgbClr val="FF0000"/>
                </a:solidFill>
              </a:rPr>
              <a:t> et al 2018; Scaife and Smith 2018.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9ACA9-775C-47D9-857C-FDA19B6CB746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signal to noise paradox</a:t>
            </a:r>
          </a:p>
        </p:txBody>
      </p:sp>
    </p:spTree>
    <p:extLst>
      <p:ext uri="{BB962C8B-B14F-4D97-AF65-F5344CB8AC3E}">
        <p14:creationId xmlns:p14="http://schemas.microsoft.com/office/powerpoint/2010/main" val="199727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B3672-8E81-479D-A65C-7E7AA0DA3F51}"/>
              </a:ext>
            </a:extLst>
          </p:cNvPr>
          <p:cNvSpPr txBox="1"/>
          <p:nvPr/>
        </p:nvSpPr>
        <p:spPr>
          <a:xfrm>
            <a:off x="549241" y="960265"/>
            <a:ext cx="11125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Climate models have the right amount of variability but the proportion of variability that is predictable is too small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FD013-D992-4CC6-A634-FEF403B206FD}"/>
              </a:ext>
            </a:extLst>
          </p:cNvPr>
          <p:cNvSpPr txBox="1"/>
          <p:nvPr/>
        </p:nvSpPr>
        <p:spPr>
          <a:xfrm>
            <a:off x="5441377" y="5509407"/>
            <a:ext cx="658393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real world seems to be more predictable than the models imply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E4E18-DEFC-45C0-897E-B4A420187C51}"/>
              </a:ext>
            </a:extLst>
          </p:cNvPr>
          <p:cNvSpPr/>
          <p:nvPr/>
        </p:nvSpPr>
        <p:spPr>
          <a:xfrm>
            <a:off x="0" y="-57873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signal to noise paradox interpretation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7B9D6D-DC8D-4EF9-8970-F3962886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57852"/>
            <a:ext cx="4450909" cy="836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EAFB4A-3D4A-4D32-9080-8D456322F91F}"/>
              </a:ext>
            </a:extLst>
          </p:cNvPr>
          <p:cNvSpPr txBox="1"/>
          <p:nvPr/>
        </p:nvSpPr>
        <p:spPr>
          <a:xfrm>
            <a:off x="5698901" y="3555306"/>
            <a:ext cx="646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Predictable Components (PCs): Predictable part of the total 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PC</a:t>
            </a:r>
            <a:r>
              <a:rPr lang="en-US" baseline="-25000" dirty="0" err="1"/>
              <a:t>obs</a:t>
            </a:r>
            <a:r>
              <a:rPr lang="en-US" dirty="0"/>
              <a:t> is estimated from explained variance = r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err="1"/>
              <a:t>obs,ensmean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PC</a:t>
            </a:r>
            <a:r>
              <a:rPr lang="en-US" baseline="-25000" dirty="0" err="1"/>
              <a:t>model</a:t>
            </a:r>
            <a:r>
              <a:rPr lang="en-US" baseline="-25000" dirty="0"/>
              <a:t> </a:t>
            </a:r>
            <a:r>
              <a:rPr lang="en-US" dirty="0"/>
              <a:t> estimated from ratio of signal variance to total variance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D0D1E-4BEB-460E-A44E-51AFD79096C3}"/>
              </a:ext>
            </a:extLst>
          </p:cNvPr>
          <p:cNvSpPr txBox="1"/>
          <p:nvPr/>
        </p:nvSpPr>
        <p:spPr>
          <a:xfrm>
            <a:off x="2057400" y="1551502"/>
            <a:ext cx="149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Observations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040C34-8CC6-45DA-866D-6603D9B6723C}"/>
              </a:ext>
            </a:extLst>
          </p:cNvPr>
          <p:cNvGrpSpPr/>
          <p:nvPr/>
        </p:nvGrpSpPr>
        <p:grpSpPr>
          <a:xfrm>
            <a:off x="512064" y="1609218"/>
            <a:ext cx="4266137" cy="5089196"/>
            <a:chOff x="512064" y="1609218"/>
            <a:chExt cx="4266137" cy="508919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8FA64F-ABE7-4D85-92BF-4E9C9782BBD9}"/>
                </a:ext>
              </a:extLst>
            </p:cNvPr>
            <p:cNvCxnSpPr>
              <a:cxnSpLocks/>
            </p:cNvCxnSpPr>
            <p:nvPr/>
          </p:nvCxnSpPr>
          <p:spPr>
            <a:xfrm>
              <a:off x="1142166" y="4495799"/>
              <a:ext cx="3121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A8C3FD-D4EA-4C56-B1C8-7875F2484FE5}"/>
                </a:ext>
              </a:extLst>
            </p:cNvPr>
            <p:cNvCxnSpPr>
              <a:cxnSpLocks/>
            </p:cNvCxnSpPr>
            <p:nvPr/>
          </p:nvCxnSpPr>
          <p:spPr>
            <a:xfrm>
              <a:off x="2649052" y="4495799"/>
              <a:ext cx="2541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9E802-80C9-45FE-91B1-0FA780CC643E}"/>
                </a:ext>
              </a:extLst>
            </p:cNvPr>
            <p:cNvGrpSpPr/>
            <p:nvPr/>
          </p:nvGrpSpPr>
          <p:grpSpPr>
            <a:xfrm>
              <a:off x="512064" y="1609218"/>
              <a:ext cx="4266137" cy="5089196"/>
              <a:chOff x="512064" y="1609218"/>
              <a:chExt cx="4266137" cy="508919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69C6123-BB39-4F4F-A709-5F5846B008BE}"/>
                  </a:ext>
                </a:extLst>
              </p:cNvPr>
              <p:cNvGrpSpPr/>
              <p:nvPr/>
            </p:nvGrpSpPr>
            <p:grpSpPr>
              <a:xfrm>
                <a:off x="512064" y="1609218"/>
                <a:ext cx="4172299" cy="5089196"/>
                <a:chOff x="528288" y="1541398"/>
                <a:chExt cx="4172299" cy="5089196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C604B7D-240D-4056-9F33-18861B71301C}"/>
                    </a:ext>
                  </a:extLst>
                </p:cNvPr>
                <p:cNvGrpSpPr/>
                <p:nvPr/>
              </p:nvGrpSpPr>
              <p:grpSpPr>
                <a:xfrm>
                  <a:off x="890237" y="1722999"/>
                  <a:ext cx="3810350" cy="4907595"/>
                  <a:chOff x="890237" y="1722999"/>
                  <a:chExt cx="3810350" cy="4907595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D45AE9AA-C57E-4CEE-8CA4-A4170A0BB4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90237" y="1722999"/>
                    <a:ext cx="3615086" cy="2174355"/>
                  </a:xfrm>
                  <a:prstGeom prst="rect">
                    <a:avLst/>
                  </a:prstGeom>
                </p:spPr>
              </p:pic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3D980288-3F49-4CEB-965C-5816B3B731CE}"/>
                      </a:ext>
                    </a:extLst>
                  </p:cNvPr>
                  <p:cNvCxnSpPr/>
                  <p:nvPr/>
                </p:nvCxnSpPr>
                <p:spPr>
                  <a:xfrm>
                    <a:off x="2705100" y="2047738"/>
                    <a:ext cx="23812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4200A457-DA2B-47DC-B29B-23945F73101D}"/>
                      </a:ext>
                    </a:extLst>
                  </p:cNvPr>
                  <p:cNvCxnSpPr/>
                  <p:nvPr/>
                </p:nvCxnSpPr>
                <p:spPr>
                  <a:xfrm>
                    <a:off x="2709862" y="2333624"/>
                    <a:ext cx="23812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BD201F31-EFC6-4F96-959A-3755741117CF}"/>
                      </a:ext>
                    </a:extLst>
                  </p:cNvPr>
                  <p:cNvSpPr txBox="1"/>
                  <p:nvPr/>
                </p:nvSpPr>
                <p:spPr>
                  <a:xfrm>
                    <a:off x="2919412" y="2178177"/>
                    <a:ext cx="178117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Signal + Noise </a:t>
                    </a:r>
                    <a:endParaRPr lang="en-US" dirty="0"/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51105CD-7744-445E-A5B6-2BFCFB4778DD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174" y="1908435"/>
                    <a:ext cx="149066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/>
                      <a:t>Signal </a:t>
                    </a:r>
                    <a:endParaRPr lang="en-US" dirty="0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3B4A790B-62FD-45B7-B508-C1306EEDE6ED}"/>
                      </a:ext>
                    </a:extLst>
                  </p:cNvPr>
                  <p:cNvSpPr txBox="1"/>
                  <p:nvPr/>
                </p:nvSpPr>
                <p:spPr>
                  <a:xfrm>
                    <a:off x="2552699" y="6292040"/>
                    <a:ext cx="1257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Time</a:t>
                    </a: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FA2E67D-81E0-43C3-A93B-1A8BAB261B88}"/>
                    </a:ext>
                  </a:extLst>
                </p:cNvPr>
                <p:cNvSpPr txBox="1"/>
                <p:nvPr/>
              </p:nvSpPr>
              <p:spPr>
                <a:xfrm rot="16200000">
                  <a:off x="-326910" y="2396596"/>
                  <a:ext cx="204895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Dynamic variable</a:t>
                  </a: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4CF1760-981C-497F-8AC1-383185DD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584" y="4273035"/>
                <a:ext cx="3639778" cy="206692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1D816E-005D-4240-BA98-0F81A500F814}"/>
                  </a:ext>
                </a:extLst>
              </p:cNvPr>
              <p:cNvSpPr txBox="1"/>
              <p:nvPr/>
            </p:nvSpPr>
            <p:spPr>
              <a:xfrm>
                <a:off x="2385158" y="4006541"/>
                <a:ext cx="17573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Models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440394-B73C-4181-9577-D755AF401AC7}"/>
                  </a:ext>
                </a:extLst>
              </p:cNvPr>
              <p:cNvSpPr txBox="1"/>
              <p:nvPr/>
            </p:nvSpPr>
            <p:spPr>
              <a:xfrm rot="16200000">
                <a:off x="-305957" y="4805851"/>
                <a:ext cx="2048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Dynamic variable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4E6351-6AEF-47A7-A7C7-96758F6FA3BB}"/>
                  </a:ext>
                </a:extLst>
              </p:cNvPr>
              <p:cNvSpPr txBox="1"/>
              <p:nvPr/>
            </p:nvSpPr>
            <p:spPr>
              <a:xfrm>
                <a:off x="1496513" y="4364994"/>
                <a:ext cx="14906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Signal </a:t>
                </a:r>
                <a:endParaRPr lang="en-US" sz="16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0E3CF-0069-4034-9F41-CEBC54D0214F}"/>
                  </a:ext>
                </a:extLst>
              </p:cNvPr>
              <p:cNvSpPr txBox="1"/>
              <p:nvPr/>
            </p:nvSpPr>
            <p:spPr>
              <a:xfrm>
                <a:off x="2997026" y="4364994"/>
                <a:ext cx="17811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Signal + Noise </a:t>
                </a:r>
                <a:endParaRPr lang="en-US" sz="1600" dirty="0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00ABA6-4D85-4A78-9D1E-EDA6C9AC5101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1298226" y="4495799"/>
              <a:ext cx="1982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AEC38BD-0436-4F38-8484-33332F600957}"/>
                </a:ext>
              </a:extLst>
            </p:cNvPr>
            <p:cNvCxnSpPr>
              <a:endCxn id="34" idx="1"/>
            </p:cNvCxnSpPr>
            <p:nvPr/>
          </p:nvCxnSpPr>
          <p:spPr>
            <a:xfrm>
              <a:off x="2776120" y="4495799"/>
              <a:ext cx="2209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623C7C-C7CC-4A8B-B19C-16B76B54A1B7}"/>
              </a:ext>
            </a:extLst>
          </p:cNvPr>
          <p:cNvGrpSpPr/>
          <p:nvPr/>
        </p:nvGrpSpPr>
        <p:grpSpPr>
          <a:xfrm>
            <a:off x="4371007" y="1976255"/>
            <a:ext cx="407194" cy="1681913"/>
            <a:chOff x="4371007" y="1976255"/>
            <a:chExt cx="407194" cy="168191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40731E-0028-455A-A675-9D8699A23168}"/>
                </a:ext>
              </a:extLst>
            </p:cNvPr>
            <p:cNvCxnSpPr/>
            <p:nvPr/>
          </p:nvCxnSpPr>
          <p:spPr>
            <a:xfrm>
              <a:off x="4684363" y="1976255"/>
              <a:ext cx="0" cy="16819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D0C697-A3D4-4704-8977-A978F593E2E1}"/>
                </a:ext>
              </a:extLst>
            </p:cNvPr>
            <p:cNvSpPr txBox="1"/>
            <p:nvPr/>
          </p:nvSpPr>
          <p:spPr>
            <a:xfrm>
              <a:off x="4371007" y="2633064"/>
              <a:ext cx="40719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GB" sz="18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B95425-22A7-44CB-A236-CBAE77CBB60C}"/>
              </a:ext>
            </a:extLst>
          </p:cNvPr>
          <p:cNvCxnSpPr/>
          <p:nvPr/>
        </p:nvCxnSpPr>
        <p:spPr>
          <a:xfrm>
            <a:off x="5056583" y="2114754"/>
            <a:ext cx="0" cy="135859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31B72F-DC43-41BF-A33D-3D3EDBB21A08}"/>
                  </a:ext>
                </a:extLst>
              </p:cNvPr>
              <p:cNvSpPr txBox="1"/>
              <p:nvPr/>
            </p:nvSpPr>
            <p:spPr>
              <a:xfrm>
                <a:off x="5034183" y="2575978"/>
                <a:ext cx="407194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31B72F-DC43-41BF-A33D-3D3EDBB21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183" y="2575978"/>
                <a:ext cx="407194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2A37C11-099F-432C-B5EE-CE867834B907}"/>
              </a:ext>
            </a:extLst>
          </p:cNvPr>
          <p:cNvGrpSpPr/>
          <p:nvPr/>
        </p:nvGrpSpPr>
        <p:grpSpPr>
          <a:xfrm>
            <a:off x="4484537" y="4329914"/>
            <a:ext cx="407194" cy="1681913"/>
            <a:chOff x="4371007" y="1976255"/>
            <a:chExt cx="407194" cy="168191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6DECC0A-3F89-4C25-90A5-5081C20538EA}"/>
                </a:ext>
              </a:extLst>
            </p:cNvPr>
            <p:cNvCxnSpPr/>
            <p:nvPr/>
          </p:nvCxnSpPr>
          <p:spPr>
            <a:xfrm>
              <a:off x="4684363" y="1976255"/>
              <a:ext cx="0" cy="16819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63A6BF-9BDE-4674-A515-352C90CE6F49}"/>
                </a:ext>
              </a:extLst>
            </p:cNvPr>
            <p:cNvSpPr txBox="1"/>
            <p:nvPr/>
          </p:nvSpPr>
          <p:spPr>
            <a:xfrm>
              <a:off x="4371007" y="2633064"/>
              <a:ext cx="407194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en-GB" sz="1800" baseline="30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8387AE0-B6A1-4CB9-94DE-9890BE85628F}"/>
              </a:ext>
            </a:extLst>
          </p:cNvPr>
          <p:cNvCxnSpPr>
            <a:cxnSpLocks/>
          </p:cNvCxnSpPr>
          <p:nvPr/>
        </p:nvCxnSpPr>
        <p:spPr>
          <a:xfrm>
            <a:off x="5034183" y="4986723"/>
            <a:ext cx="0" cy="43834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8F4ECA-82AE-46D8-A26A-8DAD0B907C27}"/>
                  </a:ext>
                </a:extLst>
              </p:cNvPr>
              <p:cNvSpPr txBox="1"/>
              <p:nvPr/>
            </p:nvSpPr>
            <p:spPr>
              <a:xfrm>
                <a:off x="5025353" y="5018119"/>
                <a:ext cx="407194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GB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8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8F4ECA-82AE-46D8-A26A-8DAD0B907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53" y="5018119"/>
                <a:ext cx="407194" cy="491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7841901-CC5B-4D4C-849B-CE43EA1C066D}"/>
              </a:ext>
            </a:extLst>
          </p:cNvPr>
          <p:cNvSpPr txBox="1"/>
          <p:nvPr/>
        </p:nvSpPr>
        <p:spPr>
          <a:xfrm>
            <a:off x="6412375" y="6339961"/>
            <a:ext cx="44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Scaife and Smith (NPJ, 2018)</a:t>
            </a:r>
          </a:p>
        </p:txBody>
      </p:sp>
    </p:spTree>
    <p:extLst>
      <p:ext uri="{BB962C8B-B14F-4D97-AF65-F5344CB8AC3E}">
        <p14:creationId xmlns:p14="http://schemas.microsoft.com/office/powerpoint/2010/main" val="224574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66F274-BCD7-453B-9683-2546A69F9429}"/>
              </a:ext>
            </a:extLst>
          </p:cNvPr>
          <p:cNvGrpSpPr/>
          <p:nvPr/>
        </p:nvGrpSpPr>
        <p:grpSpPr>
          <a:xfrm>
            <a:off x="1147763" y="1335540"/>
            <a:ext cx="9839989" cy="2888942"/>
            <a:chOff x="1109662" y="1770927"/>
            <a:chExt cx="9839989" cy="28889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1603BA-9527-4FC7-BF83-7B38F3DA9ACD}"/>
                </a:ext>
              </a:extLst>
            </p:cNvPr>
            <p:cNvGrpSpPr/>
            <p:nvPr/>
          </p:nvGrpSpPr>
          <p:grpSpPr>
            <a:xfrm>
              <a:off x="1109662" y="2488169"/>
              <a:ext cx="9544050" cy="2171700"/>
              <a:chOff x="1109662" y="2488169"/>
              <a:chExt cx="9544050" cy="21717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4AAF6E6-B66E-4412-B9B8-1B055E68D3DA}"/>
                  </a:ext>
                </a:extLst>
              </p:cNvPr>
              <p:cNvGrpSpPr/>
              <p:nvPr/>
            </p:nvGrpSpPr>
            <p:grpSpPr>
              <a:xfrm>
                <a:off x="1109662" y="2488169"/>
                <a:ext cx="9544050" cy="2171700"/>
                <a:chOff x="1109662" y="2488169"/>
                <a:chExt cx="9544050" cy="217170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352AD1D-6D2B-4EB2-BC29-1D8C9D1DE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09662" y="2488169"/>
                  <a:ext cx="9544050" cy="2171700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1F81A9E-2A51-4E7F-A431-F4A966C36FF1}"/>
                    </a:ext>
                  </a:extLst>
                </p:cNvPr>
                <p:cNvSpPr/>
                <p:nvPr/>
              </p:nvSpPr>
              <p:spPr>
                <a:xfrm>
                  <a:off x="2333625" y="2714625"/>
                  <a:ext cx="3333750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849249-5B4E-486D-9855-801B4899FCDB}"/>
                  </a:ext>
                </a:extLst>
              </p:cNvPr>
              <p:cNvSpPr/>
              <p:nvPr/>
            </p:nvSpPr>
            <p:spPr>
              <a:xfrm>
                <a:off x="6429375" y="2714625"/>
                <a:ext cx="1314450" cy="20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07438-4AEA-4AB9-BB8F-FF2877C633E3}"/>
                </a:ext>
              </a:extLst>
            </p:cNvPr>
            <p:cNvSpPr txBox="1"/>
            <p:nvPr/>
          </p:nvSpPr>
          <p:spPr>
            <a:xfrm>
              <a:off x="8977312" y="271462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RPC=11!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F94D9F3-E4F9-4515-90BA-4CB1BBC49C56}"/>
                </a:ext>
              </a:extLst>
            </p:cNvPr>
            <p:cNvCxnSpPr/>
            <p:nvPr/>
          </p:nvCxnSpPr>
          <p:spPr>
            <a:xfrm flipV="1">
              <a:off x="4398380" y="2106592"/>
              <a:ext cx="2030995" cy="1322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619171-1463-4487-A428-9B101192F666}"/>
                </a:ext>
              </a:extLst>
            </p:cNvPr>
            <p:cNvSpPr txBox="1"/>
            <p:nvPr/>
          </p:nvSpPr>
          <p:spPr>
            <a:xfrm>
              <a:off x="6524627" y="1770927"/>
              <a:ext cx="442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 different models and a total of 169 runs!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C48F37-B469-4399-8C5F-3189D0D65127}"/>
                </a:ext>
              </a:extLst>
            </p:cNvPr>
            <p:cNvSpPr txBox="1"/>
            <p:nvPr/>
          </p:nvSpPr>
          <p:spPr>
            <a:xfrm>
              <a:off x="7292051" y="2310289"/>
              <a:ext cx="2257063" cy="37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Variance adjusted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654805-4126-43E8-85B0-5EF80A0ABFE4}"/>
                </a:ext>
              </a:extLst>
            </p:cNvPr>
            <p:cNvSpPr txBox="1"/>
            <p:nvPr/>
          </p:nvSpPr>
          <p:spPr>
            <a:xfrm>
              <a:off x="3127173" y="2280783"/>
              <a:ext cx="267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Raw model output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C037E-42A9-4E7A-AD94-44A5D9928035}"/>
              </a:ext>
            </a:extLst>
          </p:cNvPr>
          <p:cNvSpPr/>
          <p:nvPr/>
        </p:nvSpPr>
        <p:spPr>
          <a:xfrm>
            <a:off x="0" y="-57873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signal to noise paradox interpretation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385314-D6E8-46DA-A75F-D9665ACA8C2A}"/>
              </a:ext>
            </a:extLst>
          </p:cNvPr>
          <p:cNvSpPr txBox="1"/>
          <p:nvPr/>
        </p:nvSpPr>
        <p:spPr>
          <a:xfrm>
            <a:off x="2035819" y="4894241"/>
            <a:ext cx="865599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RPC can be interpreted as the error in the predictable signal, in that case is one order of magnitude too weak in the ensemble.</a:t>
            </a:r>
          </a:p>
        </p:txBody>
      </p:sp>
    </p:spTree>
    <p:extLst>
      <p:ext uri="{BB962C8B-B14F-4D97-AF65-F5344CB8AC3E}">
        <p14:creationId xmlns:p14="http://schemas.microsoft.com/office/powerpoint/2010/main" val="346459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F3C23B-51AA-4AA8-8A4D-2ED1EFA5421C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signal to noise paradox in the response to external climate forcing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60C1A-41E8-4420-9EC2-9C5ACAAEFD44}"/>
              </a:ext>
            </a:extLst>
          </p:cNvPr>
          <p:cNvSpPr txBox="1"/>
          <p:nvPr/>
        </p:nvSpPr>
        <p:spPr>
          <a:xfrm>
            <a:off x="698667" y="952500"/>
            <a:ext cx="413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 circulation response to volcanic eruptions is too weak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086D1A-A2BB-452D-BC8F-4BEE432E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516686"/>
            <a:ext cx="4978734" cy="169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92EFD-B750-4C70-A73A-23648F4076AB}"/>
              </a:ext>
            </a:extLst>
          </p:cNvPr>
          <p:cNvSpPr txBox="1"/>
          <p:nvPr/>
        </p:nvSpPr>
        <p:spPr>
          <a:xfrm>
            <a:off x="3028950" y="18765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CMIP5 winter SLP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8208B-D392-42CB-9615-DE3C7677F6D4}"/>
              </a:ext>
            </a:extLst>
          </p:cNvPr>
          <p:cNvSpPr txBox="1"/>
          <p:nvPr/>
        </p:nvSpPr>
        <p:spPr>
          <a:xfrm>
            <a:off x="784392" y="18765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20Cr reanalysis  SLP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83461-40C3-402F-986C-0E4A979DD6E4}"/>
              </a:ext>
            </a:extLst>
          </p:cNvPr>
          <p:cNvSpPr txBox="1"/>
          <p:nvPr/>
        </p:nvSpPr>
        <p:spPr>
          <a:xfrm>
            <a:off x="2876550" y="4288555"/>
            <a:ext cx="306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From Driscoll et al. 2012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A60FDC-61E8-41DE-A66E-5735638D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894" y="2138134"/>
            <a:ext cx="5860714" cy="1951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E93B19-929E-4C6C-BC69-165B1EE4A0D8}"/>
              </a:ext>
            </a:extLst>
          </p:cNvPr>
          <p:cNvSpPr txBox="1"/>
          <p:nvPr/>
        </p:nvSpPr>
        <p:spPr>
          <a:xfrm>
            <a:off x="6867525" y="982354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SLP response to solar forcing is too weak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08417-07CF-41E8-B904-8A5DE27DDD19}"/>
              </a:ext>
            </a:extLst>
          </p:cNvPr>
          <p:cNvSpPr txBox="1"/>
          <p:nvPr/>
        </p:nvSpPr>
        <p:spPr>
          <a:xfrm>
            <a:off x="6343650" y="1729521"/>
            <a:ext cx="200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HadSLP</a:t>
            </a:r>
            <a:r>
              <a:rPr lang="en-US" sz="1400" b="1" dirty="0"/>
              <a:t>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BC33E-B58D-47AB-ACB4-2A7419F611C3}"/>
              </a:ext>
            </a:extLst>
          </p:cNvPr>
          <p:cNvSpPr txBox="1"/>
          <p:nvPr/>
        </p:nvSpPr>
        <p:spPr>
          <a:xfrm>
            <a:off x="7284244" y="4288555"/>
            <a:ext cx="6100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Adapted from Gray et al. 2013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74063-F180-4087-8695-2808CC108ED5}"/>
              </a:ext>
            </a:extLst>
          </p:cNvPr>
          <p:cNvSpPr txBox="1"/>
          <p:nvPr/>
        </p:nvSpPr>
        <p:spPr>
          <a:xfrm>
            <a:off x="784392" y="4659584"/>
            <a:ext cx="10623216" cy="2031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Some consequences: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Estimates of unpredictable internal variability in regional climate change over the coming decades may be too large and forced signals too weak.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Models may underestimate extreme events associated with atmospheric circulation.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6F1FD-AE85-4A90-8DAC-3988B70B0E9E}"/>
              </a:ext>
            </a:extLst>
          </p:cNvPr>
          <p:cNvSpPr txBox="1"/>
          <p:nvPr/>
        </p:nvSpPr>
        <p:spPr>
          <a:xfrm>
            <a:off x="9092629" y="1729521"/>
            <a:ext cx="200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Model response</a:t>
            </a:r>
          </a:p>
        </p:txBody>
      </p:sp>
    </p:spTree>
    <p:extLst>
      <p:ext uri="{BB962C8B-B14F-4D97-AF65-F5344CB8AC3E}">
        <p14:creationId xmlns:p14="http://schemas.microsoft.com/office/powerpoint/2010/main" val="182407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EE095C-EC4B-4B67-BAED-D91DF1202B8F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Origins of the signal to noise paradox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6AA3-07DD-415C-9EB4-75F95134A406}"/>
              </a:ext>
            </a:extLst>
          </p:cNvPr>
          <p:cNvSpPr txBox="1"/>
          <p:nvPr/>
        </p:nvSpPr>
        <p:spPr>
          <a:xfrm>
            <a:off x="447675" y="1285875"/>
            <a:ext cx="1127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Two leading hypothesis:</a:t>
            </a:r>
          </a:p>
          <a:p>
            <a:endParaRPr lang="en-US" sz="2000" dirty="0"/>
          </a:p>
          <a:p>
            <a:r>
              <a:rPr lang="en-US" sz="2000" dirty="0"/>
              <a:t>1. Eddy- momentum flux convergence too weak. (</a:t>
            </a:r>
            <a:r>
              <a:rPr lang="en-US" sz="2000" i="1" dirty="0">
                <a:solidFill>
                  <a:srgbClr val="FF0000"/>
                </a:solidFill>
              </a:rPr>
              <a:t>Scaife et al. ASI 2019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r>
              <a:rPr lang="en-US" sz="2000" dirty="0"/>
              <a:t>2. Insufficient ocean-atmospheric interaction (</a:t>
            </a:r>
            <a:r>
              <a:rPr lang="en-US" sz="2000" i="1" dirty="0">
                <a:solidFill>
                  <a:srgbClr val="FF0000"/>
                </a:solidFill>
              </a:rPr>
              <a:t>Ossó et al. 2020; Zhang et al. 2021</a:t>
            </a:r>
            <a:r>
              <a:rPr lang="en-US" sz="2000" dirty="0"/>
              <a:t>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0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6A9226-7430-4094-B337-D7D04E5752D4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Insufficient ocean-atmospheric interaction</a:t>
            </a:r>
          </a:p>
        </p:txBody>
      </p:sp>
      <p:pic>
        <p:nvPicPr>
          <p:cNvPr id="8" name="Picture 7" descr="Fig1.pdf">
            <a:extLst>
              <a:ext uri="{FF2B5EF4-FFF2-40B4-BE49-F238E27FC236}">
                <a16:creationId xmlns:a16="http://schemas.microsoft.com/office/drawing/2014/main" id="{7CE69A6E-94C9-4630-92B1-476E55A26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5303" r="6969" b="53515"/>
          <a:stretch/>
        </p:blipFill>
        <p:spPr>
          <a:xfrm>
            <a:off x="1981200" y="1451032"/>
            <a:ext cx="7388174" cy="5219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EAE017-A7BE-41E5-810E-CBFE7194FB84}"/>
              </a:ext>
            </a:extLst>
          </p:cNvPr>
          <p:cNvSpPr txBox="1"/>
          <p:nvPr/>
        </p:nvSpPr>
        <p:spPr>
          <a:xfrm>
            <a:off x="9096375" y="5972175"/>
            <a:ext cx="24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Ossó et al. 2018;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7ED00-C556-4B0F-A9AE-B5D193C0C918}"/>
              </a:ext>
            </a:extLst>
          </p:cNvPr>
          <p:cNvSpPr txBox="1"/>
          <p:nvPr/>
        </p:nvSpPr>
        <p:spPr>
          <a:xfrm>
            <a:off x="2705100" y="1081700"/>
            <a:ext cx="7007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Summer SLP response to precursor spring SST anomalies in ERA-Interim</a:t>
            </a:r>
          </a:p>
        </p:txBody>
      </p:sp>
    </p:spTree>
    <p:extLst>
      <p:ext uri="{BB962C8B-B14F-4D97-AF65-F5344CB8AC3E}">
        <p14:creationId xmlns:p14="http://schemas.microsoft.com/office/powerpoint/2010/main" val="351738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BF55C5-6F53-46A0-934F-7CA6D90745CB}"/>
              </a:ext>
            </a:extLst>
          </p:cNvPr>
          <p:cNvSpPr txBox="1"/>
          <p:nvPr/>
        </p:nvSpPr>
        <p:spPr>
          <a:xfrm>
            <a:off x="2896232" y="9058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8000"/>
                </a:solidFill>
              </a:rPr>
              <a:t> </a:t>
            </a:r>
            <a:r>
              <a:rPr lang="en-US" sz="2800" b="1" dirty="0"/>
              <a:t>SST dipole -  SEA pattern feedback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DB320B-0EFE-45C0-93F5-90FBFB39EA20}"/>
              </a:ext>
            </a:extLst>
          </p:cNvPr>
          <p:cNvGrpSpPr/>
          <p:nvPr/>
        </p:nvGrpSpPr>
        <p:grpSpPr>
          <a:xfrm>
            <a:off x="1228725" y="1625128"/>
            <a:ext cx="9144000" cy="2802681"/>
            <a:chOff x="0" y="1253653"/>
            <a:chExt cx="9144000" cy="28026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0D27CDC-F5D8-4361-B3D4-A740C3D99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571"/>
            <a:stretch/>
          </p:blipFill>
          <p:spPr>
            <a:xfrm>
              <a:off x="0" y="1622985"/>
              <a:ext cx="9144000" cy="152442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412973-3E77-4737-A506-0B42C34573B5}"/>
                </a:ext>
              </a:extLst>
            </p:cNvPr>
            <p:cNvGrpSpPr/>
            <p:nvPr/>
          </p:nvGrpSpPr>
          <p:grpSpPr>
            <a:xfrm>
              <a:off x="221054" y="1253653"/>
              <a:ext cx="8922946" cy="2802681"/>
              <a:chOff x="221054" y="1253653"/>
              <a:chExt cx="8922946" cy="280268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C3846D-9112-47CF-AF00-88C54E45EA04}"/>
                  </a:ext>
                </a:extLst>
              </p:cNvPr>
              <p:cNvSpPr txBox="1"/>
              <p:nvPr/>
            </p:nvSpPr>
            <p:spPr>
              <a:xfrm>
                <a:off x="276783" y="3687002"/>
                <a:ext cx="8867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Helvetica"/>
                    <a:cs typeface="Helvetica"/>
                  </a:rPr>
                  <a:t>Ttend</a:t>
                </a:r>
                <a:r>
                  <a:rPr lang="en-US" b="1" dirty="0">
                    <a:latin typeface="Helvetica"/>
                    <a:cs typeface="Helvetica"/>
                  </a:rPr>
                  <a:t>* ≈ (Ekman advection) + (Ekman pumping) + (Turbulent flux) + </a:t>
                </a:r>
                <a:r>
                  <a:rPr lang="en-US" b="1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(Rad flux)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08A9FA9-309A-4F0D-B262-6AE743CF0E6F}"/>
                  </a:ext>
                </a:extLst>
              </p:cNvPr>
              <p:cNvGrpSpPr/>
              <p:nvPr/>
            </p:nvGrpSpPr>
            <p:grpSpPr>
              <a:xfrm>
                <a:off x="221054" y="1253653"/>
                <a:ext cx="8863108" cy="2463393"/>
                <a:chOff x="221054" y="1253653"/>
                <a:chExt cx="8863108" cy="2463393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6B2F67-F94C-43F0-8842-F57D0AD138A1}"/>
                    </a:ext>
                  </a:extLst>
                </p:cNvPr>
                <p:cNvSpPr txBox="1"/>
                <p:nvPr/>
              </p:nvSpPr>
              <p:spPr>
                <a:xfrm>
                  <a:off x="221054" y="1253653"/>
                  <a:ext cx="28929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Helvetica"/>
                      <a:cs typeface="Helvetica"/>
                    </a:rPr>
                    <a:t>ΔSST(Aug - Jul)~ SSTI(MA)</a:t>
                  </a:r>
                  <a:endParaRPr lang="en-US" sz="1600" dirty="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2FD9B5-0CC1-4CD8-9705-C4E945FAD2B8}"/>
                    </a:ext>
                  </a:extLst>
                </p:cNvPr>
                <p:cNvSpPr txBox="1"/>
                <p:nvPr/>
              </p:nvSpPr>
              <p:spPr>
                <a:xfrm>
                  <a:off x="1816893" y="3335311"/>
                  <a:ext cx="529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Helvetica"/>
                      <a:cs typeface="Helvetica"/>
                    </a:rPr>
                    <a:t>(1)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7B70FA8-E59F-4672-8C4C-3662D7B593A2}"/>
                    </a:ext>
                  </a:extLst>
                </p:cNvPr>
                <p:cNvSpPr txBox="1"/>
                <p:nvPr/>
              </p:nvSpPr>
              <p:spPr>
                <a:xfrm>
                  <a:off x="4148654" y="3335311"/>
                  <a:ext cx="529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Helvetica"/>
                      <a:cs typeface="Helvetica"/>
                    </a:rPr>
                    <a:t>(2)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660D370-8AAC-4A26-87A0-C50092444878}"/>
                    </a:ext>
                  </a:extLst>
                </p:cNvPr>
                <p:cNvSpPr txBox="1"/>
                <p:nvPr/>
              </p:nvSpPr>
              <p:spPr>
                <a:xfrm>
                  <a:off x="6326308" y="3347714"/>
                  <a:ext cx="529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Helvetica"/>
                      <a:cs typeface="Helvetica"/>
                    </a:rPr>
                    <a:t>(3)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C747CF-6905-4C45-A0A6-3B0E948F9CB6}"/>
                    </a:ext>
                  </a:extLst>
                </p:cNvPr>
                <p:cNvSpPr txBox="1"/>
                <p:nvPr/>
              </p:nvSpPr>
              <p:spPr>
                <a:xfrm>
                  <a:off x="7808046" y="3330073"/>
                  <a:ext cx="529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(4)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FE8B8CF-A7A0-44FD-B012-6BA8EDCEF161}"/>
                    </a:ext>
                  </a:extLst>
                </p:cNvPr>
                <p:cNvSpPr txBox="1"/>
                <p:nvPr/>
              </p:nvSpPr>
              <p:spPr>
                <a:xfrm>
                  <a:off x="3443064" y="1271372"/>
                  <a:ext cx="24695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latin typeface="Helvetica"/>
                      <a:cs typeface="Helvetica"/>
                    </a:rPr>
                    <a:t>Ttend</a:t>
                  </a:r>
                  <a:r>
                    <a:rPr lang="en-US" b="1" dirty="0">
                      <a:latin typeface="Helvetica"/>
                      <a:cs typeface="Helvetica"/>
                    </a:rPr>
                    <a:t> ~ SSTI(MA)</a:t>
                  </a:r>
                  <a:endParaRPr lang="en-US" b="1" dirty="0">
                    <a:solidFill>
                      <a:srgbClr val="FF0000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4FD98DC-A637-4919-8CD1-BADCA61C7149}"/>
                    </a:ext>
                  </a:extLst>
                </p:cNvPr>
                <p:cNvSpPr/>
                <p:nvPr/>
              </p:nvSpPr>
              <p:spPr>
                <a:xfrm>
                  <a:off x="6353802" y="1253653"/>
                  <a:ext cx="27303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latin typeface="Helvetica"/>
                      <a:cs typeface="Helvetica"/>
                    </a:rPr>
                    <a:t> </a:t>
                  </a:r>
                  <a:r>
                    <a:rPr lang="en-US" b="1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(4)Rad flux ~ SSTI(MA)</a:t>
                  </a:r>
                </a:p>
              </p:txBody>
            </p:sp>
          </p:grp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58B53D0-86C4-43FF-A4B7-E082398F01E9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Insufficient ocean-atmospheric interaction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C5BD49-5274-4208-BCE4-95ED4AEF9830}"/>
              </a:ext>
            </a:extLst>
          </p:cNvPr>
          <p:cNvGrpSpPr/>
          <p:nvPr/>
        </p:nvGrpSpPr>
        <p:grpSpPr>
          <a:xfrm>
            <a:off x="3173424" y="4885472"/>
            <a:ext cx="6297387" cy="917340"/>
            <a:chOff x="1551232" y="4833677"/>
            <a:chExt cx="6297387" cy="9173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D8C826-6B86-4548-97AB-CEB8B7025195}"/>
                </a:ext>
              </a:extLst>
            </p:cNvPr>
            <p:cNvSpPr txBox="1"/>
            <p:nvPr/>
          </p:nvSpPr>
          <p:spPr>
            <a:xfrm>
              <a:off x="1605216" y="4969181"/>
              <a:ext cx="5785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/>
                  <a:cs typeface="Helvetica"/>
                </a:rPr>
                <a:t>The radiation flux anomaly is responsible of about 50% of the observed warming</a:t>
              </a:r>
              <a:r>
                <a:rPr lang="en-US" dirty="0"/>
                <a:t> </a:t>
              </a:r>
            </a:p>
          </p:txBody>
        </p:sp>
        <p:sp>
          <p:nvSpPr>
            <p:cNvPr id="34" name="Rounded Rectangle 10">
              <a:extLst>
                <a:ext uri="{FF2B5EF4-FFF2-40B4-BE49-F238E27FC236}">
                  <a16:creationId xmlns:a16="http://schemas.microsoft.com/office/drawing/2014/main" id="{8B1FB275-6320-433D-86EA-EC1258917AAD}"/>
                </a:ext>
              </a:extLst>
            </p:cNvPr>
            <p:cNvSpPr/>
            <p:nvPr/>
          </p:nvSpPr>
          <p:spPr>
            <a:xfrm>
              <a:off x="1551232" y="4833677"/>
              <a:ext cx="6297387" cy="917340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3B5BB5A-AD7F-4C2B-AA2D-1199EB8B3280}"/>
              </a:ext>
            </a:extLst>
          </p:cNvPr>
          <p:cNvSpPr txBox="1"/>
          <p:nvPr/>
        </p:nvSpPr>
        <p:spPr>
          <a:xfrm>
            <a:off x="9096375" y="597217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Ossó et al. 2020</a:t>
            </a:r>
          </a:p>
        </p:txBody>
      </p:sp>
    </p:spTree>
    <p:extLst>
      <p:ext uri="{BB962C8B-B14F-4D97-AF65-F5344CB8AC3E}">
        <p14:creationId xmlns:p14="http://schemas.microsoft.com/office/powerpoint/2010/main" val="359162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8532D4-1D0B-422D-ABC0-772A173869A1}"/>
              </a:ext>
            </a:extLst>
          </p:cNvPr>
          <p:cNvGrpSpPr/>
          <p:nvPr/>
        </p:nvGrpSpPr>
        <p:grpSpPr>
          <a:xfrm>
            <a:off x="1756814" y="1342152"/>
            <a:ext cx="8276186" cy="4573848"/>
            <a:chOff x="423314" y="1370727"/>
            <a:chExt cx="8276186" cy="45738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18AE0F8-2A2A-4642-A128-DF2DD12F1BED}"/>
                </a:ext>
              </a:extLst>
            </p:cNvPr>
            <p:cNvGrpSpPr/>
            <p:nvPr/>
          </p:nvGrpSpPr>
          <p:grpSpPr>
            <a:xfrm>
              <a:off x="423314" y="1370727"/>
              <a:ext cx="8276186" cy="3231604"/>
              <a:chOff x="227938" y="773305"/>
              <a:chExt cx="8276186" cy="323160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F4C7BA7-7065-442D-AD62-3985000107CF}"/>
                  </a:ext>
                </a:extLst>
              </p:cNvPr>
              <p:cNvSpPr/>
              <p:nvPr/>
            </p:nvSpPr>
            <p:spPr>
              <a:xfrm>
                <a:off x="227938" y="2523418"/>
                <a:ext cx="2491043" cy="14814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The SST dipole forces the SEA pattern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20857D3-578D-4B91-90E5-FE46EB6B1879}"/>
                  </a:ext>
                </a:extLst>
              </p:cNvPr>
              <p:cNvCxnSpPr>
                <a:stCxn id="5" idx="0"/>
                <a:endCxn id="7" idx="2"/>
              </p:cNvCxnSpPr>
              <p:nvPr/>
            </p:nvCxnSpPr>
            <p:spPr>
              <a:xfrm flipV="1">
                <a:off x="1473460" y="1514051"/>
                <a:ext cx="1245521" cy="10093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545786F-9C65-4D86-8E62-39E597AAD1D3}"/>
                  </a:ext>
                </a:extLst>
              </p:cNvPr>
              <p:cNvSpPr/>
              <p:nvPr/>
            </p:nvSpPr>
            <p:spPr>
              <a:xfrm>
                <a:off x="2718981" y="773305"/>
                <a:ext cx="3170313" cy="14814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The SEA pattern leads to clear skies and increased </a:t>
                </a:r>
                <a:r>
                  <a:rPr lang="en-US" dirty="0">
                    <a:solidFill>
                      <a:srgbClr val="FF0000"/>
                    </a:solidFill>
                    <a:latin typeface="Helvetica"/>
                    <a:cs typeface="Helvetica"/>
                  </a:rPr>
                  <a:t>radiation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3DD7630-1C5F-4AB3-98CB-48443D2E0E6A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889294" y="1514051"/>
                <a:ext cx="1478004" cy="10093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EF88B26-B3B2-4E0B-85CC-C4EB0EA5659F}"/>
                  </a:ext>
                </a:extLst>
              </p:cNvPr>
              <p:cNvSpPr/>
              <p:nvPr/>
            </p:nvSpPr>
            <p:spPr>
              <a:xfrm>
                <a:off x="5889293" y="2523418"/>
                <a:ext cx="2614831" cy="148149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Helvetica"/>
                    <a:cs typeface="Helvetica"/>
                  </a:rPr>
                  <a:t>The warm anomaly is intensify and the SSTI increases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9973FE-6451-4B0E-B501-5D7B0CADFB5D}"/>
                </a:ext>
              </a:extLst>
            </p:cNvPr>
            <p:cNvSpPr txBox="1"/>
            <p:nvPr/>
          </p:nvSpPr>
          <p:spPr>
            <a:xfrm>
              <a:off x="800691" y="5123837"/>
              <a:ext cx="7898809" cy="820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latin typeface="Helvetica"/>
                  <a:cs typeface="Helvetica"/>
                </a:rPr>
                <a:t>The SEA pattern is the product of SST forcing + a feedback mechanism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CD2771-8B04-4ACA-8780-9892A67F4F3F}"/>
              </a:ext>
            </a:extLst>
          </p:cNvPr>
          <p:cNvSpPr txBox="1"/>
          <p:nvPr/>
        </p:nvSpPr>
        <p:spPr>
          <a:xfrm>
            <a:off x="9096375" y="597217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Ossó et al.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329027-CEB6-458E-8435-48E849BE6C5C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Ocean-atmospheric feedbacks</a:t>
            </a:r>
          </a:p>
        </p:txBody>
      </p:sp>
    </p:spTree>
    <p:extLst>
      <p:ext uri="{BB962C8B-B14F-4D97-AF65-F5344CB8AC3E}">
        <p14:creationId xmlns:p14="http://schemas.microsoft.com/office/powerpoint/2010/main" val="319405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49061E-E8C2-48F7-83F5-11EBFEC98D9A}"/>
              </a:ext>
            </a:extLst>
          </p:cNvPr>
          <p:cNvGrpSpPr/>
          <p:nvPr/>
        </p:nvGrpSpPr>
        <p:grpSpPr>
          <a:xfrm>
            <a:off x="2819400" y="1709979"/>
            <a:ext cx="6286500" cy="4328871"/>
            <a:chOff x="396919" y="762737"/>
            <a:chExt cx="8400119" cy="52176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00A62E-C989-4ADE-B8A9-E1F3B988F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86"/>
            <a:stretch/>
          </p:blipFill>
          <p:spPr>
            <a:xfrm>
              <a:off x="396919" y="833659"/>
              <a:ext cx="4077853" cy="239503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F88137-B872-47BF-BE35-C9C5D488A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06" r="4953"/>
            <a:stretch/>
          </p:blipFill>
          <p:spPr>
            <a:xfrm>
              <a:off x="396919" y="3528497"/>
              <a:ext cx="4077853" cy="2451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4F383D-FFD1-499B-8B0A-6BC4FF032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68" r="5382"/>
            <a:stretch/>
          </p:blipFill>
          <p:spPr>
            <a:xfrm>
              <a:off x="4727450" y="762737"/>
              <a:ext cx="4069588" cy="25368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28F73F-4487-427D-A89B-FCB2421C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7450" y="3422650"/>
              <a:ext cx="4069588" cy="255770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AB59FA6-2193-432E-A447-25F585ED085E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Insufficient ocean-atmospheric interaction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EE519-A30A-492C-AA09-11DDEC3F65F5}"/>
              </a:ext>
            </a:extLst>
          </p:cNvPr>
          <p:cNvSpPr txBox="1"/>
          <p:nvPr/>
        </p:nvSpPr>
        <p:spPr>
          <a:xfrm>
            <a:off x="6793706" y="1104941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HadGEM-GC2 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E0710-A2EB-47E1-8C8C-1FE6AFE4646A}"/>
              </a:ext>
            </a:extLst>
          </p:cNvPr>
          <p:cNvSpPr txBox="1"/>
          <p:nvPr/>
        </p:nvSpPr>
        <p:spPr>
          <a:xfrm>
            <a:off x="3524250" y="1124678"/>
            <a:ext cx="204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ERA-Interim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ECB00-BF42-4DFE-8354-D32B2A3C00D3}"/>
              </a:ext>
            </a:extLst>
          </p:cNvPr>
          <p:cNvSpPr txBox="1"/>
          <p:nvPr/>
        </p:nvSpPr>
        <p:spPr>
          <a:xfrm>
            <a:off x="9096375" y="5972175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Ossó et al. 2020</a:t>
            </a:r>
          </a:p>
        </p:txBody>
      </p:sp>
    </p:spTree>
    <p:extLst>
      <p:ext uri="{BB962C8B-B14F-4D97-AF65-F5344CB8AC3E}">
        <p14:creationId xmlns:p14="http://schemas.microsoft.com/office/powerpoint/2010/main" val="1045859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B04E3-5706-415C-B27E-5828FB26A3D2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Summary and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0A0A9-9B20-40D8-8CDB-863DABD83C32}"/>
              </a:ext>
            </a:extLst>
          </p:cNvPr>
          <p:cNvSpPr txBox="1"/>
          <p:nvPr/>
        </p:nvSpPr>
        <p:spPr>
          <a:xfrm>
            <a:off x="886412" y="1159053"/>
            <a:ext cx="10001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The atmospheric circulation response to increase GHG is uncertain.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A fraction of the uncertainty is associated with internal variability and different model representation of the remote drivers change. These uncertainty sources can be quantified using </a:t>
            </a:r>
            <a:r>
              <a:rPr lang="en-GB" sz="2000" u="sng" dirty="0"/>
              <a:t>large ensembles</a:t>
            </a:r>
            <a:r>
              <a:rPr lang="en-GB" sz="2000" dirty="0"/>
              <a:t> and a </a:t>
            </a:r>
            <a:r>
              <a:rPr lang="en-GB" sz="2000" u="sng" dirty="0"/>
              <a:t>storyline approach</a:t>
            </a:r>
            <a:r>
              <a:rPr lang="en-GB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The “signal-to-noise paradox” indicates that the model response to external forcing is too weak.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The signal-to-noise paradox is associated with insufficient eddy-mean flow feedbacks and insufficient ocean-atmospheric coupling.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FD23D-AE41-4C10-B166-691A38088B2B}"/>
              </a:ext>
            </a:extLst>
          </p:cNvPr>
          <p:cNvSpPr txBox="1"/>
          <p:nvPr/>
        </p:nvSpPr>
        <p:spPr>
          <a:xfrm>
            <a:off x="1438274" y="4883025"/>
            <a:ext cx="8897527" cy="17113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NEGATIVES: We might be underestimating the force response (some studies suggest by a large amount).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</a:rPr>
              <a:t>POSITIVES: However, the good news is that the real world appears to be more predictable than the models suggest. </a:t>
            </a:r>
          </a:p>
        </p:txBody>
      </p:sp>
    </p:spTree>
    <p:extLst>
      <p:ext uri="{BB962C8B-B14F-4D97-AF65-F5344CB8AC3E}">
        <p14:creationId xmlns:p14="http://schemas.microsoft.com/office/powerpoint/2010/main" val="231863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ABC11F-157C-4A0C-804D-9088AA9D0576}"/>
              </a:ext>
            </a:extLst>
          </p:cNvPr>
          <p:cNvSpPr txBox="1"/>
          <p:nvPr/>
        </p:nvSpPr>
        <p:spPr>
          <a:xfrm>
            <a:off x="876300" y="1225034"/>
            <a:ext cx="9505950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/>
              <a:t>Sources of uncertainty in the regional climate projections: Circulation uncertainty, thermodynamic vs dynamic atmospheric response, atmospheric drivers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/>
              <a:t>The signal-to-noise paradox: What is it?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/>
              <a:t>Possible origins of the signal-to-noise paradox: Insufficient eddy convergence and insufficient ocean-atmospheric interactions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20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/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379E4-D00F-4828-B252-CCEB7A9E065B}"/>
              </a:ext>
            </a:extLst>
          </p:cNvPr>
          <p:cNvSpPr/>
          <p:nvPr/>
        </p:nvSpPr>
        <p:spPr>
          <a:xfrm>
            <a:off x="0" y="6699"/>
            <a:ext cx="12192000" cy="71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502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5C573-F8E7-4329-A543-F4403EA5A16C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Too weak Eddy-momentum flux convergence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9B77E-6E70-4710-A446-DE951934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5" y="1652240"/>
            <a:ext cx="11440900" cy="2329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FC378-B61D-4AB2-B438-2E37683D1063}"/>
              </a:ext>
            </a:extLst>
          </p:cNvPr>
          <p:cNvSpPr txBox="1"/>
          <p:nvPr/>
        </p:nvSpPr>
        <p:spPr>
          <a:xfrm>
            <a:off x="3381375" y="909849"/>
            <a:ext cx="542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GloSea5 eddy-feedback strength bias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998B5-6600-4B6D-9BF7-A4DAC768AF3D}"/>
              </a:ext>
            </a:extLst>
          </p:cNvPr>
          <p:cNvSpPr txBox="1"/>
          <p:nvPr/>
        </p:nvSpPr>
        <p:spPr>
          <a:xfrm>
            <a:off x="1924050" y="1467574"/>
            <a:ext cx="224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4B43C-89C2-4792-A685-146CC91DFCAB}"/>
              </a:ext>
            </a:extLst>
          </p:cNvPr>
          <p:cNvSpPr txBox="1"/>
          <p:nvPr/>
        </p:nvSpPr>
        <p:spPr>
          <a:xfrm>
            <a:off x="6548437" y="1436703"/>
            <a:ext cx="203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resolution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DAE61-1E81-4106-A71E-DE45DCCC8028}"/>
              </a:ext>
            </a:extLst>
          </p:cNvPr>
          <p:cNvSpPr txBox="1"/>
          <p:nvPr/>
        </p:nvSpPr>
        <p:spPr>
          <a:xfrm>
            <a:off x="7784035" y="4235013"/>
            <a:ext cx="3214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From Scaife et al. ASI 2019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6CEAEA-9F64-4DBD-A226-1E42BFE20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7" r="46880" b="29693"/>
          <a:stretch/>
        </p:blipFill>
        <p:spPr>
          <a:xfrm>
            <a:off x="1765260" y="4443589"/>
            <a:ext cx="1362075" cy="9844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562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843933-5D4C-4504-9850-26D3D178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1439490"/>
            <a:ext cx="8708235" cy="4324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14A25-746C-4481-B985-C9CE940B3F1C}"/>
              </a:ext>
            </a:extLst>
          </p:cNvPr>
          <p:cNvSpPr txBox="1"/>
          <p:nvPr/>
        </p:nvSpPr>
        <p:spPr>
          <a:xfrm>
            <a:off x="1338262" y="6034088"/>
            <a:ext cx="9915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Orange and red values indicate RPC &gt; 1 whereas blue and green values indicate RPC &lt; 1. Data are from the GloSea5 forecast system. From </a:t>
            </a:r>
            <a:r>
              <a:rPr lang="en-US" i="1" dirty="0">
                <a:solidFill>
                  <a:srgbClr val="FF0000"/>
                </a:solidFill>
              </a:rPr>
              <a:t>Scaife et al.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52E13-DE60-4B6E-BFB0-F29FD4189D54}"/>
              </a:ext>
            </a:extLst>
          </p:cNvPr>
          <p:cNvSpPr txBox="1"/>
          <p:nvPr/>
        </p:nvSpPr>
        <p:spPr>
          <a:xfrm>
            <a:off x="1681163" y="933580"/>
            <a:ext cx="8829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Ratio of predictable components (RPC) for seasonal predictions</a:t>
            </a:r>
          </a:p>
          <a:p>
            <a:pPr algn="ctr"/>
            <a:r>
              <a:rPr lang="en-US" sz="2000" b="1" dirty="0"/>
              <a:t> of winter sea level pressure</a:t>
            </a:r>
            <a:r>
              <a:rPr lang="en-US" sz="20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ECD61D-05A1-4AB3-A622-DFC9997FFB5A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widespread phenomenon</a:t>
            </a:r>
          </a:p>
        </p:txBody>
      </p:sp>
    </p:spTree>
    <p:extLst>
      <p:ext uri="{BB962C8B-B14F-4D97-AF65-F5344CB8AC3E}">
        <p14:creationId xmlns:p14="http://schemas.microsoft.com/office/powerpoint/2010/main" val="225057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B585E-A1A8-414F-84FD-B29A6DB3DCF1}"/>
              </a:ext>
            </a:extLst>
          </p:cNvPr>
          <p:cNvSpPr txBox="1"/>
          <p:nvPr/>
        </p:nvSpPr>
        <p:spPr>
          <a:xfrm>
            <a:off x="1467830" y="1181529"/>
            <a:ext cx="820015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Polar warming: </a:t>
            </a:r>
            <a:r>
              <a:rPr lang="en-GB" sz="2400" dirty="0"/>
              <a:t>temperature change at 850 </a:t>
            </a:r>
            <a:r>
              <a:rPr lang="en-GB" sz="2400" dirty="0" err="1"/>
              <a:t>hPa</a:t>
            </a:r>
            <a:r>
              <a:rPr lang="en-GB" sz="2400" dirty="0"/>
              <a:t> averaged between 60° and 90°N.</a:t>
            </a:r>
          </a:p>
          <a:p>
            <a:r>
              <a:rPr lang="en-GB" sz="2400" b="1" dirty="0"/>
              <a:t>Tropical warming:  </a:t>
            </a:r>
            <a:r>
              <a:rPr lang="en-GB" sz="2400" dirty="0"/>
              <a:t>Temperature change at 250 </a:t>
            </a:r>
            <a:r>
              <a:rPr lang="en-GB" sz="2400" dirty="0" err="1"/>
              <a:t>hPa</a:t>
            </a:r>
            <a:r>
              <a:rPr lang="en-GB" sz="2400" dirty="0"/>
              <a:t> averaged between 30°S and 30°N. </a:t>
            </a:r>
          </a:p>
          <a:p>
            <a:r>
              <a:rPr lang="en-GB" sz="2400" b="1" dirty="0"/>
              <a:t>Stratospheric vortex strength:</a:t>
            </a:r>
            <a:r>
              <a:rPr lang="en-GB" sz="2400" dirty="0"/>
              <a:t> zonal mean zonal-wind change at 20 </a:t>
            </a:r>
            <a:r>
              <a:rPr lang="en-GB" sz="2400" dirty="0" err="1"/>
              <a:t>hPa</a:t>
            </a:r>
            <a:r>
              <a:rPr lang="en-GB" sz="2400" dirty="0"/>
              <a:t> averaged between 70° and 80°N</a:t>
            </a:r>
            <a:r>
              <a:rPr lang="en-GB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54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038C42-950D-49DF-8A91-6DD11DEA9E94}"/>
              </a:ext>
            </a:extLst>
          </p:cNvPr>
          <p:cNvSpPr/>
          <p:nvPr/>
        </p:nvSpPr>
        <p:spPr>
          <a:xfrm>
            <a:off x="4738686" y="3008767"/>
            <a:ext cx="2362200" cy="92333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Uncertainty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7CF53F-2630-41DD-9D8A-9E92BCE6C948}"/>
              </a:ext>
            </a:extLst>
          </p:cNvPr>
          <p:cNvSpPr/>
          <p:nvPr/>
        </p:nvSpPr>
        <p:spPr>
          <a:xfrm>
            <a:off x="881061" y="3125866"/>
            <a:ext cx="2295525" cy="76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Internal variability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7F3FBA-2F38-4D44-8979-CC0B075BEBB7}"/>
              </a:ext>
            </a:extLst>
          </p:cNvPr>
          <p:cNvSpPr/>
          <p:nvPr/>
        </p:nvSpPr>
        <p:spPr>
          <a:xfrm>
            <a:off x="4781549" y="1177901"/>
            <a:ext cx="2295525" cy="76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Scenario uncertainty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B133FE-A89B-434A-AD16-EB77B66686FC}"/>
              </a:ext>
            </a:extLst>
          </p:cNvPr>
          <p:cNvSpPr/>
          <p:nvPr/>
        </p:nvSpPr>
        <p:spPr>
          <a:xfrm>
            <a:off x="8662986" y="3045201"/>
            <a:ext cx="2124075" cy="92333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response uncertainty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E5B2C-53E6-4A45-AB70-6861C4CE978A}"/>
              </a:ext>
            </a:extLst>
          </p:cNvPr>
          <p:cNvCxnSpPr>
            <a:cxnSpLocks/>
          </p:cNvCxnSpPr>
          <p:nvPr/>
        </p:nvCxnSpPr>
        <p:spPr>
          <a:xfrm>
            <a:off x="3176586" y="3457575"/>
            <a:ext cx="15621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F6C11E-9F7F-4EA7-A2E1-CC978076A313}"/>
              </a:ext>
            </a:extLst>
          </p:cNvPr>
          <p:cNvCxnSpPr>
            <a:stCxn id="7" idx="2"/>
            <a:endCxn id="5" idx="0"/>
          </p:cNvCxnSpPr>
          <p:nvPr/>
        </p:nvCxnSpPr>
        <p:spPr>
          <a:xfrm flipH="1">
            <a:off x="5919786" y="1939901"/>
            <a:ext cx="9526" cy="1068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74EF4D-D3FA-45C7-82C3-1F8933BB5CCD}"/>
              </a:ext>
            </a:extLst>
          </p:cNvPr>
          <p:cNvSpPr txBox="1"/>
          <p:nvPr/>
        </p:nvSpPr>
        <p:spPr>
          <a:xfrm>
            <a:off x="1300161" y="40767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Irreducible but quantifiable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43F89-C449-4F2F-9590-B42994832BFC}"/>
              </a:ext>
            </a:extLst>
          </p:cNvPr>
          <p:cNvSpPr txBox="1"/>
          <p:nvPr/>
        </p:nvSpPr>
        <p:spPr>
          <a:xfrm>
            <a:off x="9324975" y="40767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Potentially reducible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67C032-7B54-414A-B6FA-C2B7D8DDF982}"/>
              </a:ext>
            </a:extLst>
          </p:cNvPr>
          <p:cNvSpPr txBox="1"/>
          <p:nvPr/>
        </p:nvSpPr>
        <p:spPr>
          <a:xfrm>
            <a:off x="7143750" y="1403182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won’t deal with this here.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063097-2394-4ACC-A3D9-BDEA39CB18B4}"/>
              </a:ext>
            </a:extLst>
          </p:cNvPr>
          <p:cNvSpPr/>
          <p:nvPr/>
        </p:nvSpPr>
        <p:spPr>
          <a:xfrm>
            <a:off x="0" y="6699"/>
            <a:ext cx="12192000" cy="71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Sources of uncertainty in climate projections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985AF6-7470-4E82-BDBA-3AD7CE279CC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143750" y="3506866"/>
            <a:ext cx="151923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C031FD8-A916-4ABB-96EE-BFC65F3DB4CC}"/>
              </a:ext>
            </a:extLst>
          </p:cNvPr>
          <p:cNvSpPr txBox="1"/>
          <p:nvPr/>
        </p:nvSpPr>
        <p:spPr>
          <a:xfrm>
            <a:off x="976312" y="5417542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e.g., Hawkins and Sutton (2009</a:t>
            </a:r>
            <a:r>
              <a:rPr lang="en-US" i="1" dirty="0">
                <a:solidFill>
                  <a:srgbClr val="C00000"/>
                </a:solidFill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210BAD-A8E2-49CC-ABD9-42C1956972ED}"/>
              </a:ext>
            </a:extLst>
          </p:cNvPr>
          <p:cNvSpPr/>
          <p:nvPr/>
        </p:nvSpPr>
        <p:spPr>
          <a:xfrm>
            <a:off x="0" y="6699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Dynamical vs thermodynamic response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D71AA1-C0A0-4EAC-98AA-642155AF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92" y="1347266"/>
            <a:ext cx="10317707" cy="3257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102A6-EB2D-436A-9B54-91E51F5EDA42}"/>
              </a:ext>
            </a:extLst>
          </p:cNvPr>
          <p:cNvSpPr txBox="1"/>
          <p:nvPr/>
        </p:nvSpPr>
        <p:spPr>
          <a:xfrm>
            <a:off x="6096000" y="4887084"/>
            <a:ext cx="518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Adapted from </a:t>
            </a:r>
            <a:r>
              <a:rPr lang="en-US" sz="2000" i="1" dirty="0" err="1">
                <a:solidFill>
                  <a:srgbClr val="FF0000"/>
                </a:solidFill>
              </a:rPr>
              <a:t>Deser</a:t>
            </a:r>
            <a:r>
              <a:rPr lang="en-US" sz="2000" i="1" dirty="0">
                <a:solidFill>
                  <a:srgbClr val="FF0000"/>
                </a:solidFill>
              </a:rPr>
              <a:t> et al.  (</a:t>
            </a:r>
            <a:r>
              <a:rPr lang="en-US" sz="2000" i="1" dirty="0" err="1">
                <a:solidFill>
                  <a:srgbClr val="FF0000"/>
                </a:solidFill>
              </a:rPr>
              <a:t>Clim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Dyn</a:t>
            </a:r>
            <a:r>
              <a:rPr lang="en-US" sz="2000" i="1" dirty="0">
                <a:solidFill>
                  <a:srgbClr val="FF0000"/>
                </a:solidFill>
              </a:rPr>
              <a:t>. 2012)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8DB67-6CE4-49A5-8243-4C40259E23BC}"/>
              </a:ext>
            </a:extLst>
          </p:cNvPr>
          <p:cNvSpPr txBox="1"/>
          <p:nvPr/>
        </p:nvSpPr>
        <p:spPr>
          <a:xfrm>
            <a:off x="1601336" y="5569987"/>
            <a:ext cx="903481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Dynamic changes are small but the change in the associated risk is not</a:t>
            </a:r>
            <a:r>
              <a:rPr lang="en-US" dirty="0"/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84C5A-7222-4E33-BDF6-F0D2BA06F9F3}"/>
              </a:ext>
            </a:extLst>
          </p:cNvPr>
          <p:cNvSpPr txBox="1"/>
          <p:nvPr/>
        </p:nvSpPr>
        <p:spPr>
          <a:xfrm>
            <a:off x="4535606" y="975037"/>
            <a:ext cx="610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2005–2060 CCSM3 trends</a:t>
            </a:r>
          </a:p>
        </p:txBody>
      </p:sp>
    </p:spTree>
    <p:extLst>
      <p:ext uri="{BB962C8B-B14F-4D97-AF65-F5344CB8AC3E}">
        <p14:creationId xmlns:p14="http://schemas.microsoft.com/office/powerpoint/2010/main" val="149167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6526A7-F01D-4658-B992-65E3FAFA72CA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Uncertainty of the circulation response</a:t>
            </a:r>
            <a:endParaRPr lang="en-US" sz="2400" b="1" baseline="30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99B2D-D927-4F07-8E25-F76D7C73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082" y="1527184"/>
            <a:ext cx="6477407" cy="4295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11D81B-218B-454D-8CF3-1E81BFB336F8}"/>
              </a:ext>
            </a:extLst>
          </p:cNvPr>
          <p:cNvSpPr txBox="1"/>
          <p:nvPr/>
        </p:nvSpPr>
        <p:spPr>
          <a:xfrm>
            <a:off x="9120866" y="4558469"/>
            <a:ext cx="221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From Shepherd (Nature </a:t>
            </a:r>
            <a:r>
              <a:rPr lang="en-GB" i="1" dirty="0" err="1">
                <a:solidFill>
                  <a:srgbClr val="FF0000"/>
                </a:solidFill>
              </a:rPr>
              <a:t>Geosci</a:t>
            </a:r>
            <a:r>
              <a:rPr lang="en-GB" i="1" dirty="0">
                <a:solidFill>
                  <a:srgbClr val="FF0000"/>
                </a:solidFill>
              </a:rPr>
              <a:t>. 2014)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0569B-EE92-408C-B188-C15F3D72257D}"/>
              </a:ext>
            </a:extLst>
          </p:cNvPr>
          <p:cNvSpPr txBox="1"/>
          <p:nvPr/>
        </p:nvSpPr>
        <p:spPr>
          <a:xfrm>
            <a:off x="2675284" y="5915591"/>
            <a:ext cx="684143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Models exhibit very different circulation response to forcing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6ADFA8-37B8-43B7-AD29-9DB5D2EB3BE4}"/>
              </a:ext>
            </a:extLst>
          </p:cNvPr>
          <p:cNvSpPr txBox="1"/>
          <p:nvPr/>
        </p:nvSpPr>
        <p:spPr>
          <a:xfrm>
            <a:off x="2719082" y="942409"/>
            <a:ext cx="6224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Winter U850 response to GHG increase (2070–2099, from RCP8.5 minus 1976–2005, from historical simulations)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345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90C80-6E8C-4F12-9D28-6699D74AA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7" y="1658686"/>
            <a:ext cx="6362925" cy="2821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B63279-86F4-4648-9CEA-A42DBA16D142}"/>
              </a:ext>
            </a:extLst>
          </p:cNvPr>
          <p:cNvSpPr txBox="1"/>
          <p:nvPr/>
        </p:nvSpPr>
        <p:spPr>
          <a:xfrm>
            <a:off x="1520199" y="95861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Atmospheric circulation sensitivity to the remote drivers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726D4-7CFB-4D5E-9314-031872D38CEC}"/>
              </a:ext>
            </a:extLst>
          </p:cNvPr>
          <p:cNvSpPr txBox="1"/>
          <p:nvPr/>
        </p:nvSpPr>
        <p:spPr>
          <a:xfrm>
            <a:off x="1265104" y="4614539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U850 wind response scaled by global warming associated with a one sigma positive anomaly in a driver in the CMIP5 </a:t>
            </a:r>
            <a:r>
              <a:rPr lang="en-GB" sz="1600" dirty="0" err="1"/>
              <a:t>intermodel</a:t>
            </a:r>
            <a:r>
              <a:rPr lang="en-GB" sz="1600" dirty="0"/>
              <a:t> spread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06E1C-8ADC-4E09-B109-76E96CE29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56" y="1866516"/>
            <a:ext cx="2669122" cy="238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65EC7-DB7F-4F00-A757-E902F89DF602}"/>
              </a:ext>
            </a:extLst>
          </p:cNvPr>
          <p:cNvSpPr txBox="1"/>
          <p:nvPr/>
        </p:nvSpPr>
        <p:spPr>
          <a:xfrm>
            <a:off x="8446649" y="4479749"/>
            <a:ext cx="28259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/>
              <a:t>Fraction of variance (R</a:t>
            </a:r>
            <a:r>
              <a:rPr lang="en-GB" sz="1400" baseline="30000" dirty="0"/>
              <a:t>2</a:t>
            </a:r>
            <a:r>
              <a:rPr lang="en-GB" sz="1400" dirty="0"/>
              <a:t>) of the CMIP5 </a:t>
            </a:r>
            <a:r>
              <a:rPr lang="en-GB" sz="1400" dirty="0" err="1"/>
              <a:t>intermodel</a:t>
            </a:r>
            <a:r>
              <a:rPr lang="en-GB" sz="1400" dirty="0"/>
              <a:t> spread in the cold season U850 response that can be related to the remote drivers and global warming uncertainty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D16D5-DFAF-42E8-B82B-FD92A771744B}"/>
              </a:ext>
            </a:extLst>
          </p:cNvPr>
          <p:cNvSpPr txBox="1"/>
          <p:nvPr/>
        </p:nvSpPr>
        <p:spPr>
          <a:xfrm>
            <a:off x="8371840" y="5880133"/>
            <a:ext cx="33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From Zappa et al. (</a:t>
            </a:r>
            <a:r>
              <a:rPr lang="en-US" i="1" dirty="0" err="1">
                <a:solidFill>
                  <a:srgbClr val="FF0000"/>
                </a:solidFill>
              </a:rPr>
              <a:t>J.Clim</a:t>
            </a:r>
            <a:r>
              <a:rPr lang="en-US" i="1" dirty="0">
                <a:solidFill>
                  <a:srgbClr val="FF0000"/>
                </a:solidFill>
              </a:rPr>
              <a:t>. 2017)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8E413-9BDC-40E3-B300-5955AF3158BB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Uncertainty of the circulation response and the storyline approach </a:t>
            </a:r>
            <a:endParaRPr lang="en-US" sz="2400" b="1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90351-3908-44E8-8C23-588F1A680B01}"/>
              </a:ext>
            </a:extLst>
          </p:cNvPr>
          <p:cNvSpPr txBox="1"/>
          <p:nvPr/>
        </p:nvSpPr>
        <p:spPr>
          <a:xfrm>
            <a:off x="9588736" y="1381768"/>
            <a:ext cx="707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R</a:t>
            </a:r>
            <a:r>
              <a:rPr lang="en-GB" sz="1800" b="1" baseline="30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125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E5D5B-7379-47AC-A8B6-917F63E00746}"/>
              </a:ext>
            </a:extLst>
          </p:cNvPr>
          <p:cNvSpPr txBox="1"/>
          <p:nvPr/>
        </p:nvSpPr>
        <p:spPr>
          <a:xfrm>
            <a:off x="400050" y="390525"/>
            <a:ext cx="48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8A71F-66C0-4CE5-B587-96E393453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271972"/>
            <a:ext cx="6168394" cy="2465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CCC4C6-73B7-4001-99F6-23670CB31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45" y="4122141"/>
            <a:ext cx="7496176" cy="2498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10CAAC-0BBF-47CA-AB7A-BE53433D8D83}"/>
              </a:ext>
            </a:extLst>
          </p:cNvPr>
          <p:cNvSpPr txBox="1"/>
          <p:nvPr/>
        </p:nvSpPr>
        <p:spPr>
          <a:xfrm>
            <a:off x="3543300" y="881231"/>
            <a:ext cx="710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CMIP5/6 precipitation sensitivity to remote drivers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3A613-046C-4E7A-A18A-CFAA100444EC}"/>
              </a:ext>
            </a:extLst>
          </p:cNvPr>
          <p:cNvSpPr txBox="1"/>
          <p:nvPr/>
        </p:nvSpPr>
        <p:spPr>
          <a:xfrm>
            <a:off x="3419475" y="3737252"/>
            <a:ext cx="74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CMIP5/6 atmospheric drivers response to warming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B101B-D340-4CB5-8C37-5FD9BBB48389}"/>
              </a:ext>
            </a:extLst>
          </p:cNvPr>
          <p:cNvSpPr/>
          <p:nvPr/>
        </p:nvSpPr>
        <p:spPr>
          <a:xfrm>
            <a:off x="0" y="-9782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Uncertainty in the precipitation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D5042-E3E8-4CA2-95AD-5326E76D3D16}"/>
              </a:ext>
            </a:extLst>
          </p:cNvPr>
          <p:cNvSpPr txBox="1"/>
          <p:nvPr/>
        </p:nvSpPr>
        <p:spPr>
          <a:xfrm>
            <a:off x="9896475" y="5095768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Ritzhaupt</a:t>
            </a:r>
            <a:r>
              <a:rPr lang="en-US" i="1" dirty="0">
                <a:solidFill>
                  <a:srgbClr val="FF0000"/>
                </a:solidFill>
              </a:rPr>
              <a:t> et al. (In preparation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6E248-9D0F-476D-AB0B-2146B5DC35BD}"/>
              </a:ext>
            </a:extLst>
          </p:cNvPr>
          <p:cNvSpPr txBox="1"/>
          <p:nvPr/>
        </p:nvSpPr>
        <p:spPr>
          <a:xfrm>
            <a:off x="9467850" y="2067480"/>
            <a:ext cx="2505075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ensemble mean response is most possibly a very diluted picture of the future real world response!</a:t>
            </a:r>
          </a:p>
        </p:txBody>
      </p:sp>
    </p:spTree>
    <p:extLst>
      <p:ext uri="{BB962C8B-B14F-4D97-AF65-F5344CB8AC3E}">
        <p14:creationId xmlns:p14="http://schemas.microsoft.com/office/powerpoint/2010/main" val="294248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CA1102-C3B9-4BB7-BE27-447C2C8C2F7A}"/>
              </a:ext>
            </a:extLst>
          </p:cNvPr>
          <p:cNvSpPr txBox="1"/>
          <p:nvPr/>
        </p:nvSpPr>
        <p:spPr>
          <a:xfrm>
            <a:off x="1319513" y="1363696"/>
            <a:ext cx="375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“Classical” probability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1393E-7608-470F-A50A-B6E35F3CD212}"/>
              </a:ext>
            </a:extLst>
          </p:cNvPr>
          <p:cNvSpPr/>
          <p:nvPr/>
        </p:nvSpPr>
        <p:spPr>
          <a:xfrm>
            <a:off x="0" y="-9782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story line approach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B0C56F1-9B3F-4C0C-A434-6120BC69FD35}"/>
              </a:ext>
            </a:extLst>
          </p:cNvPr>
          <p:cNvSpPr/>
          <p:nvPr/>
        </p:nvSpPr>
        <p:spPr>
          <a:xfrm>
            <a:off x="1516284" y="2375538"/>
            <a:ext cx="2372810" cy="2106924"/>
          </a:xfrm>
          <a:custGeom>
            <a:avLst/>
            <a:gdLst>
              <a:gd name="connsiteX0" fmla="*/ 0 w 2372810"/>
              <a:gd name="connsiteY0" fmla="*/ 2106924 h 2106924"/>
              <a:gd name="connsiteX1" fmla="*/ 1145894 w 2372810"/>
              <a:gd name="connsiteY1" fmla="*/ 331 h 2106924"/>
              <a:gd name="connsiteX2" fmla="*/ 2372810 w 2372810"/>
              <a:gd name="connsiteY2" fmla="*/ 1979602 h 210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810" h="2106924">
                <a:moveTo>
                  <a:pt x="0" y="2106924"/>
                </a:moveTo>
                <a:cubicBezTo>
                  <a:pt x="375213" y="1064237"/>
                  <a:pt x="750426" y="21551"/>
                  <a:pt x="1145894" y="331"/>
                </a:cubicBezTo>
                <a:cubicBezTo>
                  <a:pt x="1541362" y="-20889"/>
                  <a:pt x="1957086" y="979356"/>
                  <a:pt x="2372810" y="197960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48F3E5-8B43-4590-B0B0-31613C4AE868}"/>
              </a:ext>
            </a:extLst>
          </p:cNvPr>
          <p:cNvCxnSpPr/>
          <p:nvPr/>
        </p:nvCxnSpPr>
        <p:spPr>
          <a:xfrm>
            <a:off x="1088020" y="2172866"/>
            <a:ext cx="0" cy="230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9066B-A1B9-482F-B4CB-00FC4527D6F3}"/>
              </a:ext>
            </a:extLst>
          </p:cNvPr>
          <p:cNvCxnSpPr/>
          <p:nvPr/>
        </p:nvCxnSpPr>
        <p:spPr>
          <a:xfrm>
            <a:off x="1088020" y="4482462"/>
            <a:ext cx="3889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EF093B-9DAF-4C10-9DBD-6E491D120C8C}"/>
              </a:ext>
            </a:extLst>
          </p:cNvPr>
          <p:cNvCxnSpPr/>
          <p:nvPr/>
        </p:nvCxnSpPr>
        <p:spPr>
          <a:xfrm flipV="1">
            <a:off x="6782765" y="2172866"/>
            <a:ext cx="1956121" cy="1507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D0A539-B2C7-4CA1-BEF0-1E3F3F717C90}"/>
              </a:ext>
            </a:extLst>
          </p:cNvPr>
          <p:cNvCxnSpPr/>
          <p:nvPr/>
        </p:nvCxnSpPr>
        <p:spPr>
          <a:xfrm flipV="1">
            <a:off x="6805914" y="3611301"/>
            <a:ext cx="2257063" cy="8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2588BD-8800-4519-A732-76EA23EA265D}"/>
              </a:ext>
            </a:extLst>
          </p:cNvPr>
          <p:cNvCxnSpPr/>
          <p:nvPr/>
        </p:nvCxnSpPr>
        <p:spPr>
          <a:xfrm>
            <a:off x="6782765" y="3680749"/>
            <a:ext cx="2291787" cy="103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51BC119-C0A2-4571-86BB-91B45A9F902D}"/>
              </a:ext>
            </a:extLst>
          </p:cNvPr>
          <p:cNvSpPr txBox="1"/>
          <p:nvPr/>
        </p:nvSpPr>
        <p:spPr>
          <a:xfrm>
            <a:off x="5443960" y="2868935"/>
            <a:ext cx="10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C81DE-8E9E-4AA9-A558-56D7BA56448D}"/>
              </a:ext>
            </a:extLst>
          </p:cNvPr>
          <p:cNvSpPr txBox="1"/>
          <p:nvPr/>
        </p:nvSpPr>
        <p:spPr>
          <a:xfrm>
            <a:off x="7388506" y="1405300"/>
            <a:ext cx="328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Storyline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AA680-F6E4-4301-B5FE-D7A1388A3825}"/>
              </a:ext>
            </a:extLst>
          </p:cNvPr>
          <p:cNvSpPr txBox="1"/>
          <p:nvPr/>
        </p:nvSpPr>
        <p:spPr>
          <a:xfrm>
            <a:off x="9454587" y="3019210"/>
            <a:ext cx="2442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Alternative physically motivated consistent futures.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252648-0B29-41F1-8C0E-6476582CB02E}"/>
              </a:ext>
            </a:extLst>
          </p:cNvPr>
          <p:cNvCxnSpPr/>
          <p:nvPr/>
        </p:nvCxnSpPr>
        <p:spPr>
          <a:xfrm>
            <a:off x="2673752" y="2172866"/>
            <a:ext cx="0" cy="288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8B3196-0F63-4BA4-92E2-8C792799E46F}"/>
              </a:ext>
            </a:extLst>
          </p:cNvPr>
          <p:cNvSpPr txBox="1"/>
          <p:nvPr/>
        </p:nvSpPr>
        <p:spPr>
          <a:xfrm>
            <a:off x="1776713" y="5058136"/>
            <a:ext cx="251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likely response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24BB8A-73FF-4169-9253-7D40594F1F61}"/>
              </a:ext>
            </a:extLst>
          </p:cNvPr>
          <p:cNvCxnSpPr/>
          <p:nvPr/>
        </p:nvCxnSpPr>
        <p:spPr>
          <a:xfrm>
            <a:off x="2002420" y="3327664"/>
            <a:ext cx="13658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EF48EF-A6F8-431A-A91D-309F6FAA3391}"/>
              </a:ext>
            </a:extLst>
          </p:cNvPr>
          <p:cNvSpPr txBox="1"/>
          <p:nvPr/>
        </p:nvSpPr>
        <p:spPr>
          <a:xfrm>
            <a:off x="7025833" y="5058136"/>
            <a:ext cx="416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update the storyline as new information becomes available.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1C71B-07D2-4DCD-99D6-D444032E8F3A}"/>
              </a:ext>
            </a:extLst>
          </p:cNvPr>
          <p:cNvSpPr txBox="1"/>
          <p:nvPr/>
        </p:nvSpPr>
        <p:spPr>
          <a:xfrm>
            <a:off x="3335612" y="6019629"/>
            <a:ext cx="6825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e.g., </a:t>
            </a:r>
            <a:r>
              <a:rPr lang="en-GB" dirty="0" err="1">
                <a:solidFill>
                  <a:srgbClr val="FF0000"/>
                </a:solidFill>
              </a:rPr>
              <a:t>Hazeleger</a:t>
            </a:r>
            <a:r>
              <a:rPr lang="en-GB" dirty="0">
                <a:solidFill>
                  <a:srgbClr val="FF0000"/>
                </a:solidFill>
              </a:rPr>
              <a:t> et al. 2015; Meredith et al. 2015; Shepherd 2016a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D5F770-B9BB-4097-B48B-878CA3F9F8C7}"/>
              </a:ext>
            </a:extLst>
          </p:cNvPr>
          <p:cNvSpPr/>
          <p:nvPr/>
        </p:nvSpPr>
        <p:spPr>
          <a:xfrm>
            <a:off x="0" y="0"/>
            <a:ext cx="12192000" cy="62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signal to noise paradox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53625-29B9-4137-B37C-D97B625113D5}"/>
              </a:ext>
            </a:extLst>
          </p:cNvPr>
          <p:cNvSpPr txBox="1"/>
          <p:nvPr/>
        </p:nvSpPr>
        <p:spPr>
          <a:xfrm>
            <a:off x="990600" y="2428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892EC-7AAF-4BAE-AEFA-B0ABF46A759D}"/>
              </a:ext>
            </a:extLst>
          </p:cNvPr>
          <p:cNvSpPr txBox="1"/>
          <p:nvPr/>
        </p:nvSpPr>
        <p:spPr>
          <a:xfrm>
            <a:off x="290513" y="1004024"/>
            <a:ext cx="10753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case of the North Atlantic Oscillation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EA0E8-54E4-4A97-8EFB-37DB30279413}"/>
              </a:ext>
            </a:extLst>
          </p:cNvPr>
          <p:cNvSpPr txBox="1"/>
          <p:nvPr/>
        </p:nvSpPr>
        <p:spPr>
          <a:xfrm>
            <a:off x="7646587" y="4402362"/>
            <a:ext cx="378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Adapted from Smith et al. (NPJ, 2019)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DC6DA-A258-4DA8-82E1-FD1246206E79}"/>
              </a:ext>
            </a:extLst>
          </p:cNvPr>
          <p:cNvSpPr txBox="1"/>
          <p:nvPr/>
        </p:nvSpPr>
        <p:spPr>
          <a:xfrm>
            <a:off x="684654" y="4868077"/>
            <a:ext cx="10470268" cy="1711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ensemble mean is highly correlated (r=0.78)!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should explain 62% of observed variability but the magnitude of the ensemble mean variability is inconsistent with correlation.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very little agreement between ensemble members.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A94493-01DB-4253-BE73-34E2D4759DC6}"/>
              </a:ext>
            </a:extLst>
          </p:cNvPr>
          <p:cNvGrpSpPr/>
          <p:nvPr/>
        </p:nvGrpSpPr>
        <p:grpSpPr>
          <a:xfrm>
            <a:off x="1147763" y="1335540"/>
            <a:ext cx="9839989" cy="2888942"/>
            <a:chOff x="1109662" y="1770927"/>
            <a:chExt cx="9839989" cy="288894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E10A0CA-672F-4D0D-A5C5-A661787968E9}"/>
                </a:ext>
              </a:extLst>
            </p:cNvPr>
            <p:cNvGrpSpPr/>
            <p:nvPr/>
          </p:nvGrpSpPr>
          <p:grpSpPr>
            <a:xfrm>
              <a:off x="1109662" y="2488169"/>
              <a:ext cx="9544050" cy="2171700"/>
              <a:chOff x="1109662" y="2488169"/>
              <a:chExt cx="9544050" cy="21717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1A8F628-3238-48DD-BF80-C16EF5366DE7}"/>
                  </a:ext>
                </a:extLst>
              </p:cNvPr>
              <p:cNvGrpSpPr/>
              <p:nvPr/>
            </p:nvGrpSpPr>
            <p:grpSpPr>
              <a:xfrm>
                <a:off x="1109662" y="2488169"/>
                <a:ext cx="9544050" cy="2171700"/>
                <a:chOff x="1109662" y="2488169"/>
                <a:chExt cx="9544050" cy="217170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9A590F0-471E-433E-BE24-1D164E6E5A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9662" y="2488169"/>
                  <a:ext cx="9544050" cy="2171700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C380889-70CA-4663-8347-8C18288BE2E9}"/>
                    </a:ext>
                  </a:extLst>
                </p:cNvPr>
                <p:cNvSpPr/>
                <p:nvPr/>
              </p:nvSpPr>
              <p:spPr>
                <a:xfrm>
                  <a:off x="2333625" y="2714625"/>
                  <a:ext cx="3333750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4C71D4-6219-4F4E-8124-180E5597D2C0}"/>
                  </a:ext>
                </a:extLst>
              </p:cNvPr>
              <p:cNvSpPr/>
              <p:nvPr/>
            </p:nvSpPr>
            <p:spPr>
              <a:xfrm>
                <a:off x="6429375" y="2714625"/>
                <a:ext cx="1314450" cy="209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A7962C-A434-4BDA-856C-9E6B6F8735A4}"/>
                </a:ext>
              </a:extLst>
            </p:cNvPr>
            <p:cNvSpPr txBox="1"/>
            <p:nvPr/>
          </p:nvSpPr>
          <p:spPr>
            <a:xfrm>
              <a:off x="8977312" y="271462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RPC=11!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98968D3-260B-4D9B-BD68-0A8B545793C2}"/>
                </a:ext>
              </a:extLst>
            </p:cNvPr>
            <p:cNvCxnSpPr/>
            <p:nvPr/>
          </p:nvCxnSpPr>
          <p:spPr>
            <a:xfrm flipV="1">
              <a:off x="4398380" y="2106592"/>
              <a:ext cx="2030995" cy="1322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887447-FD14-4E97-B578-6937799AC58A}"/>
                </a:ext>
              </a:extLst>
            </p:cNvPr>
            <p:cNvSpPr txBox="1"/>
            <p:nvPr/>
          </p:nvSpPr>
          <p:spPr>
            <a:xfrm>
              <a:off x="6524627" y="1770927"/>
              <a:ext cx="442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 different models and a total of 169 runs!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999A2B-3731-486A-9766-12A6DE3B7CB2}"/>
                </a:ext>
              </a:extLst>
            </p:cNvPr>
            <p:cNvSpPr txBox="1"/>
            <p:nvPr/>
          </p:nvSpPr>
          <p:spPr>
            <a:xfrm>
              <a:off x="7292051" y="2310289"/>
              <a:ext cx="2257063" cy="37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Variance adjusted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C2CC73-5BD8-4EEA-8157-3499E8E2845F}"/>
                </a:ext>
              </a:extLst>
            </p:cNvPr>
            <p:cNvSpPr txBox="1"/>
            <p:nvPr/>
          </p:nvSpPr>
          <p:spPr>
            <a:xfrm>
              <a:off x="3127173" y="2280783"/>
              <a:ext cx="2673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Raw model output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7994C9-3DBE-4145-A1F3-D6078086FB5A}"/>
              </a:ext>
            </a:extLst>
          </p:cNvPr>
          <p:cNvCxnSpPr/>
          <p:nvPr/>
        </p:nvCxnSpPr>
        <p:spPr>
          <a:xfrm>
            <a:off x="9907929" y="3333509"/>
            <a:ext cx="783884" cy="532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062AC40-A1E6-4118-AC76-1B3043CCDF4A}"/>
              </a:ext>
            </a:extLst>
          </p:cNvPr>
          <p:cNvSpPr txBox="1"/>
          <p:nvPr/>
        </p:nvSpPr>
        <p:spPr>
          <a:xfrm>
            <a:off x="10799180" y="3553428"/>
            <a:ext cx="139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677 members!</a:t>
            </a:r>
          </a:p>
        </p:txBody>
      </p:sp>
    </p:spTree>
    <p:extLst>
      <p:ext uri="{BB962C8B-B14F-4D97-AF65-F5344CB8AC3E}">
        <p14:creationId xmlns:p14="http://schemas.microsoft.com/office/powerpoint/2010/main" val="172195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Widescreen</PresentationFormat>
  <Paragraphs>168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Office Theme</vt:lpstr>
      <vt:lpstr>Are climate projections underestimating the circulation response to climate forcing?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ossocast</dc:creator>
  <cp:lastModifiedBy>ossocast</cp:lastModifiedBy>
  <cp:revision>146</cp:revision>
  <dcterms:created xsi:type="dcterms:W3CDTF">2022-09-16T13:31:03Z</dcterms:created>
  <dcterms:modified xsi:type="dcterms:W3CDTF">2022-09-27T22:00:07Z</dcterms:modified>
</cp:coreProperties>
</file>